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0588EC7-F56D-4F41-BB54-9AA709B9AFB4}"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1063958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588EC7-F56D-4F41-BB54-9AA709B9AFB4}"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296390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588EC7-F56D-4F41-BB54-9AA709B9AFB4}"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3431641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588EC7-F56D-4F41-BB54-9AA709B9AFB4}"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2876916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0588EC7-F56D-4F41-BB54-9AA709B9AFB4}"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3361228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0588EC7-F56D-4F41-BB54-9AA709B9AFB4}"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13331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0588EC7-F56D-4F41-BB54-9AA709B9AFB4}"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232731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0588EC7-F56D-4F41-BB54-9AA709B9AFB4}"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1150399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0588EC7-F56D-4F41-BB54-9AA709B9AFB4}"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7942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0588EC7-F56D-4F41-BB54-9AA709B9AFB4}"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3467205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0588EC7-F56D-4F41-BB54-9AA709B9AFB4}"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F42E77-0F23-4F1E-81E9-85B1D1FF8C7F}" type="slidenum">
              <a:rPr lang="tr-TR" smtClean="0"/>
              <a:t>‹#›</a:t>
            </a:fld>
            <a:endParaRPr lang="tr-TR"/>
          </a:p>
        </p:txBody>
      </p:sp>
    </p:spTree>
    <p:extLst>
      <p:ext uri="{BB962C8B-B14F-4D97-AF65-F5344CB8AC3E}">
        <p14:creationId xmlns:p14="http://schemas.microsoft.com/office/powerpoint/2010/main" val="2629000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588EC7-F56D-4F41-BB54-9AA709B9AFB4}"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42E77-0F23-4F1E-81E9-85B1D1FF8C7F}" type="slidenum">
              <a:rPr lang="tr-TR" smtClean="0"/>
              <a:t>‹#›</a:t>
            </a:fld>
            <a:endParaRPr lang="tr-TR"/>
          </a:p>
        </p:txBody>
      </p:sp>
    </p:spTree>
    <p:extLst>
      <p:ext uri="{BB962C8B-B14F-4D97-AF65-F5344CB8AC3E}">
        <p14:creationId xmlns:p14="http://schemas.microsoft.com/office/powerpoint/2010/main" val="1234950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smtClean="0"/>
              <a:t>11. </a:t>
            </a:r>
            <a:r>
              <a:rPr lang="tr-TR" dirty="0" smtClean="0"/>
              <a:t>ders: işlevsel dilbilim okulu</a:t>
            </a:r>
            <a:endParaRPr lang="tr-TR" dirty="0"/>
          </a:p>
        </p:txBody>
      </p:sp>
    </p:spTree>
    <p:extLst>
      <p:ext uri="{BB962C8B-B14F-4D97-AF65-F5344CB8AC3E}">
        <p14:creationId xmlns:p14="http://schemas.microsoft.com/office/powerpoint/2010/main" val="3802447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İşlevsel dilbilim okulu</a:t>
            </a:r>
            <a:endParaRPr lang="tr-TR"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Prag Dilbilim Okulu’nun dil üzerindeki çalışmaları bir yandan Roman </a:t>
            </a:r>
            <a:r>
              <a:rPr lang="tr-TR" dirty="0" err="1"/>
              <a:t>Jakobson’un</a:t>
            </a:r>
            <a:r>
              <a:rPr lang="tr-TR" dirty="0"/>
              <a:t> ses bilimi alanındaki çalışmalarıyla diğer yandan ise Fransız dil bilimcisi </a:t>
            </a:r>
            <a:r>
              <a:rPr lang="tr-TR" dirty="0" err="1"/>
              <a:t>André</a:t>
            </a:r>
            <a:r>
              <a:rPr lang="tr-TR" dirty="0"/>
              <a:t> </a:t>
            </a:r>
            <a:r>
              <a:rPr lang="tr-TR" dirty="0" err="1"/>
              <a:t>Martinet’nin</a:t>
            </a:r>
            <a:r>
              <a:rPr lang="tr-TR" dirty="0"/>
              <a:t> araştırmalarıyla iki yönden ilerler. </a:t>
            </a:r>
            <a:r>
              <a:rPr lang="tr-TR" dirty="0" err="1"/>
              <a:t>André</a:t>
            </a:r>
            <a:r>
              <a:rPr lang="tr-TR" dirty="0"/>
              <a:t> </a:t>
            </a:r>
            <a:r>
              <a:rPr lang="tr-TR" dirty="0" err="1"/>
              <a:t>Martinet</a:t>
            </a:r>
            <a:r>
              <a:rPr lang="tr-TR" dirty="0"/>
              <a:t> ve E. </a:t>
            </a:r>
            <a:r>
              <a:rPr lang="tr-TR" dirty="0" err="1"/>
              <a:t>Benevenste</a:t>
            </a:r>
            <a:r>
              <a:rPr lang="tr-TR" dirty="0"/>
              <a:t> Prag Dilbilim Okulu’nun kuramlarından hareket ederek Fransız İşlevsel Dilbilim Okulu’nun temellerini atarlar. Bu noktada “</a:t>
            </a:r>
            <a:r>
              <a:rPr lang="tr-TR" dirty="0" err="1"/>
              <a:t>işlevselci</a:t>
            </a:r>
            <a:r>
              <a:rPr lang="tr-TR" dirty="0"/>
              <a:t> terimi </a:t>
            </a:r>
            <a:r>
              <a:rPr lang="tr-TR" dirty="0" err="1"/>
              <a:t>sözcelerde</a:t>
            </a:r>
            <a:r>
              <a:rPr lang="tr-TR" dirty="0"/>
              <a:t> konuşucunun yaptığı çeşitli seçimlerin belirgin izlerini bulmaya çalışan ve dilin bildirişim işlevini vurgulayan” dil bilimi akımını </a:t>
            </a:r>
            <a:r>
              <a:rPr lang="tr-TR" dirty="0" smtClean="0"/>
              <a:t>belirtir. </a:t>
            </a:r>
            <a:r>
              <a:rPr lang="tr-TR" dirty="0"/>
              <a:t>Bu okulun en önemli temsilcisi A. </a:t>
            </a:r>
            <a:r>
              <a:rPr lang="tr-TR" dirty="0" err="1"/>
              <a:t>Martinet’nin</a:t>
            </a:r>
            <a:r>
              <a:rPr lang="tr-TR" dirty="0"/>
              <a:t> Prag Dilbilim Okulu ile bağlantısı 1932- 1938 yılları arasına tesadüf eder. Bu yıllarda </a:t>
            </a:r>
            <a:r>
              <a:rPr lang="tr-TR" dirty="0" err="1"/>
              <a:t>Martinet</a:t>
            </a:r>
            <a:r>
              <a:rPr lang="tr-TR" dirty="0"/>
              <a:t>, Prag Dilbilim Okulu’nun temsilcileriyle özellikle de N. </a:t>
            </a:r>
            <a:r>
              <a:rPr lang="tr-TR" dirty="0" err="1"/>
              <a:t>Trubetskoy’la</a:t>
            </a:r>
            <a:r>
              <a:rPr lang="tr-TR" dirty="0"/>
              <a:t> bağlantılar kurar. Yine aynı dönemlere rastlayan Danimarka yıllarında </a:t>
            </a:r>
            <a:r>
              <a:rPr lang="tr-TR" dirty="0" err="1"/>
              <a:t>Martinet</a:t>
            </a:r>
            <a:r>
              <a:rPr lang="tr-TR" dirty="0"/>
              <a:t>, Kopenhag Dilbilim Okulu’nun çalışmalarını yakından izleme fırsatı bulur. II. Dünya Savaşı esnasında tutsaklık yıllarında bile dil alanında çalışmalarını sürdürerek, savaşın sonucunda on yıl ABD’nde benzer çalışmalara imza atarak dil üzerine kurulan birçok kuruluşta görev alır ve başkanlıklarını yürütür. 1955’te Fransa’ya dönen </a:t>
            </a:r>
            <a:r>
              <a:rPr lang="tr-TR" dirty="0" err="1"/>
              <a:t>Martinet</a:t>
            </a:r>
            <a:r>
              <a:rPr lang="tr-TR" dirty="0"/>
              <a:t> “yapısal dil biliminin bir kolu olan işlevsel </a:t>
            </a:r>
            <a:r>
              <a:rPr lang="tr-TR" dirty="0" err="1" smtClean="0"/>
              <a:t>dilbiliminini</a:t>
            </a:r>
            <a:r>
              <a:rPr lang="tr-TR" dirty="0" smtClean="0"/>
              <a:t> </a:t>
            </a:r>
            <a:r>
              <a:rPr lang="tr-TR" dirty="0"/>
              <a:t>geliştirmek ve yaymak” </a:t>
            </a:r>
            <a:r>
              <a:rPr lang="tr-TR" dirty="0" smtClean="0"/>
              <a:t>amacıyla Uluslararası </a:t>
            </a:r>
            <a:r>
              <a:rPr lang="tr-TR" dirty="0"/>
              <a:t>İşlevsel Dilbilim Kurumunu kurdu ve La </a:t>
            </a:r>
            <a:r>
              <a:rPr lang="tr-TR" dirty="0" err="1"/>
              <a:t>Linguistique</a:t>
            </a:r>
            <a:r>
              <a:rPr lang="tr-TR" dirty="0"/>
              <a:t> adlı dergiyi yayımlamaya başladı. </a:t>
            </a:r>
          </a:p>
        </p:txBody>
      </p:sp>
    </p:spTree>
    <p:extLst>
      <p:ext uri="{BB962C8B-B14F-4D97-AF65-F5344CB8AC3E}">
        <p14:creationId xmlns:p14="http://schemas.microsoft.com/office/powerpoint/2010/main" val="272286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İşlevsel dilbilim okulu</a:t>
            </a:r>
          </a:p>
        </p:txBody>
      </p:sp>
      <p:sp>
        <p:nvSpPr>
          <p:cNvPr id="3" name="İçerik Yer Tutucusu 2"/>
          <p:cNvSpPr>
            <a:spLocks noGrp="1"/>
          </p:cNvSpPr>
          <p:nvPr>
            <p:ph idx="1"/>
          </p:nvPr>
        </p:nvSpPr>
        <p:spPr/>
        <p:txBody>
          <a:bodyPr>
            <a:normAutofit/>
          </a:bodyPr>
          <a:lstStyle/>
          <a:p>
            <a:pPr marL="0" indent="0" algn="just">
              <a:buNone/>
            </a:pPr>
            <a:r>
              <a:rPr lang="tr-TR" dirty="0" err="1"/>
              <a:t>André</a:t>
            </a:r>
            <a:r>
              <a:rPr lang="tr-TR" dirty="0"/>
              <a:t> </a:t>
            </a:r>
            <a:r>
              <a:rPr lang="tr-TR" dirty="0" err="1"/>
              <a:t>Martinet</a:t>
            </a:r>
            <a:r>
              <a:rPr lang="tr-TR" dirty="0"/>
              <a:t> tarafından Fransa’da sistemleştirilen </a:t>
            </a:r>
            <a:r>
              <a:rPr lang="tr-TR" dirty="0" err="1"/>
              <a:t>İşlevselcilik</a:t>
            </a:r>
            <a:r>
              <a:rPr lang="tr-TR" dirty="0"/>
              <a:t> kuramı bir dil bilimsel analiz yöntemidir. İşlevsel dil bilimi “dil dizgesi içindeki ögeleri ve bu ögeler arasındaki bağlantıları, bildirişimdeki işlevleri açısından inceler. Bu dilsel işlevler, her çeşit </a:t>
            </a:r>
            <a:r>
              <a:rPr lang="tr-TR" dirty="0" err="1"/>
              <a:t>önsellikten</a:t>
            </a:r>
            <a:r>
              <a:rPr lang="tr-TR" dirty="0"/>
              <a:t> uzak durularak ve yalnızca dilsel gereçler incelenerek </a:t>
            </a:r>
            <a:r>
              <a:rPr lang="tr-TR" dirty="0" smtClean="0"/>
              <a:t>saptanır. </a:t>
            </a:r>
            <a:r>
              <a:rPr lang="tr-TR" dirty="0"/>
              <a:t>Prag Dilbilim Okulu’nun dil üzerindeki çalışmalar sonucu elde ettiği ilkeleri ve özellikle de ses bilimi, ses birimi üzerindeki çalışmaları takip eden </a:t>
            </a:r>
            <a:r>
              <a:rPr lang="tr-TR" dirty="0" err="1"/>
              <a:t>Martinet</a:t>
            </a:r>
            <a:r>
              <a:rPr lang="tr-TR" dirty="0"/>
              <a:t>, dilin bildirişim işlevi üzerine yoğunlaşmıştır. İşlevsel dil </a:t>
            </a:r>
            <a:r>
              <a:rPr lang="tr-TR" dirty="0" smtClean="0"/>
              <a:t>bilimi </a:t>
            </a:r>
            <a:r>
              <a:rPr lang="tr-TR" dirty="0"/>
              <a:t>çalışmalarına yönelenler, bir bildirişimde, özellikle bu bildirişimi var eden </a:t>
            </a:r>
            <a:r>
              <a:rPr lang="tr-TR" dirty="0" err="1"/>
              <a:t>sözcelerin</a:t>
            </a:r>
            <a:r>
              <a:rPr lang="tr-TR" dirty="0"/>
              <a:t> diğer </a:t>
            </a:r>
            <a:r>
              <a:rPr lang="tr-TR" dirty="0" err="1"/>
              <a:t>sözcelere</a:t>
            </a:r>
            <a:r>
              <a:rPr lang="tr-TR" dirty="0"/>
              <a:t> dayanılarak seçildiğini ve bu seçimi karşıtlık ve benzerlik noktasında hangi bağlantıların belirlediği saptamaya çalışırlar. </a:t>
            </a:r>
          </a:p>
        </p:txBody>
      </p:sp>
    </p:spTree>
    <p:extLst>
      <p:ext uri="{BB962C8B-B14F-4D97-AF65-F5344CB8AC3E}">
        <p14:creationId xmlns:p14="http://schemas.microsoft.com/office/powerpoint/2010/main" val="3920550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İşlevsel dilbilim okulu</a:t>
            </a: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İşte bu çalışmalar neticesinde </a:t>
            </a:r>
            <a:r>
              <a:rPr lang="tr-TR" dirty="0" err="1"/>
              <a:t>Martinet</a:t>
            </a:r>
            <a:r>
              <a:rPr lang="tr-TR" dirty="0"/>
              <a:t> seslerin işlevsellik yönlerine odaklanarak işlevsel ses bilimi yönelimini ortaya çıkarmıştır. Bu ses bilimi “işlevsel ve yapısal bir ses bilimidir, başka bir deyişle her dilin seslerini bağlam içindeki işlevine göre ve dilin öbür sesleriyle kurdukları bağıntılar açısından betimler ve sınıflandırır</a:t>
            </a:r>
            <a:r>
              <a:rPr lang="tr-TR" dirty="0" smtClean="0"/>
              <a:t>”. </a:t>
            </a:r>
            <a:r>
              <a:rPr lang="tr-TR" dirty="0"/>
              <a:t>Ses bilimsel bir çözümlemenin önemine dikkat çeken </a:t>
            </a:r>
            <a:r>
              <a:rPr lang="tr-TR" dirty="0" err="1"/>
              <a:t>Martinet</a:t>
            </a:r>
            <a:r>
              <a:rPr lang="tr-TR" dirty="0"/>
              <a:t> tarafından geliştirilen yöntem “bir dildeki </a:t>
            </a:r>
            <a:r>
              <a:rPr lang="tr-TR" dirty="0" err="1"/>
              <a:t>sessel</a:t>
            </a:r>
            <a:r>
              <a:rPr lang="tr-TR" dirty="0"/>
              <a:t> ögeleri belirleyerek o dildeki işlevlerine göre sınıflamayı amaçlar. Söz zincirinin bir noktasında bir göstergeyi bildiri değişik olsa aynı noktada onun yerini alabilecek bütün öbür göstergelere karşıt olarak belirlemeye yardımcı olduklarında </a:t>
            </a:r>
            <a:r>
              <a:rPr lang="tr-TR" dirty="0" err="1"/>
              <a:t>sessel</a:t>
            </a:r>
            <a:r>
              <a:rPr lang="tr-TR" dirty="0"/>
              <a:t> ögelerin işlevi ayrıcı ya da </a:t>
            </a:r>
            <a:r>
              <a:rPr lang="tr-TR" dirty="0" err="1"/>
              <a:t>karşıtsaldır</a:t>
            </a:r>
            <a:r>
              <a:rPr lang="tr-TR" dirty="0" smtClean="0"/>
              <a:t>”. </a:t>
            </a:r>
            <a:r>
              <a:rPr lang="tr-TR" dirty="0"/>
              <a:t>Hiç kuşkusuz </a:t>
            </a:r>
            <a:r>
              <a:rPr lang="tr-TR" dirty="0" err="1"/>
              <a:t>sessel</a:t>
            </a:r>
            <a:r>
              <a:rPr lang="tr-TR" dirty="0"/>
              <a:t> ögeler konuşucu öznenin tercihini yansıtsa da istesin ya da istemesin onun simgesel alandaki yeri bir dilsel toplulukta yaşaması nedeniyle bu dilin </a:t>
            </a:r>
            <a:r>
              <a:rPr lang="tr-TR" dirty="0" err="1"/>
              <a:t>sessel</a:t>
            </a:r>
            <a:r>
              <a:rPr lang="tr-TR" dirty="0"/>
              <a:t> özelliklerini yansıtacaktır. Bununla birlikte “aynı </a:t>
            </a:r>
            <a:r>
              <a:rPr lang="tr-TR" dirty="0" err="1"/>
              <a:t>sessel</a:t>
            </a:r>
            <a:r>
              <a:rPr lang="tr-TR" dirty="0"/>
              <a:t> özellik bir dilde belli bir işlev yerine getirebilir, bir başka dilde ise bambaşka değer taşıyabilir</a:t>
            </a:r>
            <a:r>
              <a:rPr lang="tr-TR" dirty="0" smtClean="0"/>
              <a:t>”. </a:t>
            </a:r>
            <a:r>
              <a:rPr lang="tr-TR" dirty="0"/>
              <a:t>Bu noktada </a:t>
            </a:r>
            <a:r>
              <a:rPr lang="tr-TR" dirty="0" err="1"/>
              <a:t>sessel</a:t>
            </a:r>
            <a:r>
              <a:rPr lang="tr-TR" dirty="0"/>
              <a:t> tercihin </a:t>
            </a:r>
            <a:r>
              <a:rPr lang="tr-TR" dirty="0" smtClean="0"/>
              <a:t>işlevsel </a:t>
            </a:r>
            <a:r>
              <a:rPr lang="tr-TR" dirty="0"/>
              <a:t>yönünün öne çıktığı görülür. </a:t>
            </a:r>
          </a:p>
        </p:txBody>
      </p:sp>
    </p:spTree>
    <p:extLst>
      <p:ext uri="{BB962C8B-B14F-4D97-AF65-F5344CB8AC3E}">
        <p14:creationId xmlns:p14="http://schemas.microsoft.com/office/powerpoint/2010/main" val="82107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İşlevsel dilbilim okulu</a:t>
            </a:r>
          </a:p>
        </p:txBody>
      </p:sp>
      <p:sp>
        <p:nvSpPr>
          <p:cNvPr id="3" name="İçerik Yer Tutucusu 2"/>
          <p:cNvSpPr>
            <a:spLocks noGrp="1"/>
          </p:cNvSpPr>
          <p:nvPr>
            <p:ph idx="1"/>
          </p:nvPr>
        </p:nvSpPr>
        <p:spPr/>
        <p:txBody>
          <a:bodyPr>
            <a:normAutofit/>
          </a:bodyPr>
          <a:lstStyle/>
          <a:p>
            <a:pPr marL="0" indent="0">
              <a:buNone/>
            </a:pPr>
            <a:r>
              <a:rPr lang="tr-TR" dirty="0"/>
              <a:t>Dilin işlevsel yönü üzerine vurgu yapanlar insanların dili kullanırken en az çaba ile kendini ifade etme ve başkasıyla diyaloga girme çabasına dikkati çekerler. Bu noktada en az çabayla deneyimlerin aktarıldığı diller aslında çift eklemeli dizge yapısına sahiptir. Bu nedenle dil, iki değişik düzlemde farklı birimlere ayrıştırılarak incelenebilir. Bunlardan ilki kendinde anlamı olmayan fakat anlamlı birimleri var eden atomik ses birimleri, diğeri ise ses biriminin ortaya çıkardığı anlam birimleri. Dil bu </a:t>
            </a:r>
            <a:r>
              <a:rPr lang="tr-TR" dirty="0" err="1"/>
              <a:t>eklemlilik</a:t>
            </a:r>
            <a:r>
              <a:rPr lang="tr-TR" dirty="0"/>
              <a:t> birimlerine ayrıldığında görülecektir ki “insan toplulukları otuz kırk dolayında sesbirimle binlerce </a:t>
            </a:r>
            <a:r>
              <a:rPr lang="tr-TR" dirty="0" err="1"/>
              <a:t>anlambirim</a:t>
            </a:r>
            <a:r>
              <a:rPr lang="tr-TR" dirty="0"/>
              <a:t> oluşturabilmekte, bu anlamlar </a:t>
            </a:r>
            <a:r>
              <a:rPr lang="tr-TR" dirty="0" smtClean="0"/>
              <a:t>aracılığıyla </a:t>
            </a:r>
            <a:r>
              <a:rPr lang="tr-TR" dirty="0"/>
              <a:t>da sonsuz sayıda durumu, deneyim olgusunu anlatabilmektedir</a:t>
            </a:r>
            <a:r>
              <a:rPr lang="tr-TR" dirty="0" smtClean="0"/>
              <a:t>”. </a:t>
            </a:r>
            <a:endParaRPr lang="tr-TR" dirty="0"/>
          </a:p>
        </p:txBody>
      </p:sp>
    </p:spTree>
    <p:extLst>
      <p:ext uri="{BB962C8B-B14F-4D97-AF65-F5344CB8AC3E}">
        <p14:creationId xmlns:p14="http://schemas.microsoft.com/office/powerpoint/2010/main" val="1042612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İşlevsel dilbilim okulu</a:t>
            </a: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İşlevsel dil bilimi ilk önce Prag Dilbilim Okulu’nun üzerinde durduğu ses birimine yönelmiş ardından ise söz dizimi araştırmalarına ağırlık vermiştir. Burada işlevsel dil üzerinde çalışanların ilk önce ses birimine yönelmesinin nedeni ilk önce Prag Dilbilim Okulu’ndan etkilenmeleri ardından anlam birimlerinin ses birimleri üzerine kurulmalarıdır. Bu noktada gerek Prag Dilbilim Okulu gerekse işlevsel dil kuramı dili temellendirme noktasında “</a:t>
            </a:r>
            <a:r>
              <a:rPr lang="tr-TR" dirty="0" err="1"/>
              <a:t>ses”e</a:t>
            </a:r>
            <a:r>
              <a:rPr lang="tr-TR" dirty="0"/>
              <a:t> başvurur; çünkü ses sadece anlam birimini oluşturmakla kalmaz aynı zamanda oluşturduğu anlam biriminden de </a:t>
            </a:r>
            <a:r>
              <a:rPr lang="tr-TR" dirty="0" smtClean="0"/>
              <a:t>sürekli </a:t>
            </a:r>
            <a:r>
              <a:rPr lang="tr-TR" dirty="0"/>
              <a:t>kaçarak başka anlam birimlerine sebep olur. </a:t>
            </a:r>
            <a:r>
              <a:rPr lang="tr-TR" dirty="0" err="1"/>
              <a:t>André</a:t>
            </a:r>
            <a:r>
              <a:rPr lang="tr-TR" dirty="0"/>
              <a:t> </a:t>
            </a:r>
            <a:r>
              <a:rPr lang="tr-TR" dirty="0" err="1"/>
              <a:t>Martinet</a:t>
            </a:r>
            <a:r>
              <a:rPr lang="tr-TR" dirty="0"/>
              <a:t>, anlam birimleri, “işlevlerine ve </a:t>
            </a:r>
            <a:r>
              <a:rPr lang="tr-TR" dirty="0" err="1"/>
              <a:t>birleşebilirliklerine</a:t>
            </a:r>
            <a:r>
              <a:rPr lang="tr-TR" dirty="0"/>
              <a:t> göre betimler ve sınıflandırır: Genelde </a:t>
            </a:r>
            <a:r>
              <a:rPr lang="tr-TR" dirty="0" err="1"/>
              <a:t>sözcüksel</a:t>
            </a:r>
            <a:r>
              <a:rPr lang="tr-TR" dirty="0"/>
              <a:t> anlam birimleri (sözcük birimleri) ile dil bilgisel anlam birimlerine (biçimler) ayrılan bu ögeler tümcedeki işlevleri açısından da üçe ayrılır: bağısız anlam birimler, bağımlı anlam birimler, işlevsel anlam birimler. Bu anlam birimlere ayrıca </a:t>
            </a:r>
            <a:r>
              <a:rPr lang="tr-TR" dirty="0" err="1" smtClean="0"/>
              <a:t>yüklemsel</a:t>
            </a:r>
            <a:r>
              <a:rPr lang="tr-TR" dirty="0" smtClean="0"/>
              <a:t> </a:t>
            </a:r>
            <a:r>
              <a:rPr lang="tr-TR" dirty="0"/>
              <a:t>anlam birimler ile </a:t>
            </a:r>
            <a:r>
              <a:rPr lang="tr-TR" dirty="0" err="1"/>
              <a:t>kiplikler</a:t>
            </a:r>
            <a:r>
              <a:rPr lang="tr-TR" dirty="0"/>
              <a:t> eklenir</a:t>
            </a:r>
            <a:r>
              <a:rPr lang="tr-TR" dirty="0" smtClean="0"/>
              <a:t>”. </a:t>
            </a:r>
            <a:r>
              <a:rPr lang="tr-TR" dirty="0"/>
              <a:t>Bu anlam birimlerinin belirlenmesinde cümlede zorunlu temel öge yüklemdir. </a:t>
            </a:r>
          </a:p>
        </p:txBody>
      </p:sp>
    </p:spTree>
    <p:extLst>
      <p:ext uri="{BB962C8B-B14F-4D97-AF65-F5344CB8AC3E}">
        <p14:creationId xmlns:p14="http://schemas.microsoft.com/office/powerpoint/2010/main" val="1614248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İşlevsel dilbilim okulu</a:t>
            </a:r>
          </a:p>
        </p:txBody>
      </p:sp>
      <p:sp>
        <p:nvSpPr>
          <p:cNvPr id="3" name="İçerik Yer Tutucusu 2"/>
          <p:cNvSpPr>
            <a:spLocks noGrp="1"/>
          </p:cNvSpPr>
          <p:nvPr>
            <p:ph idx="1"/>
          </p:nvPr>
        </p:nvSpPr>
        <p:spPr/>
        <p:txBody>
          <a:bodyPr>
            <a:normAutofit/>
          </a:bodyPr>
          <a:lstStyle/>
          <a:p>
            <a:pPr marL="0" indent="0" algn="just">
              <a:buNone/>
            </a:pPr>
            <a:r>
              <a:rPr lang="tr-TR" dirty="0" err="1"/>
              <a:t>André</a:t>
            </a:r>
            <a:r>
              <a:rPr lang="tr-TR" dirty="0"/>
              <a:t> </a:t>
            </a:r>
            <a:r>
              <a:rPr lang="tr-TR" dirty="0" err="1"/>
              <a:t>Martinet’in</a:t>
            </a:r>
            <a:r>
              <a:rPr lang="tr-TR" dirty="0"/>
              <a:t> geliştirip sistematiğini kurduğu işlevsel dil bilimi dilin şu alanları üzerinde yoğunlaşarak çalışmalarını sürdürür; bir dile ait sesleri o dilden ayrı olarak inceleyen ses bilgisi, bir dil dizgesinde o dilin seslerini ayırıcı özelliklerini, işlevsel yönden inceleyen ses bilimi, bir cümledeki anlam bilimler arasındaki bağlantıları ve ilişkileri inceleyen tümce bilimi, anlam bilimleri imleyen boyutundaki dizge içindeki değişiklikleri inceleyen biçim bilimi, bir dildeki birimlerin karşıtlıklar yoluyla ortaya çıkan anlam değerlerini inceleyen değer </a:t>
            </a:r>
            <a:r>
              <a:rPr lang="tr-TR" dirty="0" smtClean="0"/>
              <a:t>bilimi. </a:t>
            </a:r>
            <a:r>
              <a:rPr lang="tr-TR" dirty="0"/>
              <a:t>Bu noktada işlevsel dil bilimi anlam olguları genel olarak ele aldığından anlam bilimine yer vermez. </a:t>
            </a:r>
          </a:p>
        </p:txBody>
      </p:sp>
    </p:spTree>
    <p:extLst>
      <p:ext uri="{BB962C8B-B14F-4D97-AF65-F5344CB8AC3E}">
        <p14:creationId xmlns:p14="http://schemas.microsoft.com/office/powerpoint/2010/main" val="33036077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842</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İşlevsel dilbilim okulu</vt:lpstr>
      <vt:lpstr>İşlevsel dilbilim okulu</vt:lpstr>
      <vt:lpstr>İşlevsel dilbilim okulu</vt:lpstr>
      <vt:lpstr>İşlevsel dilbilim okulu</vt:lpstr>
      <vt:lpstr>İşlevsel dilbilim okulu</vt:lpstr>
      <vt:lpstr>İşlevsel dilbilim okulu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SEDA</dc:creator>
  <cp:lastModifiedBy>SEDA</cp:lastModifiedBy>
  <cp:revision>2</cp:revision>
  <dcterms:created xsi:type="dcterms:W3CDTF">2020-03-18T08:13:23Z</dcterms:created>
  <dcterms:modified xsi:type="dcterms:W3CDTF">2020-03-18T08:13:45Z</dcterms:modified>
</cp:coreProperties>
</file>