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8" r:id="rId2"/>
    <p:sldId id="298" r:id="rId3"/>
    <p:sldId id="308" r:id="rId4"/>
    <p:sldId id="309" r:id="rId5"/>
    <p:sldId id="311" r:id="rId6"/>
    <p:sldId id="312" r:id="rId7"/>
    <p:sldId id="313" r:id="rId8"/>
    <p:sldId id="331" r:id="rId9"/>
    <p:sldId id="314" r:id="rId10"/>
    <p:sldId id="316" r:id="rId11"/>
    <p:sldId id="317" r:id="rId12"/>
    <p:sldId id="318" r:id="rId13"/>
    <p:sldId id="319" r:id="rId14"/>
    <p:sldId id="320" r:id="rId15"/>
    <p:sldId id="324" r:id="rId16"/>
    <p:sldId id="325" r:id="rId17"/>
    <p:sldId id="326" r:id="rId18"/>
    <p:sldId id="327" r:id="rId19"/>
    <p:sldId id="328" r:id="rId20"/>
    <p:sldId id="329" r:id="rId21"/>
    <p:sldId id="33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979A9-1C6E-F040-867C-87C98C493119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7EE31-C05C-5741-9068-932A3459C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06E7A0-69F7-4094-927D-25880FBB4906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917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A5E9A5-ECBB-42F0-9740-EB2EAA927452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449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B1C549-0188-4E9F-93C8-62B547192678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58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BEBAD-66AD-4AD3-AD96-62656E446408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006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E18052-E9D9-4D56-8DC1-02ECBEA4C96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676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C7153B-38C5-452A-8D54-C62D115E781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754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F8AEB6-8937-4005-A5CA-CBD257FA016B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527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3BB9C-5221-4C7E-81AA-6DA75780C9F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37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CF7B5-A464-400E-90B9-A50615E10648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43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CF7B5-A464-400E-90B9-A50615E10648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43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6592FB-47A2-4EC5-BFF9-6E20A7F5872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19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CF35A-81C5-4327-B4E3-5FC9D37D4BE9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71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5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3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1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5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0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8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6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4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2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8FCB-ECF2-0A49-95E7-11AAC50014BD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6E0E3-9290-3C4C-A195-6796CB50E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0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688254"/>
            <a:ext cx="6296025" cy="732537"/>
          </a:xfrm>
        </p:spPr>
        <p:txBody>
          <a:bodyPr/>
          <a:lstStyle/>
          <a:p>
            <a:pPr>
              <a:defRPr/>
            </a:pP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Ders: Bakterilerde dış yapılar-1</a:t>
            </a:r>
          </a:p>
        </p:txBody>
      </p:sp>
    </p:spTree>
    <p:extLst>
      <p:ext uri="{BB962C8B-B14F-4D97-AF65-F5344CB8AC3E}">
        <p14:creationId xmlns:p14="http://schemas.microsoft.com/office/powerpoint/2010/main" val="2345482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pic>
        <p:nvPicPr>
          <p:cNvPr id="55299" name="Picture 4" descr="Flagella-bazal membra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  <p:extLst>
      <p:ext uri="{BB962C8B-B14F-4D97-AF65-F5344CB8AC3E}">
        <p14:creationId xmlns:p14="http://schemas.microsoft.com/office/powerpoint/2010/main" val="3411626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8588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Bakterilerde </a:t>
            </a:r>
            <a:r>
              <a:rPr lang="tr-TR" sz="4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flagella</a:t>
            </a:r>
            <a:r>
              <a:rPr lang="tr-TR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 konumları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785926"/>
            <a:ext cx="8543956" cy="4340237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10000"/>
              </a:lnSpc>
              <a:defRPr/>
            </a:pPr>
            <a:r>
              <a:rPr lang="tr-TR" b="1" dirty="0" err="1">
                <a:latin typeface="Times New Roman" pitchFamily="18" charset="0"/>
              </a:rPr>
              <a:t>Atrik</a:t>
            </a:r>
            <a:endParaRPr lang="tr-TR" b="1" dirty="0">
              <a:latin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b="1" dirty="0" err="1">
                <a:latin typeface="Times New Roman" pitchFamily="18" charset="0"/>
              </a:rPr>
              <a:t>Monotrik</a:t>
            </a:r>
            <a:r>
              <a:rPr lang="tr-TR" dirty="0">
                <a:latin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</a:rPr>
              <a:t>monopolar</a:t>
            </a:r>
            <a:r>
              <a:rPr lang="tr-TR" dirty="0">
                <a:latin typeface="Times New Roman" pitchFamily="18" charset="0"/>
              </a:rPr>
              <a:t>)</a:t>
            </a:r>
            <a:endParaRPr lang="tr-TR" b="1" dirty="0">
              <a:latin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b="1" dirty="0" err="1">
                <a:latin typeface="Times New Roman" pitchFamily="18" charset="0"/>
              </a:rPr>
              <a:t>Politrik</a:t>
            </a:r>
            <a:r>
              <a:rPr lang="tr-TR" dirty="0">
                <a:latin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</a:rPr>
              <a:t>multitrik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Amfitrik</a:t>
            </a:r>
            <a:r>
              <a:rPr lang="tr-TR" sz="2800" i="1" dirty="0">
                <a:latin typeface="Times New Roman" pitchFamily="18" charset="0"/>
              </a:rPr>
              <a:t> (</a:t>
            </a:r>
            <a:r>
              <a:rPr lang="tr-TR" sz="2800" i="1" dirty="0" err="1">
                <a:latin typeface="Times New Roman" pitchFamily="18" charset="0"/>
              </a:rPr>
              <a:t>bipolar</a:t>
            </a: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politrik</a:t>
            </a:r>
            <a:r>
              <a:rPr lang="tr-TR" sz="2800" i="1" dirty="0">
                <a:latin typeface="Times New Roman" pitchFamily="18" charset="0"/>
              </a:rPr>
              <a:t>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Lofotrik</a:t>
            </a:r>
            <a:r>
              <a:rPr lang="tr-TR" sz="2800" i="1" dirty="0">
                <a:latin typeface="Times New Roman" pitchFamily="18" charset="0"/>
              </a:rPr>
              <a:t> (</a:t>
            </a:r>
            <a:r>
              <a:rPr lang="tr-TR" sz="2800" i="1" dirty="0" err="1">
                <a:latin typeface="Times New Roman" pitchFamily="18" charset="0"/>
              </a:rPr>
              <a:t>monopolar</a:t>
            </a:r>
            <a:r>
              <a:rPr lang="tr-TR" sz="2800" i="1" dirty="0">
                <a:latin typeface="Times New Roman" pitchFamily="18" charset="0"/>
              </a:rPr>
              <a:t> veya </a:t>
            </a:r>
            <a:r>
              <a:rPr lang="tr-TR" sz="2800" i="1" dirty="0" err="1">
                <a:latin typeface="Times New Roman" pitchFamily="18" charset="0"/>
              </a:rPr>
              <a:t>bipolar</a:t>
            </a: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politrik</a:t>
            </a:r>
            <a:r>
              <a:rPr lang="tr-TR" sz="2800" i="1" dirty="0">
                <a:latin typeface="Times New Roman" pitchFamily="18" charset="0"/>
              </a:rPr>
              <a:t>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Peritrik</a:t>
            </a:r>
            <a:endParaRPr lang="tr-TR" sz="2800" i="1" dirty="0">
              <a:latin typeface="Times New Roman" pitchFamily="18" charset="0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i="1" dirty="0" err="1">
                <a:latin typeface="Times New Roman" pitchFamily="18" charset="0"/>
              </a:rPr>
              <a:t>Monolateral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9522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457200" y="67052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err="1">
                <a:solidFill>
                  <a:srgbClr val="000000"/>
                </a:solidFill>
                <a:latin typeface="Times New Roman" pitchFamily="18" charset="0"/>
              </a:rPr>
              <a:t>Atrik</a:t>
            </a:r>
            <a:endParaRPr lang="tr-TR" sz="4000" b="1" dirty="0">
              <a:solidFill>
                <a:srgbClr val="000000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457200" y="2095066"/>
            <a:ext cx="8229600" cy="2523672"/>
          </a:xfrm>
        </p:spPr>
        <p:txBody>
          <a:bodyPr>
            <a:normAutofit/>
          </a:bodyPr>
          <a:lstStyle/>
          <a:p>
            <a:r>
              <a:rPr lang="tr-TR" sz="2800" dirty="0" err="1">
                <a:latin typeface="Times New Roman"/>
                <a:cs typeface="Times New Roman"/>
              </a:rPr>
              <a:t>Flagellasız</a:t>
            </a:r>
            <a:r>
              <a:rPr lang="tr-TR" sz="2800" dirty="0">
                <a:latin typeface="Times New Roman"/>
                <a:cs typeface="Times New Roman"/>
              </a:rPr>
              <a:t> bakteriler</a:t>
            </a:r>
          </a:p>
          <a:p>
            <a:r>
              <a:rPr lang="tr-TR" sz="2800" i="1" dirty="0" err="1">
                <a:latin typeface="Times New Roman"/>
                <a:cs typeface="Times New Roman"/>
              </a:rPr>
              <a:t>Salmonella</a:t>
            </a:r>
            <a:r>
              <a:rPr lang="tr-TR" sz="2800" i="1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Pullorum</a:t>
            </a:r>
            <a:r>
              <a:rPr lang="tr-TR" sz="2800" dirty="0">
                <a:latin typeface="Times New Roman"/>
                <a:cs typeface="Times New Roman"/>
              </a:rPr>
              <a:t>, S. </a:t>
            </a:r>
            <a:r>
              <a:rPr lang="tr-TR" sz="2800" dirty="0" err="1">
                <a:latin typeface="Times New Roman"/>
                <a:cs typeface="Times New Roman"/>
              </a:rPr>
              <a:t>Gallinarum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i="1" dirty="0">
                <a:latin typeface="Times New Roman"/>
                <a:cs typeface="Times New Roman"/>
              </a:rPr>
              <a:t>B. </a:t>
            </a:r>
            <a:r>
              <a:rPr lang="tr-TR" sz="2800" i="1" dirty="0" err="1">
                <a:latin typeface="Times New Roman"/>
                <a:cs typeface="Times New Roman"/>
              </a:rPr>
              <a:t>anthracis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Brucella</a:t>
            </a:r>
            <a:r>
              <a:rPr lang="tr-TR" sz="2800" dirty="0">
                <a:latin typeface="Times New Roman"/>
                <a:cs typeface="Times New Roman"/>
              </a:rPr>
              <a:t> sp., </a:t>
            </a:r>
            <a:r>
              <a:rPr lang="tr-TR" sz="2800" dirty="0" err="1">
                <a:latin typeface="Times New Roman"/>
                <a:cs typeface="Times New Roman"/>
              </a:rPr>
              <a:t>Staphylococcus</a:t>
            </a:r>
            <a:r>
              <a:rPr lang="tr-TR" sz="2800" dirty="0">
                <a:latin typeface="Times New Roman"/>
                <a:cs typeface="Times New Roman"/>
              </a:rPr>
              <a:t> sp., </a:t>
            </a:r>
            <a:r>
              <a:rPr lang="tr-TR" sz="2800" dirty="0" err="1">
                <a:latin typeface="Times New Roman"/>
                <a:cs typeface="Times New Roman"/>
              </a:rPr>
              <a:t>Streptococcus</a:t>
            </a:r>
            <a:r>
              <a:rPr lang="tr-TR" sz="2800" dirty="0">
                <a:latin typeface="Times New Roman"/>
                <a:cs typeface="Times New Roman"/>
              </a:rPr>
              <a:t> sp.</a:t>
            </a:r>
          </a:p>
        </p:txBody>
      </p:sp>
    </p:spTree>
    <p:extLst>
      <p:ext uri="{BB962C8B-B14F-4D97-AF65-F5344CB8AC3E}">
        <p14:creationId xmlns:p14="http://schemas.microsoft.com/office/powerpoint/2010/main" val="1395240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/>
          <a:lstStyle/>
          <a:p>
            <a:pPr algn="l"/>
            <a:r>
              <a:rPr lang="tr-TR" b="1" dirty="0" err="1">
                <a:solidFill>
                  <a:srgbClr val="000000"/>
                </a:solidFill>
                <a:latin typeface="Times New Roman"/>
                <a:cs typeface="Times New Roman"/>
              </a:rPr>
              <a:t>Monotrik</a:t>
            </a: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tr-TR" b="1" dirty="0" err="1">
                <a:solidFill>
                  <a:srgbClr val="000000"/>
                </a:solidFill>
                <a:latin typeface="Times New Roman"/>
                <a:cs typeface="Times New Roman"/>
              </a:rPr>
              <a:t>monopolar</a:t>
            </a: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79790"/>
            <a:ext cx="8229600" cy="900106"/>
          </a:xfrm>
        </p:spPr>
        <p:txBody>
          <a:bodyPr/>
          <a:lstStyle/>
          <a:p>
            <a:pPr marL="342900" lvl="1" indent="-342900">
              <a:buClr>
                <a:schemeClr val="hlink"/>
              </a:buClr>
            </a:pPr>
            <a:r>
              <a:rPr lang="tr-TR" dirty="0">
                <a:latin typeface="Times New Roman"/>
                <a:cs typeface="Times New Roman"/>
              </a:rPr>
              <a:t>Bir uçta tek bir </a:t>
            </a:r>
            <a:r>
              <a:rPr lang="tr-TR" dirty="0" err="1">
                <a:latin typeface="Times New Roman"/>
                <a:cs typeface="Times New Roman"/>
              </a:rPr>
              <a:t>flagella</a:t>
            </a:r>
            <a:r>
              <a:rPr lang="tr-TR" dirty="0">
                <a:latin typeface="Times New Roman"/>
                <a:cs typeface="Times New Roman"/>
              </a:rPr>
              <a:t> (</a:t>
            </a:r>
            <a:r>
              <a:rPr lang="tr-TR" i="1" dirty="0" err="1">
                <a:latin typeface="Times New Roman"/>
                <a:cs typeface="Times New Roman"/>
              </a:rPr>
              <a:t>Campylobacter</a:t>
            </a:r>
            <a:r>
              <a:rPr lang="tr-TR" i="1" dirty="0">
                <a:latin typeface="Times New Roman"/>
                <a:cs typeface="Times New Roman"/>
              </a:rPr>
              <a:t> </a:t>
            </a:r>
            <a:r>
              <a:rPr lang="tr-TR" i="1" dirty="0" err="1">
                <a:latin typeface="Times New Roman"/>
                <a:cs typeface="Times New Roman"/>
              </a:rPr>
              <a:t>fetus</a:t>
            </a:r>
            <a:r>
              <a:rPr lang="tr-TR" i="1" dirty="0">
                <a:latin typeface="Times New Roman"/>
                <a:cs typeface="Times New Roman"/>
              </a:rPr>
              <a:t>)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792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02096"/>
            <a:ext cx="8229600" cy="737120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Politrik</a:t>
            </a:r>
            <a:r>
              <a:rPr lang="tr-TR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tr-TR" sz="4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multitrik</a:t>
            </a:r>
            <a:r>
              <a:rPr lang="tr-TR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3478"/>
            <a:ext cx="8532166" cy="4074386"/>
          </a:xfrm>
        </p:spPr>
        <p:txBody>
          <a:bodyPr>
            <a:noAutofit/>
          </a:bodyPr>
          <a:lstStyle/>
          <a:p>
            <a:pPr marL="0" lvl="1" indent="0">
              <a:buClr>
                <a:schemeClr val="hlink"/>
              </a:buClr>
              <a:buNone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Amfitrik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Bipolar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politrik</a:t>
            </a:r>
            <a:endParaRPr lang="tr-TR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400050" lvl="2" indent="0">
              <a:buClr>
                <a:schemeClr val="hlink"/>
              </a:buClr>
              <a:buNone/>
            </a:pPr>
            <a:r>
              <a:rPr lang="tr-TR" sz="2800" i="1" dirty="0" err="1">
                <a:solidFill>
                  <a:srgbClr val="000000"/>
                </a:solidFill>
                <a:latin typeface="Times New Roman"/>
                <a:cs typeface="Times New Roman"/>
              </a:rPr>
              <a:t>Vibrio</a:t>
            </a:r>
            <a:r>
              <a:rPr lang="tr-TR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 sp., </a:t>
            </a:r>
            <a:r>
              <a:rPr lang="tr-TR" sz="2800" i="1" dirty="0" err="1">
                <a:solidFill>
                  <a:srgbClr val="000000"/>
                </a:solidFill>
                <a:latin typeface="Times New Roman"/>
                <a:cs typeface="Times New Roman"/>
              </a:rPr>
              <a:t>Spirillum</a:t>
            </a:r>
            <a:r>
              <a:rPr lang="tr-TR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 sp.</a:t>
            </a:r>
          </a:p>
          <a:p>
            <a:pPr marL="0" lvl="1" indent="0">
              <a:buClr>
                <a:schemeClr val="hlink"/>
              </a:buClr>
              <a:buNone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Lofotrik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Mmonopolar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veya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bipolar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politrik</a:t>
            </a:r>
            <a:endParaRPr lang="tr-TR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400050" lvl="2" indent="0">
              <a:buClr>
                <a:schemeClr val="hlink"/>
              </a:buClr>
              <a:buNone/>
            </a:pPr>
            <a:r>
              <a:rPr lang="tr-TR" sz="2800" i="1" dirty="0">
                <a:solidFill>
                  <a:srgbClr val="000000"/>
                </a:solidFill>
                <a:latin typeface="Times New Roman"/>
                <a:cs typeface="Times New Roman"/>
              </a:rPr>
              <a:t>	P. </a:t>
            </a:r>
            <a:r>
              <a:rPr lang="tr-TR" sz="2800" i="1" dirty="0" err="1">
                <a:solidFill>
                  <a:srgbClr val="000000"/>
                </a:solidFill>
                <a:latin typeface="Times New Roman"/>
                <a:cs typeface="Times New Roman"/>
              </a:rPr>
              <a:t>aeruginosa</a:t>
            </a:r>
            <a:endParaRPr lang="tr-TR" sz="2800" i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lvl="1" indent="0">
              <a:buClr>
                <a:schemeClr val="hlink"/>
              </a:buClr>
              <a:buNone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Peritrik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: Bakterinin her tarafında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flagellum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bulunması.                                                   	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E. 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coli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Salmonella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 sp., 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Proteus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 sp., 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Pseudomonas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 sp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 marL="0" lvl="1" indent="0">
              <a:buClr>
                <a:schemeClr val="hlink"/>
              </a:buClr>
              <a:buNone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Monolateral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: Bir tarafında </a:t>
            </a: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flagella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bulunması 	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Selenomas</a:t>
            </a:r>
            <a:r>
              <a:rPr lang="tr-TR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i="1" dirty="0" err="1">
                <a:solidFill>
                  <a:srgbClr val="000000"/>
                </a:solidFill>
                <a:latin typeface="Times New Roman"/>
                <a:cs typeface="Times New Roman"/>
              </a:rPr>
              <a:t>ruminantium</a:t>
            </a:r>
            <a:endParaRPr lang="tr-TR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7430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85786" y="428604"/>
            <a:ext cx="7901014" cy="1000132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rgbClr val="000000"/>
                </a:solidFill>
                <a:latin typeface="Times New Roman" pitchFamily="18" charset="0"/>
              </a:rPr>
              <a:t>Aksial</a:t>
            </a:r>
            <a:r>
              <a:rPr lang="tr-TR" sz="40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sz="4000" b="1" dirty="0" err="1">
                <a:solidFill>
                  <a:srgbClr val="000000"/>
                </a:solidFill>
                <a:latin typeface="Times New Roman" pitchFamily="18" charset="0"/>
              </a:rPr>
              <a:t>flament</a:t>
            </a:r>
            <a:endParaRPr lang="tr-TR" sz="4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1136"/>
            <a:ext cx="8229600" cy="3117511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Spiroketalarda</a:t>
            </a:r>
            <a:r>
              <a:rPr lang="tr-TR" sz="2800" dirty="0">
                <a:latin typeface="Times New Roman" pitchFamily="18" charset="0"/>
              </a:rPr>
              <a:t> bulunur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Flagelladan</a:t>
            </a:r>
            <a:r>
              <a:rPr lang="tr-TR" sz="2800" dirty="0">
                <a:latin typeface="Times New Roman" pitchFamily="18" charset="0"/>
              </a:rPr>
              <a:t> farklı olup 2-8 </a:t>
            </a:r>
            <a:r>
              <a:rPr lang="tr-TR" sz="2800" dirty="0" err="1">
                <a:latin typeface="Times New Roman" pitchFamily="18" charset="0"/>
              </a:rPr>
              <a:t>flamentten</a:t>
            </a:r>
            <a:r>
              <a:rPr lang="tr-TR" sz="2800" dirty="0">
                <a:latin typeface="Times New Roman" pitchFamily="18" charset="0"/>
              </a:rPr>
              <a:t> ve bunları saran kılıftan oluşur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 pitchFamily="18" charset="0"/>
              </a:rPr>
              <a:t>Dış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r>
              <a:rPr lang="tr-TR" sz="2800" dirty="0">
                <a:latin typeface="Times New Roman" pitchFamily="18" charset="0"/>
              </a:rPr>
              <a:t> ile </a:t>
            </a: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r>
              <a:rPr lang="tr-TR" sz="2800" dirty="0">
                <a:latin typeface="Times New Roman" pitchFamily="18" charset="0"/>
              </a:rPr>
              <a:t> arasında bulunur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endParaRPr lang="tr-TR" sz="2800" dirty="0">
              <a:latin typeface="Times New Roman" pitchFamily="18" charset="0"/>
            </a:endParaRP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  <a:defRPr/>
            </a:pPr>
            <a:endParaRPr lang="tr-TR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97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867"/>
            <a:ext cx="8229600" cy="3706690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None/>
              <a:defRPr/>
            </a:pPr>
            <a:r>
              <a:rPr lang="tr-TR" sz="2800" b="1" dirty="0">
                <a:solidFill>
                  <a:srgbClr val="FFC000"/>
                </a:solidFill>
                <a:latin typeface="Times New Roman" pitchFamily="18" charset="0"/>
              </a:rPr>
              <a:t>	</a:t>
            </a: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 err="1">
                <a:latin typeface="Times New Roman" pitchFamily="18" charset="0"/>
              </a:rPr>
              <a:t>Flagella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 err="1">
                <a:latin typeface="Times New Roman" pitchFamily="18" charset="0"/>
              </a:rPr>
              <a:t>Aksial</a:t>
            </a:r>
            <a:r>
              <a:rPr lang="tr-TR" dirty="0">
                <a:latin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</a:rPr>
              <a:t>flament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</a:rPr>
              <a:t>Kayma hareketi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latin typeface="Times New Roman" pitchFamily="18" charset="0"/>
              </a:rPr>
              <a:t>Pasif hareket (</a:t>
            </a:r>
            <a:r>
              <a:rPr lang="tr-TR" dirty="0" err="1">
                <a:latin typeface="Times New Roman" pitchFamily="18" charset="0"/>
              </a:rPr>
              <a:t>Brownian</a:t>
            </a:r>
            <a:r>
              <a:rPr lang="tr-TR" dirty="0">
                <a:latin typeface="Times New Roman" pitchFamily="18" charset="0"/>
              </a:rPr>
              <a:t> hareketi)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944962"/>
            <a:ext cx="6156993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4000" b="1" dirty="0">
                <a:solidFill>
                  <a:srgbClr val="000000"/>
                </a:solidFill>
                <a:latin typeface="Times New Roman" pitchFamily="18" charset="0"/>
              </a:rPr>
              <a:t>Bakterilerde hareket</a:t>
            </a:r>
          </a:p>
        </p:txBody>
      </p:sp>
    </p:spTree>
    <p:extLst>
      <p:ext uri="{BB962C8B-B14F-4D97-AF65-F5344CB8AC3E}">
        <p14:creationId xmlns:p14="http://schemas.microsoft.com/office/powerpoint/2010/main" val="209237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338742"/>
            <a:ext cx="7787208" cy="774117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tr-TR" sz="4000" b="1" dirty="0">
                <a:solidFill>
                  <a:srgbClr val="000000"/>
                </a:solidFill>
                <a:latin typeface="Times New Roman"/>
                <a:cs typeface="Times New Roman"/>
              </a:rPr>
              <a:t>Hareket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571358"/>
            <a:ext cx="7859216" cy="412592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Lam- Lamel Arası Yöntem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Asılı Damla Yöntemi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Karanlık Saha Mikroskobu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Yarı Katı </a:t>
            </a:r>
            <a:r>
              <a:rPr lang="tr-TR" sz="2800" dirty="0" err="1">
                <a:latin typeface="Times New Roman"/>
                <a:cs typeface="Times New Roman"/>
              </a:rPr>
              <a:t>Besiyeri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Flagella</a:t>
            </a:r>
            <a:r>
              <a:rPr lang="tr-TR" sz="2800" dirty="0">
                <a:latin typeface="Times New Roman"/>
                <a:cs typeface="Times New Roman"/>
              </a:rPr>
              <a:t> Boyama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Elektron Mikroskop</a:t>
            </a:r>
          </a:p>
          <a:p>
            <a:pPr>
              <a:lnSpc>
                <a:spcPct val="120000"/>
              </a:lnSpc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2375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30936"/>
            <a:ext cx="7931224" cy="808279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err="1">
                <a:latin typeface="Times New Roman"/>
                <a:cs typeface="Times New Roman"/>
              </a:rPr>
              <a:t>Fimbria</a:t>
            </a:r>
            <a:r>
              <a:rPr lang="tr-TR" sz="4000" b="1" dirty="0">
                <a:latin typeface="Times New Roman"/>
                <a:cs typeface="Times New Roman"/>
              </a:rPr>
              <a:t> (Pili veya </a:t>
            </a:r>
            <a:r>
              <a:rPr lang="tr-TR" sz="4000" b="1" dirty="0" err="1">
                <a:latin typeface="Times New Roman"/>
                <a:cs typeface="Times New Roman"/>
              </a:rPr>
              <a:t>Pilus</a:t>
            </a:r>
            <a:r>
              <a:rPr lang="tr-TR" sz="4000" b="1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2631"/>
            <a:ext cx="8363272" cy="527855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Flagelladan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farklı, kısa, düz, ince ve çok sayıda (500’den fazla olabilir,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peritrik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Sitoplazmik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membrandan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orijin alır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Gram pozitif ve Gram negatif bakterilerde bulunabilir (genellikle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enterobakterilerde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)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Hareketli ve hareketsiz bakterilerde bulunabilir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Hareketle ilgili değildir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Çevresel koşullar oluşumuna etkilidir</a:t>
            </a:r>
          </a:p>
          <a:p>
            <a:pPr eaLnBrk="1" hangingPunct="1"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Pilusların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protein yapısındaki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antjenlerine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“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pilin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” adı verilmektedir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518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71180"/>
            <a:ext cx="9144000" cy="550949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ormal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ve 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seks </a:t>
            </a:r>
            <a:r>
              <a:rPr lang="tr-TR" sz="2800" b="1" dirty="0" err="1">
                <a:solidFill>
                  <a:srgbClr val="000000"/>
                </a:solidFill>
                <a:latin typeface="Times New Roman" pitchFamily="18" charset="0"/>
              </a:rPr>
              <a:t>fimbriası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/</a:t>
            </a:r>
            <a:r>
              <a:rPr lang="tr-TR" sz="2800" b="1" dirty="0" err="1">
                <a:solidFill>
                  <a:srgbClr val="000000"/>
                </a:solidFill>
                <a:latin typeface="Times New Roman" pitchFamily="18" charset="0"/>
              </a:rPr>
              <a:t>pilus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olarak ikiye ayrılır</a:t>
            </a:r>
          </a:p>
          <a:p>
            <a:pPr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Seks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pilusları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daha kalın ve uzundur (10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nm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x 2-20 um; 1-5 adet); bunlara “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F-</a:t>
            </a:r>
            <a:r>
              <a:rPr lang="tr-TR" sz="2800" b="1" dirty="0" err="1">
                <a:solidFill>
                  <a:srgbClr val="000000"/>
                </a:solidFill>
                <a:latin typeface="Times New Roman" pitchFamily="18" charset="0"/>
              </a:rPr>
              <a:t>pilus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sz="2800" dirty="0">
                <a:solidFill>
                  <a:srgbClr val="000000"/>
                </a:solidFill>
                <a:effectLst/>
                <a:latin typeface="Times New Roman" pitchFamily="18" charset="0"/>
              </a:rPr>
              <a:t>veya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 seks </a:t>
            </a:r>
            <a:r>
              <a:rPr lang="tr-TR" sz="2800" b="1" dirty="0" err="1">
                <a:solidFill>
                  <a:srgbClr val="000000"/>
                </a:solidFill>
                <a:latin typeface="Times New Roman" pitchFamily="18" charset="0"/>
              </a:rPr>
              <a:t>pilus</a:t>
            </a:r>
            <a:r>
              <a:rPr lang="tr-TR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“ da denilmektedir 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Seks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piluslarının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ortaları kanal şeklinde boş olup bir bakteriden diğerine genetik madde aktarımında (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konjugasyon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) görev alır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Normal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pilusların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ortalarında kanal bulunmaz ve hücrelere tutunmada (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adhezyon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veya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aglutinasyon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)  görev alırlar</a:t>
            </a:r>
          </a:p>
          <a:p>
            <a:pPr eaLnBrk="1" hangingPunct="1"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Antifimbrial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serumlar ve bazı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karbohidratlar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mannoz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)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fimbriaların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hücrelere bağlanmasını engeller</a:t>
            </a:r>
          </a:p>
          <a:p>
            <a:pPr eaLnBrk="1" hangingPunct="1"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Plazmidler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tarafından kodlanabilir (E. </a:t>
            </a: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coli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K88, K99)</a:t>
            </a:r>
          </a:p>
          <a:p>
            <a:pPr eaLnBrk="1" hangingPunct="1">
              <a:defRPr/>
            </a:pPr>
            <a:endParaRPr lang="tr-TR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457200" y="230936"/>
            <a:ext cx="7931224" cy="808279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err="1">
                <a:latin typeface="Times New Roman"/>
                <a:cs typeface="Times New Roman"/>
              </a:rPr>
              <a:t>Fimbria</a:t>
            </a:r>
            <a:r>
              <a:rPr lang="tr-TR" sz="4000" b="1" dirty="0">
                <a:latin typeface="Times New Roman"/>
                <a:cs typeface="Times New Roman"/>
              </a:rPr>
              <a:t> (Pili veya </a:t>
            </a:r>
            <a:r>
              <a:rPr lang="tr-TR" sz="4000" b="1" dirty="0" err="1">
                <a:latin typeface="Times New Roman"/>
                <a:cs typeface="Times New Roman"/>
              </a:rPr>
              <a:t>Pilus</a:t>
            </a:r>
            <a:r>
              <a:rPr lang="tr-TR" sz="4000" b="1" dirty="0"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4029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68313" y="476250"/>
            <a:ext cx="8229600" cy="95248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b="1" dirty="0">
                <a:solidFill>
                  <a:schemeClr val="tx1"/>
                </a:solidFill>
                <a:latin typeface="Times New Roman" pitchFamily="18" charset="0"/>
              </a:rPr>
              <a:t>Bakterilerin Anatomik Yapısı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Dış yapılar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Hücre duvarı</a:t>
            </a:r>
          </a:p>
          <a:p>
            <a:pPr lvl="1" eaLnBrk="1" hangingPunct="1">
              <a:defRPr/>
            </a:pPr>
            <a:r>
              <a:rPr lang="tr-TR" sz="2800" b="1" dirty="0">
                <a:latin typeface="Times New Roman" pitchFamily="18" charset="0"/>
              </a:rPr>
              <a:t>Kapsül</a:t>
            </a:r>
          </a:p>
          <a:p>
            <a:pPr lvl="1"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Flagella</a:t>
            </a:r>
            <a:endParaRPr lang="tr-TR" sz="2800" b="1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Fimbria</a:t>
            </a:r>
            <a:r>
              <a:rPr lang="tr-TR" sz="2800" b="1" dirty="0">
                <a:latin typeface="Times New Roman" pitchFamily="18" charset="0"/>
              </a:rPr>
              <a:t> (</a:t>
            </a:r>
            <a:r>
              <a:rPr lang="tr-TR" sz="2800" b="1" dirty="0" err="1">
                <a:latin typeface="Times New Roman" pitchFamily="18" charset="0"/>
              </a:rPr>
              <a:t>pilus</a:t>
            </a:r>
            <a:r>
              <a:rPr lang="tr-TR" sz="2800" b="1" dirty="0">
                <a:latin typeface="Times New Roman" pitchFamily="18" charset="0"/>
              </a:rPr>
              <a:t>)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57620" y="1571612"/>
            <a:ext cx="5082264" cy="47863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İç yapılar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membran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Mesosom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Nukleotid</a:t>
            </a:r>
            <a:endParaRPr lang="tr-TR" sz="2800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Ribozom</a:t>
            </a:r>
          </a:p>
          <a:p>
            <a:pPr lvl="1"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Sitoplazmik</a:t>
            </a:r>
            <a:r>
              <a:rPr lang="tr-TR" sz="2800" dirty="0">
                <a:latin typeface="Times New Roman" pitchFamily="18" charset="0"/>
              </a:rPr>
              <a:t> granüller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Spor</a:t>
            </a:r>
          </a:p>
          <a:p>
            <a:pPr lvl="1" eaLnBrk="1" hangingPunct="1">
              <a:defRPr/>
            </a:pPr>
            <a:r>
              <a:rPr lang="tr-TR" sz="2800" dirty="0">
                <a:latin typeface="Times New Roman" pitchFamily="18" charset="0"/>
              </a:rPr>
              <a:t>Diğer (</a:t>
            </a:r>
            <a:r>
              <a:rPr lang="tr-TR" sz="2800" dirty="0" err="1">
                <a:latin typeface="Times New Roman" pitchFamily="18" charset="0"/>
              </a:rPr>
              <a:t>plazmid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faj</a:t>
            </a:r>
            <a:r>
              <a:rPr lang="tr-TR" sz="2800" dirty="0">
                <a:latin typeface="Times New Roman" pitchFamily="18" charset="0"/>
              </a:rPr>
              <a:t>, pigment, </a:t>
            </a:r>
            <a:r>
              <a:rPr lang="tr-TR" sz="2800" dirty="0" err="1">
                <a:latin typeface="Times New Roman" pitchFamily="18" charset="0"/>
              </a:rPr>
              <a:t>transpozon</a:t>
            </a:r>
            <a:r>
              <a:rPr lang="tr-TR" sz="2800" dirty="0">
                <a:latin typeface="Times New Roman" pitchFamily="18" charset="0"/>
              </a:rPr>
              <a:t>, is element)</a:t>
            </a:r>
          </a:p>
        </p:txBody>
      </p:sp>
    </p:spTree>
    <p:extLst>
      <p:ext uri="{BB962C8B-B14F-4D97-AF65-F5344CB8AC3E}">
        <p14:creationId xmlns:p14="http://schemas.microsoft.com/office/powerpoint/2010/main" val="348749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99349"/>
            <a:ext cx="8229600" cy="478543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b="1" dirty="0" err="1">
                <a:latin typeface="Times New Roman" pitchFamily="18" charset="0"/>
              </a:rPr>
              <a:t>Fimbriaların</a:t>
            </a:r>
            <a:r>
              <a:rPr lang="tr-TR" sz="2800" b="1" dirty="0">
                <a:latin typeface="Times New Roman" pitchFamily="18" charset="0"/>
              </a:rPr>
              <a:t> Fonksiyonları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Eritrositlere bağlanma (</a:t>
            </a:r>
            <a:r>
              <a:rPr lang="tr-TR" dirty="0" err="1">
                <a:latin typeface="Times New Roman" pitchFamily="18" charset="0"/>
              </a:rPr>
              <a:t>Hemaglutinasyon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Hücrelere bağlanma (Adezyon)</a:t>
            </a:r>
          </a:p>
          <a:p>
            <a:pPr lvl="2" eaLnBrk="1" hangingPunct="1">
              <a:defRPr/>
            </a:pPr>
            <a:r>
              <a:rPr lang="tr-TR" sz="2800" dirty="0">
                <a:latin typeface="Times New Roman" pitchFamily="18" charset="0"/>
              </a:rPr>
              <a:t>ETEC, UPEC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Latekse bağlanma (</a:t>
            </a:r>
            <a:r>
              <a:rPr lang="tr-TR" dirty="0" err="1">
                <a:latin typeface="Times New Roman" pitchFamily="18" charset="0"/>
              </a:rPr>
              <a:t>Aglutinasyon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Antijenik</a:t>
            </a:r>
            <a:endParaRPr lang="tr-TR" dirty="0">
              <a:latin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Virulens</a:t>
            </a:r>
            <a:r>
              <a:rPr lang="tr-TR" dirty="0">
                <a:latin typeface="Times New Roman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tr-TR" dirty="0" err="1">
                <a:latin typeface="Times New Roman" pitchFamily="18" charset="0"/>
              </a:rPr>
              <a:t>Konjugasyon</a:t>
            </a:r>
            <a:r>
              <a:rPr lang="tr-TR" dirty="0">
                <a:latin typeface="Times New Roman" pitchFamily="18" charset="0"/>
              </a:rPr>
              <a:t> (F-</a:t>
            </a:r>
            <a:r>
              <a:rPr lang="tr-TR" dirty="0" err="1">
                <a:latin typeface="Times New Roman" pitchFamily="18" charset="0"/>
              </a:rPr>
              <a:t>pilus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1" eaLnBrk="1" hangingPunct="1">
              <a:defRPr/>
            </a:pPr>
            <a:r>
              <a:rPr lang="tr-TR" dirty="0">
                <a:latin typeface="Times New Roman" pitchFamily="18" charset="0"/>
              </a:rPr>
              <a:t>Bazı </a:t>
            </a:r>
            <a:r>
              <a:rPr lang="tr-TR" dirty="0" err="1">
                <a:latin typeface="Times New Roman" pitchFamily="18" charset="0"/>
              </a:rPr>
              <a:t>fajlar</a:t>
            </a:r>
            <a:r>
              <a:rPr lang="tr-TR" dirty="0">
                <a:latin typeface="Times New Roman" pitchFamily="18" charset="0"/>
              </a:rPr>
              <a:t> için reseptör</a:t>
            </a:r>
          </a:p>
        </p:txBody>
      </p:sp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457200" y="230936"/>
            <a:ext cx="7931224" cy="808279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err="1">
                <a:latin typeface="Times New Roman"/>
                <a:cs typeface="Times New Roman"/>
              </a:rPr>
              <a:t>Fimbria</a:t>
            </a:r>
            <a:r>
              <a:rPr lang="tr-TR" sz="4000" b="1" dirty="0">
                <a:latin typeface="Times New Roman"/>
                <a:cs typeface="Times New Roman"/>
              </a:rPr>
              <a:t> (Pili veya </a:t>
            </a:r>
            <a:r>
              <a:rPr lang="tr-TR" sz="4000" b="1" dirty="0" err="1">
                <a:latin typeface="Times New Roman"/>
                <a:cs typeface="Times New Roman"/>
              </a:rPr>
              <a:t>Pilus</a:t>
            </a:r>
            <a:r>
              <a:rPr lang="tr-TR" sz="4000" b="1" dirty="0"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713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65017"/>
            <a:ext cx="7776864" cy="4239341"/>
          </a:xfrm>
        </p:spPr>
        <p:txBody>
          <a:bodyPr>
            <a:normAutofit/>
          </a:bodyPr>
          <a:lstStyle/>
          <a:p>
            <a:pPr marL="0" lvl="1" indent="0">
              <a:buNone/>
              <a:defRPr/>
            </a:pPr>
            <a:r>
              <a:rPr lang="tr-TR" b="1" dirty="0" err="1">
                <a:latin typeface="Times New Roman" pitchFamily="18" charset="0"/>
              </a:rPr>
              <a:t>Fimbria</a:t>
            </a:r>
            <a:r>
              <a:rPr lang="tr-TR" b="1" dirty="0">
                <a:latin typeface="Times New Roman" pitchFamily="18" charset="0"/>
              </a:rPr>
              <a:t> Sınıfları</a:t>
            </a:r>
          </a:p>
          <a:p>
            <a:pPr marL="0" lvl="1" indent="0" eaLnBrk="1" hangingPunct="1">
              <a:defRPr/>
            </a:pPr>
            <a:r>
              <a:rPr lang="tr-TR" dirty="0">
                <a:latin typeface="Times New Roman" pitchFamily="18" charset="0"/>
              </a:rPr>
              <a:t>Tip-1, eritrositleri </a:t>
            </a:r>
            <a:r>
              <a:rPr lang="tr-TR" dirty="0" err="1">
                <a:latin typeface="Times New Roman" pitchFamily="18" charset="0"/>
              </a:rPr>
              <a:t>aglutine</a:t>
            </a:r>
            <a:r>
              <a:rPr lang="tr-TR" dirty="0">
                <a:latin typeface="Times New Roman" pitchFamily="18" charset="0"/>
              </a:rPr>
              <a:t> eder, </a:t>
            </a:r>
            <a:r>
              <a:rPr lang="tr-TR" dirty="0" err="1">
                <a:latin typeface="Times New Roman" pitchFamily="18" charset="0"/>
              </a:rPr>
              <a:t>mannoz</a:t>
            </a:r>
            <a:r>
              <a:rPr lang="tr-TR" dirty="0">
                <a:latin typeface="Times New Roman" pitchFamily="18" charset="0"/>
              </a:rPr>
              <a:t> duyarlı, </a:t>
            </a:r>
            <a:r>
              <a:rPr lang="tr-TR" dirty="0" err="1">
                <a:latin typeface="Times New Roman" pitchFamily="18" charset="0"/>
              </a:rPr>
              <a:t>adeziv</a:t>
            </a:r>
            <a:endParaRPr lang="tr-TR" dirty="0">
              <a:latin typeface="Times New Roman" pitchFamily="18" charset="0"/>
            </a:endParaRPr>
          </a:p>
          <a:p>
            <a:pPr marL="0" lvl="1" indent="0" eaLnBrk="1" hangingPunct="1">
              <a:defRPr/>
            </a:pPr>
            <a:r>
              <a:rPr lang="tr-TR" dirty="0">
                <a:latin typeface="Times New Roman" pitchFamily="18" charset="0"/>
              </a:rPr>
              <a:t> Tip-2, eritrositleri </a:t>
            </a:r>
            <a:r>
              <a:rPr lang="tr-TR" dirty="0" err="1">
                <a:latin typeface="Times New Roman" pitchFamily="18" charset="0"/>
              </a:rPr>
              <a:t>aglutine</a:t>
            </a:r>
            <a:r>
              <a:rPr lang="tr-TR" dirty="0">
                <a:latin typeface="Times New Roman" pitchFamily="18" charset="0"/>
              </a:rPr>
              <a:t> etmez, </a:t>
            </a:r>
            <a:r>
              <a:rPr lang="tr-TR" dirty="0" err="1">
                <a:latin typeface="Times New Roman" pitchFamily="18" charset="0"/>
              </a:rPr>
              <a:t>nonadeziv</a:t>
            </a:r>
            <a:endParaRPr lang="tr-TR" dirty="0">
              <a:latin typeface="Times New Roman" pitchFamily="18" charset="0"/>
            </a:endParaRPr>
          </a:p>
          <a:p>
            <a:pPr marL="174625" lvl="1" indent="-174625" eaLnBrk="1" hangingPunct="1">
              <a:defRPr/>
            </a:pPr>
            <a:r>
              <a:rPr lang="tr-TR" dirty="0">
                <a:latin typeface="Times New Roman" pitchFamily="18" charset="0"/>
              </a:rPr>
              <a:t> Tip-3, </a:t>
            </a:r>
            <a:r>
              <a:rPr lang="tr-TR" dirty="0" err="1">
                <a:latin typeface="Times New Roman" pitchFamily="18" charset="0"/>
              </a:rPr>
              <a:t>tannik</a:t>
            </a:r>
            <a:r>
              <a:rPr lang="tr-TR" dirty="0">
                <a:latin typeface="Times New Roman" pitchFamily="18" charset="0"/>
              </a:rPr>
              <a:t> asitle muamele edildiklerinde eritrositleri    </a:t>
            </a:r>
            <a:r>
              <a:rPr lang="tr-TR" dirty="0" err="1">
                <a:latin typeface="Times New Roman" pitchFamily="18" charset="0"/>
              </a:rPr>
              <a:t>aglutine</a:t>
            </a:r>
            <a:r>
              <a:rPr lang="tr-TR" dirty="0">
                <a:latin typeface="Times New Roman" pitchFamily="18" charset="0"/>
              </a:rPr>
              <a:t> eder</a:t>
            </a:r>
          </a:p>
          <a:p>
            <a:pPr marL="0" lvl="1" indent="0" eaLnBrk="1" hangingPunct="1">
              <a:defRPr/>
            </a:pPr>
            <a:r>
              <a:rPr lang="tr-TR" dirty="0">
                <a:latin typeface="Times New Roman" pitchFamily="18" charset="0"/>
              </a:rPr>
              <a:t> Tip-4, eritrositleri </a:t>
            </a:r>
            <a:r>
              <a:rPr lang="tr-TR" dirty="0" err="1">
                <a:latin typeface="Times New Roman" pitchFamily="18" charset="0"/>
              </a:rPr>
              <a:t>aglutine</a:t>
            </a:r>
            <a:r>
              <a:rPr lang="tr-TR" dirty="0">
                <a:latin typeface="Times New Roman" pitchFamily="18" charset="0"/>
              </a:rPr>
              <a:t> eder, </a:t>
            </a:r>
            <a:r>
              <a:rPr lang="tr-TR" dirty="0" err="1">
                <a:latin typeface="Times New Roman" pitchFamily="18" charset="0"/>
              </a:rPr>
              <a:t>mannoz</a:t>
            </a:r>
            <a:r>
              <a:rPr lang="tr-TR" dirty="0">
                <a:latin typeface="Times New Roman" pitchFamily="18" charset="0"/>
              </a:rPr>
              <a:t> dirençli</a:t>
            </a:r>
          </a:p>
          <a:p>
            <a:pPr marL="0" lvl="1" indent="0" eaLnBrk="1" hangingPunct="1">
              <a:defRPr/>
            </a:pPr>
            <a:r>
              <a:rPr lang="tr-TR" dirty="0">
                <a:latin typeface="Times New Roman" pitchFamily="18" charset="0"/>
              </a:rPr>
              <a:t> Diğer, eritrositleri </a:t>
            </a:r>
            <a:r>
              <a:rPr lang="tr-TR" dirty="0" err="1">
                <a:latin typeface="Times New Roman" pitchFamily="18" charset="0"/>
              </a:rPr>
              <a:t>aglutine</a:t>
            </a:r>
            <a:r>
              <a:rPr lang="tr-TR" dirty="0">
                <a:latin typeface="Times New Roman" pitchFamily="18" charset="0"/>
              </a:rPr>
              <a:t> eder, </a:t>
            </a:r>
            <a:r>
              <a:rPr lang="tr-TR" dirty="0" err="1">
                <a:latin typeface="Times New Roman" pitchFamily="18" charset="0"/>
              </a:rPr>
              <a:t>mannoz</a:t>
            </a:r>
            <a:r>
              <a:rPr lang="tr-TR" dirty="0">
                <a:latin typeface="Times New Roman" pitchFamily="18" charset="0"/>
              </a:rPr>
              <a:t> duyarlı</a:t>
            </a: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539552" y="412386"/>
            <a:ext cx="7931224" cy="808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4000" b="1" dirty="0" err="1">
                <a:latin typeface="Times New Roman"/>
                <a:cs typeface="Times New Roman"/>
              </a:rPr>
              <a:t>Fimbria</a:t>
            </a:r>
            <a:r>
              <a:rPr lang="tr-TR" sz="4000" b="1" dirty="0">
                <a:latin typeface="Times New Roman"/>
                <a:cs typeface="Times New Roman"/>
              </a:rPr>
              <a:t> (Pili veya </a:t>
            </a:r>
            <a:r>
              <a:rPr lang="tr-TR" sz="4000" b="1" dirty="0" err="1">
                <a:latin typeface="Times New Roman"/>
                <a:cs typeface="Times New Roman"/>
              </a:rPr>
              <a:t>Pilus</a:t>
            </a:r>
            <a:r>
              <a:rPr lang="tr-TR" sz="4000" b="1" dirty="0"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245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620713"/>
            <a:ext cx="8229600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4000" b="1" dirty="0">
                <a:solidFill>
                  <a:schemeClr val="tx1"/>
                </a:solidFill>
                <a:latin typeface="Times New Roman" pitchFamily="18" charset="0"/>
              </a:rPr>
              <a:t>Kapsül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229600" cy="453508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Bazı bakterilerde (</a:t>
            </a:r>
            <a:r>
              <a:rPr lang="tr-TR" sz="2800" i="1" dirty="0">
                <a:latin typeface="Times New Roman" pitchFamily="18" charset="0"/>
              </a:rPr>
              <a:t>S. </a:t>
            </a:r>
            <a:r>
              <a:rPr lang="tr-TR" sz="2800" i="1" dirty="0" err="1">
                <a:latin typeface="Times New Roman" pitchFamily="18" charset="0"/>
              </a:rPr>
              <a:t>pyogenes</a:t>
            </a:r>
            <a:r>
              <a:rPr lang="tr-TR" sz="2800" i="1" dirty="0">
                <a:latin typeface="Times New Roman" pitchFamily="18" charset="0"/>
              </a:rPr>
              <a:t>, P. </a:t>
            </a:r>
            <a:r>
              <a:rPr lang="tr-TR" sz="2800" i="1" dirty="0" err="1">
                <a:latin typeface="Times New Roman" pitchFamily="18" charset="0"/>
              </a:rPr>
              <a:t>multocida</a:t>
            </a:r>
            <a:r>
              <a:rPr lang="tr-TR" sz="2800" dirty="0">
                <a:latin typeface="Times New Roman" pitchFamily="18" charset="0"/>
              </a:rPr>
              <a:t>..vb) hücre duvarının dışında, 0.2-10 </a:t>
            </a:r>
            <a:r>
              <a:rPr lang="tr-TR" sz="2800" dirty="0" err="1">
                <a:latin typeface="Times New Roman" pitchFamily="18" charset="0"/>
              </a:rPr>
              <a:t>μm</a:t>
            </a:r>
            <a:r>
              <a:rPr lang="tr-TR" sz="2800" dirty="0">
                <a:latin typeface="Times New Roman" pitchFamily="18" charset="0"/>
              </a:rPr>
              <a:t> kalınlığında</a:t>
            </a: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Jelatinöz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visköz</a:t>
            </a:r>
            <a:r>
              <a:rPr lang="tr-TR" sz="2800" dirty="0">
                <a:latin typeface="Times New Roman" pitchFamily="18" charset="0"/>
              </a:rPr>
              <a:t>, elastik, </a:t>
            </a:r>
            <a:r>
              <a:rPr lang="tr-TR" sz="2800" dirty="0" err="1">
                <a:latin typeface="Times New Roman" pitchFamily="18" charset="0"/>
              </a:rPr>
              <a:t>mukoid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karekterde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Negatif boyama (</a:t>
            </a:r>
            <a:r>
              <a:rPr lang="tr-TR" sz="2800" dirty="0" err="1">
                <a:latin typeface="Times New Roman" pitchFamily="18" charset="0"/>
              </a:rPr>
              <a:t>Nigrosin</a:t>
            </a:r>
            <a:r>
              <a:rPr lang="tr-TR" sz="2800" dirty="0">
                <a:latin typeface="Times New Roman" pitchFamily="18" charset="0"/>
              </a:rPr>
              <a:t>) ve özel boyama  yöntemleri (</a:t>
            </a:r>
            <a:r>
              <a:rPr lang="tr-TR" sz="2800" dirty="0" err="1">
                <a:latin typeface="Times New Roman" pitchFamily="18" charset="0"/>
              </a:rPr>
              <a:t>Giemsa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Hiss</a:t>
            </a:r>
            <a:r>
              <a:rPr lang="tr-TR" sz="2800" dirty="0">
                <a:latin typeface="Times New Roman" pitchFamily="18" charset="0"/>
              </a:rPr>
              <a:t>) ile gösterilebilirler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Oluşumu çevresel koşullara bağlı olarak değişir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Kapsüllü bakteriler </a:t>
            </a:r>
            <a:r>
              <a:rPr lang="tr-TR" sz="2800" dirty="0" err="1">
                <a:latin typeface="Times New Roman" pitchFamily="18" charset="0"/>
              </a:rPr>
              <a:t>besiyerlerinde</a:t>
            </a:r>
            <a:r>
              <a:rPr lang="tr-TR" sz="2800" dirty="0">
                <a:latin typeface="Times New Roman" pitchFamily="18" charset="0"/>
              </a:rPr>
              <a:t> “S” ve “M” formlu koloni oluşturur</a:t>
            </a: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Plasmidle</a:t>
            </a:r>
            <a:r>
              <a:rPr lang="tr-TR" sz="2800" dirty="0">
                <a:latin typeface="Times New Roman" pitchFamily="18" charset="0"/>
              </a:rPr>
              <a:t> kodlanabilir (</a:t>
            </a:r>
            <a:r>
              <a:rPr lang="tr-TR" sz="2800" i="1" dirty="0">
                <a:latin typeface="Times New Roman" pitchFamily="18" charset="0"/>
              </a:rPr>
              <a:t>B. </a:t>
            </a:r>
            <a:r>
              <a:rPr lang="tr-TR" sz="2800" i="1" dirty="0" err="1">
                <a:latin typeface="Times New Roman" pitchFamily="18" charset="0"/>
              </a:rPr>
              <a:t>anthracis</a:t>
            </a:r>
            <a:r>
              <a:rPr lang="tr-TR" sz="2800" dirty="0"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663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327151"/>
            <a:ext cx="8280598" cy="5040108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Yapısı bakterilere göre değişir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 pitchFamily="18" charset="0"/>
              </a:rPr>
              <a:t>Genellikle </a:t>
            </a:r>
            <a:r>
              <a:rPr lang="tr-TR" dirty="0" err="1">
                <a:latin typeface="Times New Roman" pitchFamily="18" charset="0"/>
              </a:rPr>
              <a:t>polisakkarid</a:t>
            </a:r>
            <a:r>
              <a:rPr lang="tr-TR" dirty="0">
                <a:latin typeface="Times New Roman" pitchFamily="18" charset="0"/>
              </a:rPr>
              <a:t> (</a:t>
            </a:r>
            <a:r>
              <a:rPr lang="tr-TR" i="1" dirty="0">
                <a:latin typeface="Times New Roman" pitchFamily="18" charset="0"/>
              </a:rPr>
              <a:t>S. </a:t>
            </a:r>
            <a:r>
              <a:rPr lang="tr-TR" i="1" dirty="0" err="1">
                <a:latin typeface="Times New Roman" pitchFamily="18" charset="0"/>
              </a:rPr>
              <a:t>pyogenes</a:t>
            </a:r>
            <a:r>
              <a:rPr lang="tr-TR" i="1" dirty="0">
                <a:latin typeface="Times New Roman" pitchFamily="18" charset="0"/>
              </a:rPr>
              <a:t>, P. </a:t>
            </a:r>
            <a:r>
              <a:rPr lang="tr-TR" i="1" dirty="0" err="1">
                <a:latin typeface="Times New Roman" pitchFamily="18" charset="0"/>
              </a:rPr>
              <a:t>multocida</a:t>
            </a:r>
            <a:r>
              <a:rPr lang="tr-TR" i="1" dirty="0">
                <a:latin typeface="Times New Roman" pitchFamily="18" charset="0"/>
              </a:rPr>
              <a:t>, C. </a:t>
            </a:r>
            <a:r>
              <a:rPr lang="tr-TR" i="1" dirty="0" err="1">
                <a:latin typeface="Times New Roman" pitchFamily="18" charset="0"/>
              </a:rPr>
              <a:t>perfringens</a:t>
            </a:r>
            <a:r>
              <a:rPr lang="tr-TR" dirty="0">
                <a:latin typeface="Times New Roman" pitchFamily="18" charset="0"/>
              </a:rPr>
              <a:t> gibi)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>
                <a:latin typeface="Times New Roman" pitchFamily="18" charset="0"/>
              </a:rPr>
              <a:t>Bazılarında protein (</a:t>
            </a:r>
            <a:r>
              <a:rPr lang="tr-TR" b="1" dirty="0">
                <a:latin typeface="Times New Roman" pitchFamily="18" charset="0"/>
              </a:rPr>
              <a:t>B. </a:t>
            </a:r>
            <a:r>
              <a:rPr lang="tr-TR" b="1" dirty="0" err="1">
                <a:latin typeface="Times New Roman" pitchFamily="18" charset="0"/>
              </a:rPr>
              <a:t>anthracis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dirty="0" err="1">
                <a:latin typeface="Times New Roman" pitchFamily="18" charset="0"/>
              </a:rPr>
              <a:t>Polisakkarid</a:t>
            </a:r>
            <a:r>
              <a:rPr lang="tr-TR" dirty="0">
                <a:latin typeface="Times New Roman" pitchFamily="18" charset="0"/>
              </a:rPr>
              <a:t> + protein (</a:t>
            </a:r>
            <a:r>
              <a:rPr lang="tr-TR" b="1" dirty="0">
                <a:latin typeface="Times New Roman" pitchFamily="18" charset="0"/>
              </a:rPr>
              <a:t>B. </a:t>
            </a:r>
            <a:r>
              <a:rPr lang="tr-TR" b="1" dirty="0" err="1">
                <a:latin typeface="Times New Roman" pitchFamily="18" charset="0"/>
              </a:rPr>
              <a:t>megaterium</a:t>
            </a:r>
            <a:r>
              <a:rPr lang="tr-TR" dirty="0">
                <a:latin typeface="Times New Roman" pitchFamily="18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Bakterilere farklı özellikler kazandırır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Antijenik</a:t>
            </a:r>
            <a:r>
              <a:rPr lang="tr-TR" sz="2800" dirty="0">
                <a:latin typeface="Times New Roman" pitchFamily="18" charset="0"/>
              </a:rPr>
              <a:t> (</a:t>
            </a:r>
            <a:r>
              <a:rPr lang="tr-TR" sz="2800" b="1" dirty="0">
                <a:latin typeface="Times New Roman" pitchFamily="18" charset="0"/>
              </a:rPr>
              <a:t>“K” antijeni</a:t>
            </a:r>
            <a:r>
              <a:rPr lang="tr-TR" sz="2800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Antifagositik</a:t>
            </a:r>
            <a:endParaRPr lang="tr-TR" sz="28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Virulensi</a:t>
            </a:r>
            <a:r>
              <a:rPr lang="tr-TR" sz="2800" dirty="0">
                <a:latin typeface="Times New Roman" pitchFamily="18" charset="0"/>
              </a:rPr>
              <a:t> arttırıcı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>
                <a:latin typeface="Times New Roman" pitchFamily="18" charset="0"/>
              </a:rPr>
              <a:t>Çevresel koşullara direnç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tr-TR" sz="2800" dirty="0">
              <a:latin typeface="Times New Roman" pitchFamily="18" charset="0"/>
            </a:endParaRP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267494"/>
            <a:ext cx="8013328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4000" b="1" dirty="0">
                <a:solidFill>
                  <a:schemeClr val="tx1"/>
                </a:solidFill>
                <a:latin typeface="Times New Roman" pitchFamily="18" charset="0"/>
              </a:rPr>
              <a:t>Kapsül</a:t>
            </a:r>
          </a:p>
        </p:txBody>
      </p:sp>
    </p:spTree>
    <p:extLst>
      <p:ext uri="{BB962C8B-B14F-4D97-AF65-F5344CB8AC3E}">
        <p14:creationId xmlns:p14="http://schemas.microsoft.com/office/powerpoint/2010/main" val="191416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576" y="765175"/>
            <a:ext cx="7797874" cy="706438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chemeClr val="tx1"/>
                </a:solidFill>
                <a:latin typeface="Times New Roman" pitchFamily="18" charset="0"/>
              </a:rPr>
              <a:t>Mikrokapsül</a:t>
            </a:r>
            <a:endParaRPr lang="tr-TR" sz="4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Yapısal olarak kapsülle aynı </a:t>
            </a: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Sadece </a:t>
            </a:r>
            <a:r>
              <a:rPr lang="tr-TR" sz="2800" dirty="0" err="1">
                <a:latin typeface="Times New Roman" pitchFamily="18" charset="0"/>
              </a:rPr>
              <a:t>serolojik</a:t>
            </a:r>
            <a:r>
              <a:rPr lang="tr-TR" sz="2800" dirty="0">
                <a:latin typeface="Times New Roman" pitchFamily="18" charset="0"/>
              </a:rPr>
              <a:t> olarak gösterilebilir</a:t>
            </a: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Somatik ( “O” ) antijeni maskeler</a:t>
            </a: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Bakterilerin </a:t>
            </a:r>
            <a:r>
              <a:rPr lang="tr-TR" sz="2800" dirty="0" err="1">
                <a:latin typeface="Times New Roman" pitchFamily="18" charset="0"/>
              </a:rPr>
              <a:t>antijenitesi</a:t>
            </a:r>
            <a:r>
              <a:rPr lang="tr-TR" sz="2800" dirty="0">
                <a:latin typeface="Times New Roman" pitchFamily="18" charset="0"/>
              </a:rPr>
              <a:t> (“K” antijeni) ve </a:t>
            </a:r>
            <a:r>
              <a:rPr lang="tr-TR" sz="2800" dirty="0" err="1">
                <a:latin typeface="Times New Roman" pitchFamily="18" charset="0"/>
              </a:rPr>
              <a:t>virulensi</a:t>
            </a:r>
            <a:r>
              <a:rPr lang="tr-TR" sz="2800" dirty="0">
                <a:latin typeface="Times New Roman" pitchFamily="18" charset="0"/>
              </a:rPr>
              <a:t> ile ilgili</a:t>
            </a: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Bakteri sınıflandırmasına esas </a:t>
            </a:r>
            <a:r>
              <a:rPr lang="tr-TR" sz="2800" dirty="0" err="1">
                <a:latin typeface="Times New Roman" pitchFamily="18" charset="0"/>
              </a:rPr>
              <a:t>antijenik</a:t>
            </a:r>
            <a:r>
              <a:rPr lang="tr-TR" sz="2800" dirty="0">
                <a:latin typeface="Times New Roman" pitchFamily="18" charset="0"/>
              </a:rPr>
              <a:t> yapılara sahip (</a:t>
            </a:r>
            <a:r>
              <a:rPr lang="tr-TR" sz="2800" i="1" dirty="0">
                <a:latin typeface="Times New Roman" pitchFamily="18" charset="0"/>
              </a:rPr>
              <a:t>E. </a:t>
            </a:r>
            <a:r>
              <a:rPr lang="tr-TR" sz="2800" i="1" dirty="0" err="1">
                <a:latin typeface="Times New Roman" pitchFamily="18" charset="0"/>
              </a:rPr>
              <a:t>coli</a:t>
            </a:r>
            <a:r>
              <a:rPr lang="tr-TR" sz="2800" i="1" dirty="0">
                <a:latin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</a:rPr>
              <a:t>K1,2,....80 gibi)</a:t>
            </a:r>
            <a:endParaRPr lang="tr-TR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0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87238"/>
            <a:ext cx="7941320" cy="77787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chemeClr val="tx1"/>
                </a:solidFill>
                <a:latin typeface="Times New Roman" pitchFamily="18" charset="0"/>
              </a:rPr>
              <a:t>Mukoid</a:t>
            </a:r>
            <a:r>
              <a:rPr lang="tr-TR" sz="4000" b="1" dirty="0">
                <a:solidFill>
                  <a:schemeClr val="tx1"/>
                </a:solidFill>
                <a:latin typeface="Times New Roman" pitchFamily="18" charset="0"/>
              </a:rPr>
              <a:t> Madde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36717"/>
            <a:ext cx="8229600" cy="3791327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endParaRPr lang="tr-TR" sz="2800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Bazı bakterilerde (</a:t>
            </a:r>
            <a:r>
              <a:rPr lang="tr-TR" sz="2800" i="1" dirty="0">
                <a:latin typeface="Times New Roman" pitchFamily="18" charset="0"/>
              </a:rPr>
              <a:t>S. </a:t>
            </a:r>
            <a:r>
              <a:rPr lang="tr-TR" sz="2800" i="1" dirty="0" err="1">
                <a:latin typeface="Times New Roman" pitchFamily="18" charset="0"/>
              </a:rPr>
              <a:t>salivarius</a:t>
            </a:r>
            <a:r>
              <a:rPr lang="tr-TR" sz="2800" i="1" dirty="0">
                <a:latin typeface="Times New Roman" pitchFamily="18" charset="0"/>
              </a:rPr>
              <a:t>, L. </a:t>
            </a:r>
            <a:r>
              <a:rPr lang="tr-TR" sz="2800" i="1" dirty="0" err="1">
                <a:latin typeface="Times New Roman" pitchFamily="18" charset="0"/>
              </a:rPr>
              <a:t>mesenteroides</a:t>
            </a:r>
            <a:r>
              <a:rPr lang="tr-TR" sz="2800" dirty="0">
                <a:latin typeface="Times New Roman" pitchFamily="18" charset="0"/>
              </a:rPr>
              <a:t>) bulunur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Hücre duvarının dışında kapsüle benzer 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Organize olmamış (amorf) </a:t>
            </a:r>
            <a:r>
              <a:rPr lang="tr-TR" sz="2800" dirty="0" err="1">
                <a:latin typeface="Times New Roman" pitchFamily="18" charset="0"/>
              </a:rPr>
              <a:t>polisakkarid</a:t>
            </a:r>
            <a:r>
              <a:rPr lang="tr-TR" sz="2800" dirty="0">
                <a:latin typeface="Times New Roman" pitchFamily="18" charset="0"/>
              </a:rPr>
              <a:t> yapısında</a:t>
            </a:r>
          </a:p>
          <a:p>
            <a:pPr eaLnBrk="1" hangingPunct="1">
              <a:defRPr/>
            </a:pPr>
            <a:r>
              <a:rPr lang="tr-TR" sz="2800" dirty="0">
                <a:latin typeface="Times New Roman" pitchFamily="18" charset="0"/>
              </a:rPr>
              <a:t>Sıvı </a:t>
            </a:r>
            <a:r>
              <a:rPr lang="tr-TR" sz="2800" dirty="0" err="1">
                <a:latin typeface="Times New Roman" pitchFamily="18" charset="0"/>
              </a:rPr>
              <a:t>besiyerlerine</a:t>
            </a:r>
            <a:r>
              <a:rPr lang="tr-TR" sz="2800" dirty="0">
                <a:latin typeface="Times New Roman" pitchFamily="18" charset="0"/>
              </a:rPr>
              <a:t> geçebilen</a:t>
            </a:r>
          </a:p>
          <a:p>
            <a:pPr eaLnBrk="1" hangingPunct="1">
              <a:defRPr/>
            </a:pPr>
            <a:r>
              <a:rPr lang="tr-TR" sz="2800" dirty="0" err="1">
                <a:latin typeface="Times New Roman" pitchFamily="18" charset="0"/>
              </a:rPr>
              <a:t>Antijeniteleri</a:t>
            </a:r>
            <a:r>
              <a:rPr lang="tr-TR" sz="2800" dirty="0">
                <a:latin typeface="Times New Roman" pitchFamily="18" charset="0"/>
              </a:rPr>
              <a:t> zayıf (</a:t>
            </a:r>
            <a:r>
              <a:rPr lang="tr-TR" sz="2800" dirty="0" err="1">
                <a:latin typeface="Times New Roman" pitchFamily="18" charset="0"/>
              </a:rPr>
              <a:t>hapten</a:t>
            </a:r>
            <a:r>
              <a:rPr lang="tr-TR" sz="2800" dirty="0"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9816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91344"/>
            <a:ext cx="8229600" cy="633412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chemeClr val="tx1"/>
                </a:solidFill>
                <a:latin typeface="Times New Roman" pitchFamily="18" charset="0"/>
              </a:rPr>
              <a:t>Flagella</a:t>
            </a:r>
            <a:endParaRPr lang="tr-TR" sz="4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98323"/>
            <a:ext cx="8391554" cy="420809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Bakterilerde hareket organı ve bazı bakterilerde bulunur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Bakteri boyundan uzun ve ince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Konumları ve sayıları bakterilere göre farklılık gösterir (1-100)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Özel boyama yöntemleri (</a:t>
            </a:r>
            <a:r>
              <a:rPr lang="tr-TR" sz="2800" dirty="0" err="1">
                <a:latin typeface="Times New Roman" pitchFamily="18" charset="0"/>
              </a:rPr>
              <a:t>Leifson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</a:rPr>
              <a:t>Kodaka</a:t>
            </a:r>
            <a:r>
              <a:rPr lang="tr-TR" sz="2800" dirty="0">
                <a:latin typeface="Times New Roman" pitchFamily="18" charset="0"/>
              </a:rPr>
              <a:t>) ile gösterilebilirler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atin typeface="Times New Roman" pitchFamily="18" charset="0"/>
              </a:rPr>
              <a:t>Çevresel koşullara bağlı olarak sayılarında ve yapılarında farklılıklar oluşur</a:t>
            </a:r>
          </a:p>
        </p:txBody>
      </p:sp>
    </p:spTree>
    <p:extLst>
      <p:ext uri="{BB962C8B-B14F-4D97-AF65-F5344CB8AC3E}">
        <p14:creationId xmlns:p14="http://schemas.microsoft.com/office/powerpoint/2010/main" val="67925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chemeClr val="tx1"/>
                </a:solidFill>
                <a:latin typeface="Times New Roman" pitchFamily="18" charset="0"/>
              </a:rPr>
              <a:t>Flagella</a:t>
            </a:r>
            <a:endParaRPr lang="tr-TR" sz="4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77720"/>
            <a:ext cx="8391554" cy="369673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 pitchFamily="18" charset="0"/>
              </a:rPr>
              <a:t>Protein yapısındadır ve “</a:t>
            </a:r>
            <a:r>
              <a:rPr lang="tr-TR" sz="2800" b="1" dirty="0" err="1">
                <a:latin typeface="Times New Roman" pitchFamily="18" charset="0"/>
              </a:rPr>
              <a:t>flagellin</a:t>
            </a:r>
            <a:r>
              <a:rPr lang="tr-TR" sz="2800" dirty="0">
                <a:latin typeface="Times New Roman" pitchFamily="18" charset="0"/>
              </a:rPr>
              <a:t>” adı verilir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Flagellanın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antijenik</a:t>
            </a:r>
            <a:r>
              <a:rPr lang="tr-TR" sz="2800" dirty="0">
                <a:latin typeface="Times New Roman" pitchFamily="18" charset="0"/>
              </a:rPr>
              <a:t> (</a:t>
            </a:r>
            <a:r>
              <a:rPr lang="tr-TR" sz="2800" b="1" dirty="0">
                <a:latin typeface="Times New Roman" pitchFamily="18" charset="0"/>
              </a:rPr>
              <a:t>“H” antijeni</a:t>
            </a:r>
            <a:r>
              <a:rPr lang="tr-TR" sz="2800" dirty="0">
                <a:latin typeface="Times New Roman" pitchFamily="18" charset="0"/>
              </a:rPr>
              <a:t>) özelliği vardır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 pitchFamily="18" charset="0"/>
              </a:rPr>
              <a:t>Gram pozitif ve Gram negatif bakterilerde </a:t>
            </a:r>
            <a:r>
              <a:rPr lang="tr-TR" sz="2800" dirty="0" err="1">
                <a:latin typeface="Times New Roman" pitchFamily="18" charset="0"/>
              </a:rPr>
              <a:t>flagellanın</a:t>
            </a:r>
            <a:r>
              <a:rPr lang="tr-TR" sz="2800" dirty="0">
                <a:latin typeface="Times New Roman" pitchFamily="18" charset="0"/>
              </a:rPr>
              <a:t> yapısı farklılık gösterir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>
                <a:latin typeface="Times New Roman" pitchFamily="18" charset="0"/>
              </a:rPr>
              <a:t>Mekanik ve kimyasal yollarla </a:t>
            </a:r>
            <a:r>
              <a:rPr lang="tr-TR" sz="2800" dirty="0" err="1">
                <a:latin typeface="Times New Roman" pitchFamily="18" charset="0"/>
              </a:rPr>
              <a:t>flagella</a:t>
            </a:r>
            <a:r>
              <a:rPr lang="tr-TR" sz="2800" dirty="0">
                <a:latin typeface="Times New Roman" pitchFamily="18" charset="0"/>
              </a:rPr>
              <a:t> giderilebilir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sz="2800" dirty="0" err="1">
                <a:latin typeface="Times New Roman" pitchFamily="18" charset="0"/>
              </a:rPr>
              <a:t>Flagella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b="1" dirty="0" err="1">
                <a:latin typeface="Times New Roman" pitchFamily="18" charset="0"/>
              </a:rPr>
              <a:t>basal</a:t>
            </a:r>
            <a:r>
              <a:rPr lang="tr-TR" sz="2800" b="1" dirty="0">
                <a:latin typeface="Times New Roman" pitchFamily="18" charset="0"/>
              </a:rPr>
              <a:t> granülden</a:t>
            </a:r>
            <a:r>
              <a:rPr lang="tr-TR" sz="2800" dirty="0">
                <a:latin typeface="Times New Roman" pitchFamily="18" charset="0"/>
              </a:rPr>
              <a:t> (</a:t>
            </a:r>
            <a:r>
              <a:rPr lang="tr-TR" sz="2800" dirty="0" err="1">
                <a:latin typeface="Times New Roman" pitchFamily="18" charset="0"/>
              </a:rPr>
              <a:t>blefaroplast</a:t>
            </a:r>
            <a:r>
              <a:rPr lang="tr-TR" sz="2800" dirty="0">
                <a:latin typeface="Times New Roman" pitchFamily="18" charset="0"/>
              </a:rPr>
              <a:t>) köken alır</a:t>
            </a:r>
          </a:p>
        </p:txBody>
      </p:sp>
    </p:spTree>
    <p:extLst>
      <p:ext uri="{BB962C8B-B14F-4D97-AF65-F5344CB8AC3E}">
        <p14:creationId xmlns:p14="http://schemas.microsoft.com/office/powerpoint/2010/main" val="293112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64"/>
            <a:ext cx="7920037" cy="280828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 pitchFamily="18" charset="0"/>
              </a:rPr>
              <a:t>Flagella</a:t>
            </a:r>
            <a:r>
              <a:rPr lang="tr-TR" sz="2800" dirty="0">
                <a:solidFill>
                  <a:srgbClr val="000000"/>
                </a:solidFill>
                <a:latin typeface="Times New Roman" pitchFamily="18" charset="0"/>
              </a:rPr>
              <a:t> üç kısımdan oluşur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</a:rPr>
              <a:t>Basal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</a:rPr>
              <a:t> cisimcik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</a:rPr>
              <a:t>Dirsek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</a:rPr>
              <a:t>Flament</a:t>
            </a:r>
            <a:endParaRPr lang="tr-TR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1354138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4000" b="1" dirty="0" err="1">
                <a:solidFill>
                  <a:schemeClr val="tx1"/>
                </a:solidFill>
                <a:latin typeface="Times New Roman" pitchFamily="18" charset="0"/>
              </a:rPr>
              <a:t>Flagella</a:t>
            </a:r>
            <a:endParaRPr lang="tr-TR" sz="4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703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769</Words>
  <Application>Microsoft Macintosh PowerPoint</Application>
  <PresentationFormat>Ekran Gösterisi (4:3)</PresentationFormat>
  <Paragraphs>145</Paragraphs>
  <Slides>21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Mikrobiyoloji-1</vt:lpstr>
      <vt:lpstr>Bakterilerin Anatomik Yapısı</vt:lpstr>
      <vt:lpstr>Kapsül</vt:lpstr>
      <vt:lpstr>Kapsül</vt:lpstr>
      <vt:lpstr>Mikrokapsül</vt:lpstr>
      <vt:lpstr>Mukoid Madde</vt:lpstr>
      <vt:lpstr>Flagella</vt:lpstr>
      <vt:lpstr>Flagella</vt:lpstr>
      <vt:lpstr>Flagella</vt:lpstr>
      <vt:lpstr>PowerPoint Sunusu</vt:lpstr>
      <vt:lpstr>Bakterilerde flagella konumları</vt:lpstr>
      <vt:lpstr>Atrik</vt:lpstr>
      <vt:lpstr>Monotrik (monopolar)</vt:lpstr>
      <vt:lpstr>Politrik (multitrik)</vt:lpstr>
      <vt:lpstr>Aksial flament</vt:lpstr>
      <vt:lpstr>PowerPoint Sunusu</vt:lpstr>
      <vt:lpstr>Hareket Muayenesi</vt:lpstr>
      <vt:lpstr>Fimbria (Pili veya Pilus)</vt:lpstr>
      <vt:lpstr>Fimbria (Pili veya Pilus)</vt:lpstr>
      <vt:lpstr>Fimbria (Pili veya Pilus)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Mikrobiyoloji-1</dc:title>
  <dc:creator>Mehmet  Akan</dc:creator>
  <cp:lastModifiedBy>Microsoft Office User</cp:lastModifiedBy>
  <cp:revision>6</cp:revision>
  <dcterms:created xsi:type="dcterms:W3CDTF">2020-03-21T10:33:16Z</dcterms:created>
  <dcterms:modified xsi:type="dcterms:W3CDTF">2021-03-07T07:30:49Z</dcterms:modified>
</cp:coreProperties>
</file>