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0" r:id="rId4"/>
    <p:sldId id="261" r:id="rId5"/>
    <p:sldId id="268" r:id="rId6"/>
    <p:sldId id="262" r:id="rId7"/>
    <p:sldId id="263" r:id="rId8"/>
    <p:sldId id="264" r:id="rId9"/>
    <p:sldId id="265" r:id="rId10"/>
    <p:sldId id="267" r:id="rId11"/>
    <p:sldId id="269" r:id="rId12"/>
    <p:sldId id="270" r:id="rId13"/>
    <p:sldId id="271" r:id="rId14"/>
    <p:sldId id="274" r:id="rId15"/>
    <p:sldId id="272" r:id="rId16"/>
    <p:sldId id="273"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9741201-794B-4854-8730-DB73E005CC81}"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B065049-0DB5-4675-950D-41E316E3E536}" type="slidenum">
              <a:rPr lang="tr-TR" smtClean="0"/>
              <a:t>‹#›</a:t>
            </a:fld>
            <a:endParaRPr lang="tr-TR"/>
          </a:p>
        </p:txBody>
      </p:sp>
    </p:spTree>
    <p:extLst>
      <p:ext uri="{BB962C8B-B14F-4D97-AF65-F5344CB8AC3E}">
        <p14:creationId xmlns:p14="http://schemas.microsoft.com/office/powerpoint/2010/main" val="4169064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99741201-794B-4854-8730-DB73E005CC81}" type="datetimeFigureOut">
              <a:rPr lang="tr-TR" smtClean="0"/>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B065049-0DB5-4675-950D-41E316E3E536}" type="slidenum">
              <a:rPr lang="tr-TR" smtClean="0"/>
              <a:t>‹#›</a:t>
            </a:fld>
            <a:endParaRPr lang="tr-TR"/>
          </a:p>
        </p:txBody>
      </p:sp>
    </p:spTree>
    <p:extLst>
      <p:ext uri="{BB962C8B-B14F-4D97-AF65-F5344CB8AC3E}">
        <p14:creationId xmlns:p14="http://schemas.microsoft.com/office/powerpoint/2010/main" val="2883874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9741201-794B-4854-8730-DB73E005CC81}"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B065049-0DB5-4675-950D-41E316E3E536}" type="slidenum">
              <a:rPr lang="tr-TR" smtClean="0"/>
              <a:t>‹#›</a:t>
            </a:fld>
            <a:endParaRPr lang="tr-TR"/>
          </a:p>
        </p:txBody>
      </p:sp>
    </p:spTree>
    <p:extLst>
      <p:ext uri="{BB962C8B-B14F-4D97-AF65-F5344CB8AC3E}">
        <p14:creationId xmlns:p14="http://schemas.microsoft.com/office/powerpoint/2010/main" val="1480680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9741201-794B-4854-8730-DB73E005CC81}"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B065049-0DB5-4675-950D-41E316E3E536}" type="slidenum">
              <a:rPr lang="tr-TR" smtClean="0"/>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2838397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9741201-794B-4854-8730-DB73E005CC81}"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B065049-0DB5-4675-950D-41E316E3E536}" type="slidenum">
              <a:rPr lang="tr-TR" smtClean="0"/>
              <a:t>‹#›</a:t>
            </a:fld>
            <a:endParaRPr lang="tr-TR"/>
          </a:p>
        </p:txBody>
      </p:sp>
    </p:spTree>
    <p:extLst>
      <p:ext uri="{BB962C8B-B14F-4D97-AF65-F5344CB8AC3E}">
        <p14:creationId xmlns:p14="http://schemas.microsoft.com/office/powerpoint/2010/main" val="29162138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9741201-794B-4854-8730-DB73E005CC81}"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B065049-0DB5-4675-950D-41E316E3E536}" type="slidenum">
              <a:rPr lang="tr-TR" smtClean="0"/>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37295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9741201-794B-4854-8730-DB73E005CC81}"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B065049-0DB5-4675-950D-41E316E3E536}" type="slidenum">
              <a:rPr lang="tr-TR" smtClean="0"/>
              <a:t>‹#›</a:t>
            </a:fld>
            <a:endParaRPr lang="tr-TR"/>
          </a:p>
        </p:txBody>
      </p:sp>
    </p:spTree>
    <p:extLst>
      <p:ext uri="{BB962C8B-B14F-4D97-AF65-F5344CB8AC3E}">
        <p14:creationId xmlns:p14="http://schemas.microsoft.com/office/powerpoint/2010/main" val="2748113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9741201-794B-4854-8730-DB73E005CC81}"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B065049-0DB5-4675-950D-41E316E3E536}" type="slidenum">
              <a:rPr lang="tr-TR" smtClean="0"/>
              <a:t>‹#›</a:t>
            </a:fld>
            <a:endParaRPr lang="tr-TR"/>
          </a:p>
        </p:txBody>
      </p:sp>
    </p:spTree>
    <p:extLst>
      <p:ext uri="{BB962C8B-B14F-4D97-AF65-F5344CB8AC3E}">
        <p14:creationId xmlns:p14="http://schemas.microsoft.com/office/powerpoint/2010/main" val="10520043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9741201-794B-4854-8730-DB73E005CC81}"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B065049-0DB5-4675-950D-41E316E3E536}" type="slidenum">
              <a:rPr lang="tr-TR" smtClean="0"/>
              <a:t>‹#›</a:t>
            </a:fld>
            <a:endParaRPr lang="tr-TR"/>
          </a:p>
        </p:txBody>
      </p:sp>
    </p:spTree>
    <p:extLst>
      <p:ext uri="{BB962C8B-B14F-4D97-AF65-F5344CB8AC3E}">
        <p14:creationId xmlns:p14="http://schemas.microsoft.com/office/powerpoint/2010/main" val="2852052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9741201-794B-4854-8730-DB73E005CC81}"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B065049-0DB5-4675-950D-41E316E3E536}" type="slidenum">
              <a:rPr lang="tr-TR" smtClean="0"/>
              <a:t>‹#›</a:t>
            </a:fld>
            <a:endParaRPr lang="tr-TR"/>
          </a:p>
        </p:txBody>
      </p:sp>
    </p:spTree>
    <p:extLst>
      <p:ext uri="{BB962C8B-B14F-4D97-AF65-F5344CB8AC3E}">
        <p14:creationId xmlns:p14="http://schemas.microsoft.com/office/powerpoint/2010/main" val="1484489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9741201-794B-4854-8730-DB73E005CC81}"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B065049-0DB5-4675-950D-41E316E3E536}" type="slidenum">
              <a:rPr lang="tr-TR" smtClean="0"/>
              <a:t>‹#›</a:t>
            </a:fld>
            <a:endParaRPr lang="tr-TR"/>
          </a:p>
        </p:txBody>
      </p:sp>
    </p:spTree>
    <p:extLst>
      <p:ext uri="{BB962C8B-B14F-4D97-AF65-F5344CB8AC3E}">
        <p14:creationId xmlns:p14="http://schemas.microsoft.com/office/powerpoint/2010/main" val="1034036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9741201-794B-4854-8730-DB73E005CC81}" type="datetimeFigureOut">
              <a:rPr lang="tr-TR" smtClean="0"/>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B065049-0DB5-4675-950D-41E316E3E536}" type="slidenum">
              <a:rPr lang="tr-TR" smtClean="0"/>
              <a:t>‹#›</a:t>
            </a:fld>
            <a:endParaRPr lang="tr-TR"/>
          </a:p>
        </p:txBody>
      </p:sp>
    </p:spTree>
    <p:extLst>
      <p:ext uri="{BB962C8B-B14F-4D97-AF65-F5344CB8AC3E}">
        <p14:creationId xmlns:p14="http://schemas.microsoft.com/office/powerpoint/2010/main" val="3750404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9741201-794B-4854-8730-DB73E005CC81}" type="datetimeFigureOut">
              <a:rPr lang="tr-TR" smtClean="0"/>
              <a:t>13.11.2017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B065049-0DB5-4675-950D-41E316E3E536}" type="slidenum">
              <a:rPr lang="tr-TR" smtClean="0"/>
              <a:t>‹#›</a:t>
            </a:fld>
            <a:endParaRPr lang="tr-TR"/>
          </a:p>
        </p:txBody>
      </p:sp>
    </p:spTree>
    <p:extLst>
      <p:ext uri="{BB962C8B-B14F-4D97-AF65-F5344CB8AC3E}">
        <p14:creationId xmlns:p14="http://schemas.microsoft.com/office/powerpoint/2010/main" val="3905320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9741201-794B-4854-8730-DB73E005CC81}" type="datetimeFigureOut">
              <a:rPr lang="tr-TR" smtClean="0"/>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B065049-0DB5-4675-950D-41E316E3E536}" type="slidenum">
              <a:rPr lang="tr-TR" smtClean="0"/>
              <a:t>‹#›</a:t>
            </a:fld>
            <a:endParaRPr lang="tr-TR"/>
          </a:p>
        </p:txBody>
      </p:sp>
    </p:spTree>
    <p:extLst>
      <p:ext uri="{BB962C8B-B14F-4D97-AF65-F5344CB8AC3E}">
        <p14:creationId xmlns:p14="http://schemas.microsoft.com/office/powerpoint/2010/main" val="3609679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741201-794B-4854-8730-DB73E005CC81}" type="datetimeFigureOut">
              <a:rPr lang="tr-TR" smtClean="0"/>
              <a:t>13.11.2017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B065049-0DB5-4675-950D-41E316E3E536}" type="slidenum">
              <a:rPr lang="tr-TR" smtClean="0"/>
              <a:t>‹#›</a:t>
            </a:fld>
            <a:endParaRPr lang="tr-TR"/>
          </a:p>
        </p:txBody>
      </p:sp>
    </p:spTree>
    <p:extLst>
      <p:ext uri="{BB962C8B-B14F-4D97-AF65-F5344CB8AC3E}">
        <p14:creationId xmlns:p14="http://schemas.microsoft.com/office/powerpoint/2010/main" val="955992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9741201-794B-4854-8730-DB73E005CC81}" type="datetimeFigureOut">
              <a:rPr lang="tr-TR" smtClean="0"/>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B065049-0DB5-4675-950D-41E316E3E536}" type="slidenum">
              <a:rPr lang="tr-TR" smtClean="0"/>
              <a:t>‹#›</a:t>
            </a:fld>
            <a:endParaRPr lang="tr-TR"/>
          </a:p>
        </p:txBody>
      </p:sp>
    </p:spTree>
    <p:extLst>
      <p:ext uri="{BB962C8B-B14F-4D97-AF65-F5344CB8AC3E}">
        <p14:creationId xmlns:p14="http://schemas.microsoft.com/office/powerpoint/2010/main" val="3898653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9741201-794B-4854-8730-DB73E005CC81}" type="datetimeFigureOut">
              <a:rPr lang="tr-TR" smtClean="0"/>
              <a:t>13.11.2017</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FB065049-0DB5-4675-950D-41E316E3E536}" type="slidenum">
              <a:rPr lang="tr-TR" smtClean="0"/>
              <a:t>‹#›</a:t>
            </a:fld>
            <a:endParaRPr lang="tr-TR"/>
          </a:p>
        </p:txBody>
      </p:sp>
    </p:spTree>
    <p:extLst>
      <p:ext uri="{BB962C8B-B14F-4D97-AF65-F5344CB8AC3E}">
        <p14:creationId xmlns:p14="http://schemas.microsoft.com/office/powerpoint/2010/main" val="1776876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99741201-794B-4854-8730-DB73E005CC81}" type="datetimeFigureOut">
              <a:rPr lang="tr-TR" smtClean="0"/>
              <a:t>13.11.2017</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FB065049-0DB5-4675-950D-41E316E3E536}" type="slidenum">
              <a:rPr lang="tr-TR" smtClean="0"/>
              <a:t>‹#›</a:t>
            </a:fld>
            <a:endParaRPr lang="tr-TR"/>
          </a:p>
        </p:txBody>
      </p:sp>
    </p:spTree>
    <p:extLst>
      <p:ext uri="{BB962C8B-B14F-4D97-AF65-F5344CB8AC3E}">
        <p14:creationId xmlns:p14="http://schemas.microsoft.com/office/powerpoint/2010/main" val="144431607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KİŞİLİĞİN KORUNMASI</a:t>
            </a:r>
            <a:endParaRPr lang="tr-TR" dirty="0"/>
          </a:p>
        </p:txBody>
      </p:sp>
      <p:sp>
        <p:nvSpPr>
          <p:cNvPr id="3" name="2 İçerik Yer Tutucusu"/>
          <p:cNvSpPr>
            <a:spLocks noGrp="1"/>
          </p:cNvSpPr>
          <p:nvPr>
            <p:ph idx="1"/>
          </p:nvPr>
        </p:nvSpPr>
        <p:spPr/>
        <p:txBody>
          <a:bodyPr>
            <a:normAutofit fontScale="62500" lnSpcReduction="20000"/>
          </a:bodyPr>
          <a:lstStyle/>
          <a:p>
            <a:r>
              <a:rPr lang="tr-TR" b="1" dirty="0"/>
              <a:t>KİŞİLİĞİN KORUNMASI</a:t>
            </a:r>
            <a:endParaRPr lang="tr-TR" dirty="0"/>
          </a:p>
          <a:p>
            <a:r>
              <a:rPr lang="tr-TR" dirty="0"/>
              <a:t> </a:t>
            </a:r>
          </a:p>
          <a:p>
            <a:r>
              <a:rPr lang="tr-TR" b="1" dirty="0"/>
              <a:t>Kişilik:</a:t>
            </a:r>
            <a:r>
              <a:rPr lang="tr-TR" dirty="0"/>
              <a:t> Dar anlamda hak ehliyetini geniş anlamda hak ehliyeti + fiil ehliyetini ifade eder.</a:t>
            </a:r>
          </a:p>
          <a:p>
            <a:r>
              <a:rPr lang="tr-TR" b="1" dirty="0"/>
              <a:t> </a:t>
            </a:r>
            <a:endParaRPr lang="tr-TR" dirty="0"/>
          </a:p>
          <a:p>
            <a:r>
              <a:rPr lang="tr-TR" b="1" dirty="0"/>
              <a:t>KİŞİLİĞİN İÇERİĞİ</a:t>
            </a:r>
            <a:endParaRPr lang="tr-TR" dirty="0"/>
          </a:p>
          <a:p>
            <a:r>
              <a:rPr lang="tr-TR" b="1" dirty="0"/>
              <a:t> </a:t>
            </a:r>
            <a:endParaRPr lang="tr-TR" dirty="0"/>
          </a:p>
          <a:p>
            <a:r>
              <a:rPr lang="tr-TR" b="1" dirty="0"/>
              <a:t>1.</a:t>
            </a:r>
            <a:r>
              <a:rPr lang="tr-TR" dirty="0"/>
              <a:t>Kişinin ehliyeti</a:t>
            </a:r>
          </a:p>
          <a:p>
            <a:r>
              <a:rPr lang="tr-TR" b="1" dirty="0"/>
              <a:t>2.</a:t>
            </a:r>
            <a:r>
              <a:rPr lang="tr-TR" dirty="0"/>
              <a:t>Kişisel durumlar</a:t>
            </a:r>
          </a:p>
          <a:p>
            <a:r>
              <a:rPr lang="tr-TR" b="1" dirty="0"/>
              <a:t>3.</a:t>
            </a:r>
            <a:r>
              <a:rPr lang="tr-TR" dirty="0"/>
              <a:t>Kişinin maddi varlıkları</a:t>
            </a:r>
          </a:p>
          <a:p>
            <a:r>
              <a:rPr lang="tr-TR" b="1" dirty="0"/>
              <a:t>4.</a:t>
            </a:r>
            <a:r>
              <a:rPr lang="tr-TR" dirty="0"/>
              <a:t>Kişinin manevi varlıkları</a:t>
            </a:r>
          </a:p>
          <a:p>
            <a:r>
              <a:rPr lang="tr-TR" b="1" dirty="0"/>
              <a:t>5.</a:t>
            </a:r>
            <a:r>
              <a:rPr lang="tr-TR" dirty="0"/>
              <a:t>Kişinin iktisadi varlıkları (Kişinin iktisadi faaliyete katılabilme konusundaki serbestliği, mesleki ve ticari itibar ve kredisi, mesleki ve ticari sırları vb.)</a:t>
            </a:r>
          </a:p>
          <a:p>
            <a:r>
              <a:rPr lang="tr-TR" dirty="0"/>
              <a:t> </a:t>
            </a:r>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AD</a:t>
            </a:r>
            <a:endParaRPr lang="tr-TR" dirty="0"/>
          </a:p>
        </p:txBody>
      </p:sp>
      <p:sp>
        <p:nvSpPr>
          <p:cNvPr id="3" name="2 İçerik Yer Tutucusu"/>
          <p:cNvSpPr>
            <a:spLocks noGrp="1"/>
          </p:cNvSpPr>
          <p:nvPr>
            <p:ph idx="1"/>
          </p:nvPr>
        </p:nvSpPr>
        <p:spPr/>
        <p:txBody>
          <a:bodyPr>
            <a:normAutofit fontScale="55000" lnSpcReduction="20000"/>
          </a:bodyPr>
          <a:lstStyle/>
          <a:p>
            <a:r>
              <a:rPr lang="tr-TR" b="1" dirty="0"/>
              <a:t>AD VE ADIN KORUNMASI</a:t>
            </a:r>
            <a:endParaRPr lang="tr-TR" dirty="0"/>
          </a:p>
          <a:p>
            <a:r>
              <a:rPr lang="tr-TR" dirty="0"/>
              <a:t> </a:t>
            </a:r>
          </a:p>
          <a:p>
            <a:r>
              <a:rPr lang="tr-TR" dirty="0"/>
              <a:t>Ad/isim, toplum içinde bir kimseyi diğerinden ayırmaya yarayan, onu belirten bir kelime, bir tanıtım aracıdır. Gerçek ve dar anlamda ad öz adı ile soyadından oluşur. (SK ¼, MK 399/5). Geniş anlamda ad ise müstear ad, lakap, ticaret </a:t>
            </a:r>
            <a:r>
              <a:rPr lang="tr-TR" dirty="0" err="1"/>
              <a:t>ünvanı</a:t>
            </a:r>
            <a:r>
              <a:rPr lang="tr-TR" dirty="0"/>
              <a:t>, işletme adı girer.</a:t>
            </a:r>
          </a:p>
          <a:p>
            <a:r>
              <a:rPr lang="tr-TR" dirty="0"/>
              <a:t>-</a:t>
            </a:r>
            <a:r>
              <a:rPr lang="tr-TR" dirty="0" err="1"/>
              <a:t>Özad</a:t>
            </a:r>
            <a:endParaRPr lang="tr-TR" dirty="0"/>
          </a:p>
          <a:p>
            <a:r>
              <a:rPr lang="tr-TR" dirty="0"/>
              <a:t>-</a:t>
            </a:r>
            <a:r>
              <a:rPr lang="tr-TR" dirty="0" err="1"/>
              <a:t>Soyad</a:t>
            </a:r>
            <a:r>
              <a:rPr lang="tr-TR" dirty="0"/>
              <a:t>: Aile adıdır ve kişinin baba tarafından bağlı olduğu ailenin kuşaktan kuşağa geçen adıdır.</a:t>
            </a:r>
          </a:p>
          <a:p>
            <a:r>
              <a:rPr lang="tr-TR" dirty="0"/>
              <a:t>-Müstear ad (Mahlas): Kişinin gerçek adını, dolayısıyla kimliğini gizlemek amacıyla bazı faaliyetlerinde kullanmak üzere kendisine taktığı addır.</a:t>
            </a:r>
          </a:p>
          <a:p>
            <a:r>
              <a:rPr lang="tr-TR" dirty="0"/>
              <a:t>-Lakap: Kişiye belli bir özelliğinden esinlenerek ve bu özelliğini belirtmek amacıyla başkaları tarafından takılan addır.</a:t>
            </a:r>
          </a:p>
          <a:p>
            <a:r>
              <a:rPr lang="tr-TR" dirty="0"/>
              <a:t>-Ticaret </a:t>
            </a:r>
            <a:r>
              <a:rPr lang="tr-TR" dirty="0" err="1"/>
              <a:t>ünvanı</a:t>
            </a:r>
            <a:r>
              <a:rPr lang="tr-TR" dirty="0"/>
              <a:t>: Bir tacirin ticari işletmesini işletirken kullandığı addır. Gerçek kişi tacirlerin ticaret unvanı kısaltılmadan yazılacak ad+soyadından oluşur, tacir isterse buna ek koyabilir, ticaret siciline tescil edilir. Tüzel kişi tacirlerde ise kolektif ve komandit şirketlerde ortakların en az birinin adı+soyadı+şirket türü; anonim ve </a:t>
            </a:r>
            <a:r>
              <a:rPr lang="tr-TR" dirty="0" err="1"/>
              <a:t>limited</a:t>
            </a:r>
            <a:r>
              <a:rPr lang="tr-TR" dirty="0"/>
              <a:t> şirketlerde ise şirketin konusu+aş/ltd ibareleri</a:t>
            </a:r>
          </a:p>
          <a:p>
            <a:r>
              <a:rPr lang="tr-TR" dirty="0"/>
              <a:t>-İşletme adı: Ticari işletmenin sahibini hedef almaksızın doğrudan işletmeyi tanıtmak ve benzerlerinden ayırmak amacıyla kullanılan addır. Kullanılması zorunlu değildir, esnaflarda kullanabilir.</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ADIN KAZANILMASI</a:t>
            </a:r>
            <a:endParaRPr lang="tr-TR" dirty="0"/>
          </a:p>
        </p:txBody>
      </p:sp>
      <p:sp>
        <p:nvSpPr>
          <p:cNvPr id="3" name="2 İçerik Yer Tutucusu"/>
          <p:cNvSpPr>
            <a:spLocks noGrp="1"/>
          </p:cNvSpPr>
          <p:nvPr>
            <p:ph idx="1"/>
          </p:nvPr>
        </p:nvSpPr>
        <p:spPr/>
        <p:txBody>
          <a:bodyPr>
            <a:normAutofit/>
          </a:bodyPr>
          <a:lstStyle/>
          <a:p>
            <a:r>
              <a:rPr lang="tr-TR" b="1" dirty="0"/>
              <a:t>ADIN </a:t>
            </a:r>
            <a:r>
              <a:rPr lang="tr-TR" b="1" dirty="0" smtClean="0"/>
              <a:t>KAZANILMASI</a:t>
            </a:r>
            <a:endParaRPr lang="tr-TR" dirty="0"/>
          </a:p>
          <a:p>
            <a:r>
              <a:rPr lang="tr-TR" b="1" dirty="0"/>
              <a:t>Adın </a:t>
            </a:r>
            <a:r>
              <a:rPr lang="tr-TR" b="1" dirty="0" smtClean="0"/>
              <a:t>Kazanılması</a:t>
            </a:r>
            <a:endParaRPr lang="tr-TR" dirty="0"/>
          </a:p>
          <a:p>
            <a:r>
              <a:rPr lang="tr-TR" b="1" dirty="0"/>
              <a:t>Soyadının Kazanılması</a:t>
            </a:r>
            <a:endParaRPr lang="tr-TR" dirty="0"/>
          </a:p>
          <a:p>
            <a:pPr lvl="0"/>
            <a:r>
              <a:rPr lang="tr-TR" b="1" dirty="0" smtClean="0"/>
              <a:t>Doğum ile</a:t>
            </a:r>
            <a:endParaRPr lang="tr-TR" dirty="0"/>
          </a:p>
          <a:p>
            <a:pPr lvl="0"/>
            <a:r>
              <a:rPr lang="tr-TR" b="1" dirty="0"/>
              <a:t>Sözleşme </a:t>
            </a:r>
            <a:r>
              <a:rPr lang="tr-TR" b="1" dirty="0" smtClean="0"/>
              <a:t>ile</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ADIN KAZANILMASI/DEĞİŞTİRİLMESİ</a:t>
            </a:r>
            <a:endParaRPr lang="tr-TR" dirty="0"/>
          </a:p>
        </p:txBody>
      </p:sp>
      <p:sp>
        <p:nvSpPr>
          <p:cNvPr id="3" name="2 İçerik Yer Tutucusu"/>
          <p:cNvSpPr>
            <a:spLocks noGrp="1"/>
          </p:cNvSpPr>
          <p:nvPr>
            <p:ph idx="1"/>
          </p:nvPr>
        </p:nvSpPr>
        <p:spPr/>
        <p:txBody>
          <a:bodyPr>
            <a:normAutofit fontScale="55000" lnSpcReduction="20000"/>
          </a:bodyPr>
          <a:lstStyle/>
          <a:p>
            <a:r>
              <a:rPr lang="tr-TR" b="1" dirty="0"/>
              <a:t>Geniş Anlamdaki Adın Kazanılması</a:t>
            </a:r>
            <a:endParaRPr lang="tr-TR" dirty="0"/>
          </a:p>
          <a:p>
            <a:r>
              <a:rPr lang="tr-TR" b="1" dirty="0"/>
              <a:t>Tüzel kişilerin adları:</a:t>
            </a:r>
            <a:r>
              <a:rPr lang="tr-TR" dirty="0"/>
              <a:t> Kamu tüzel kişilerinin adları kendi kuruluş kanunlarında gösterilerek kazanılır. Tüzel kişilerin adlarının konuları ve özelliklerini gösterecek şekilde kurucuları tarafından belirleneceğinin kabul edilmesi gerekir.</a:t>
            </a:r>
          </a:p>
          <a:p>
            <a:r>
              <a:rPr lang="tr-TR" b="1" dirty="0"/>
              <a:t>Ticaret unvanı:</a:t>
            </a:r>
            <a:r>
              <a:rPr lang="tr-TR" dirty="0"/>
              <a:t> TTK 43 </a:t>
            </a:r>
            <a:r>
              <a:rPr lang="tr-TR" dirty="0" err="1"/>
              <a:t>vd</a:t>
            </a:r>
            <a:r>
              <a:rPr lang="tr-TR" dirty="0"/>
              <a:t>. 55. YTTK 41 </a:t>
            </a:r>
            <a:r>
              <a:rPr lang="tr-TR" dirty="0" err="1"/>
              <a:t>vd</a:t>
            </a:r>
            <a:r>
              <a:rPr lang="tr-TR" dirty="0"/>
              <a:t>., 53.</a:t>
            </a:r>
          </a:p>
          <a:p>
            <a:r>
              <a:rPr lang="tr-TR" b="1" dirty="0"/>
              <a:t>İşletme adı:</a:t>
            </a:r>
            <a:r>
              <a:rPr lang="tr-TR" dirty="0"/>
              <a:t> TTK 43 </a:t>
            </a:r>
            <a:r>
              <a:rPr lang="tr-TR" dirty="0" err="1"/>
              <a:t>vd</a:t>
            </a:r>
            <a:r>
              <a:rPr lang="tr-TR" dirty="0"/>
              <a:t>. 55. YTTK 41 </a:t>
            </a:r>
            <a:r>
              <a:rPr lang="tr-TR" dirty="0" err="1"/>
              <a:t>vd</a:t>
            </a:r>
            <a:r>
              <a:rPr lang="tr-TR" dirty="0"/>
              <a:t>., 53.</a:t>
            </a:r>
          </a:p>
          <a:p>
            <a:r>
              <a:rPr lang="tr-TR" b="1" dirty="0"/>
              <a:t> </a:t>
            </a:r>
            <a:endParaRPr lang="tr-TR" dirty="0"/>
          </a:p>
          <a:p>
            <a:r>
              <a:rPr lang="tr-TR" b="1" dirty="0"/>
              <a:t>ADIN DEĞİŞTİRİLMESİ</a:t>
            </a:r>
            <a:endParaRPr lang="tr-TR" dirty="0"/>
          </a:p>
          <a:p>
            <a:r>
              <a:rPr lang="tr-TR" b="1" dirty="0"/>
              <a:t> </a:t>
            </a:r>
            <a:endParaRPr lang="tr-TR" dirty="0"/>
          </a:p>
          <a:p>
            <a:pPr lvl="0"/>
            <a:r>
              <a:rPr lang="tr-TR" b="1" dirty="0"/>
              <a:t>Kanundan ötürü:</a:t>
            </a:r>
            <a:r>
              <a:rPr lang="tr-TR" dirty="0"/>
              <a:t> Evlenme, boşanma, evliliğin iptali, evlatlık ilişkisi vb.</a:t>
            </a:r>
          </a:p>
          <a:p>
            <a:pPr lvl="0"/>
            <a:r>
              <a:rPr lang="tr-TR" b="1" dirty="0"/>
              <a:t>Mahkeme hükmüyle:</a:t>
            </a:r>
            <a:r>
              <a:rPr lang="tr-TR" dirty="0"/>
              <a:t> </a:t>
            </a:r>
            <a:r>
              <a:rPr lang="tr-TR" dirty="0" err="1"/>
              <a:t>MK’ya</a:t>
            </a:r>
            <a:r>
              <a:rPr lang="tr-TR" dirty="0"/>
              <a:t> göre adın değiştirilmesini ancak istisnai hallerde haklı sebeplere dayanarak hakimden istenebilir. Adın değiştirilmesi davasında görevli mahkeme asliye mahkemesi, yetkili mahkeme ise yerleşim yerinin bulunduğu yer mahkemesidir. Adın değişmiş olduğu nüfus siciline kayıt ve ilan olunur. Adın değişmesinde zarar görenler değişikliği öğrendiği tarihten itibaren 1yıl içinde değiştirme kararının kaldırılmasını talep edebilirler.</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ADIN KORUNMASI</a:t>
            </a:r>
            <a:endParaRPr lang="tr-TR" dirty="0"/>
          </a:p>
        </p:txBody>
      </p:sp>
      <p:sp>
        <p:nvSpPr>
          <p:cNvPr id="3" name="2 İçerik Yer Tutucusu"/>
          <p:cNvSpPr>
            <a:spLocks noGrp="1"/>
          </p:cNvSpPr>
          <p:nvPr>
            <p:ph idx="1"/>
          </p:nvPr>
        </p:nvSpPr>
        <p:spPr/>
        <p:txBody>
          <a:bodyPr>
            <a:normAutofit fontScale="70000" lnSpcReduction="20000"/>
          </a:bodyPr>
          <a:lstStyle/>
          <a:p>
            <a:r>
              <a:rPr lang="tr-TR" b="1" dirty="0"/>
              <a:t>AD ÜZERİNDEKİ HAKKIN MAHİYETİ</a:t>
            </a:r>
            <a:endParaRPr lang="tr-TR" dirty="0"/>
          </a:p>
          <a:p>
            <a:r>
              <a:rPr lang="tr-TR" dirty="0"/>
              <a:t> </a:t>
            </a:r>
          </a:p>
          <a:p>
            <a:r>
              <a:rPr lang="tr-TR" dirty="0"/>
              <a:t>Türk hukukunda kişilik hakkıdır. Bu hak, istisnalar dışında (</a:t>
            </a:r>
            <a:r>
              <a:rPr lang="tr-TR" dirty="0" err="1"/>
              <a:t>TTK’da</a:t>
            </a:r>
            <a:r>
              <a:rPr lang="tr-TR" dirty="0"/>
              <a:t> unvanın devri kabul edilmektedir) başkasına devir ve ferağ edilemez. Aynı zamanda mutlak haktır.</a:t>
            </a:r>
          </a:p>
          <a:p>
            <a:r>
              <a:rPr lang="tr-TR" dirty="0"/>
              <a:t> </a:t>
            </a:r>
          </a:p>
          <a:p>
            <a:r>
              <a:rPr lang="tr-TR" b="1" dirty="0"/>
              <a:t>ADIN KORUNMASI</a:t>
            </a:r>
            <a:endParaRPr lang="tr-TR" dirty="0"/>
          </a:p>
          <a:p>
            <a:r>
              <a:rPr lang="tr-TR" b="1" dirty="0"/>
              <a:t> </a:t>
            </a:r>
            <a:endParaRPr lang="tr-TR" dirty="0"/>
          </a:p>
          <a:p>
            <a:r>
              <a:rPr lang="tr-TR" b="1" dirty="0"/>
              <a:t>Adın İçe Karşı Korunması</a:t>
            </a:r>
            <a:endParaRPr lang="tr-TR" dirty="0"/>
          </a:p>
          <a:p>
            <a:r>
              <a:rPr lang="tr-TR" dirty="0"/>
              <a:t>Kimse hakkı olan bir adı kullanmaktan sözleşme ile vazgeçemez ve devredemez. Ancak adının belli amaçlarla kullanılmasına izin verebilir. Ticaret unvanın ise devri mümkündür.</a:t>
            </a:r>
          </a:p>
          <a:p>
            <a:r>
              <a:rPr lang="tr-TR" b="1" dirty="0"/>
              <a:t> </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ADIN DIŞA KARŞI KORUNMASI</a:t>
            </a:r>
            <a:endParaRPr lang="tr-TR" dirty="0"/>
          </a:p>
        </p:txBody>
      </p:sp>
      <p:sp>
        <p:nvSpPr>
          <p:cNvPr id="3" name="İçerik Yer Tutucusu 2"/>
          <p:cNvSpPr>
            <a:spLocks noGrp="1"/>
          </p:cNvSpPr>
          <p:nvPr>
            <p:ph idx="1"/>
          </p:nvPr>
        </p:nvSpPr>
        <p:spPr>
          <a:xfrm>
            <a:off x="533400" y="737009"/>
            <a:ext cx="6554867" cy="3767670"/>
          </a:xfrm>
        </p:spPr>
        <p:txBody>
          <a:bodyPr>
            <a:normAutofit fontScale="85000" lnSpcReduction="20000"/>
          </a:bodyPr>
          <a:lstStyle/>
          <a:p>
            <a:r>
              <a:rPr lang="tr-TR" b="1" dirty="0"/>
              <a:t>Adın Dışa Karşı Korunması</a:t>
            </a:r>
            <a:endParaRPr lang="tr-TR" dirty="0"/>
          </a:p>
          <a:p>
            <a:r>
              <a:rPr lang="tr-TR" dirty="0"/>
              <a:t>Adı haksız olarak kullanılan kişi, buna son verilmesine ayrıca haksız kullanan kusurlu ise maddi zararın giderilmesini ve niteliği gerektiriyorsa tazminat isteyebilir.</a:t>
            </a:r>
          </a:p>
          <a:p>
            <a:r>
              <a:rPr lang="tr-TR" b="1" dirty="0"/>
              <a:t>1. Tespit davası</a:t>
            </a:r>
            <a:r>
              <a:rPr lang="tr-TR" dirty="0"/>
              <a:t>: Adın kullanılması çekişmeli olan kişi haklarının tespitini dava edebilir (MK 26).</a:t>
            </a:r>
          </a:p>
          <a:p>
            <a:r>
              <a:rPr lang="tr-TR" b="1" dirty="0"/>
              <a:t>2. Saldırıya son verme (men) davası:</a:t>
            </a:r>
            <a:r>
              <a:rPr lang="tr-TR" dirty="0"/>
              <a:t> Adın başkaları tarafından haksız kullanılması halinde açılır. Kullanımın haksız sayılması için, bu kullanımdan zarar görmüş olması gerekir.</a:t>
            </a:r>
          </a:p>
          <a:p>
            <a:r>
              <a:rPr lang="tr-TR" b="1" dirty="0"/>
              <a:t>3. Önleme davası</a:t>
            </a:r>
            <a:r>
              <a:rPr lang="tr-TR" dirty="0"/>
              <a:t> (Doktrin ve içtihatlarda kabul edilmiştir.)</a:t>
            </a:r>
          </a:p>
          <a:p>
            <a:r>
              <a:rPr lang="tr-TR" b="1" dirty="0"/>
              <a:t>4. Tazminat davaları:</a:t>
            </a:r>
            <a:r>
              <a:rPr lang="tr-TR" dirty="0"/>
              <a:t> Maddi, Manevi. !!!şartları aynı!!!</a:t>
            </a:r>
          </a:p>
          <a:p>
            <a:r>
              <a:rPr lang="tr-TR" dirty="0"/>
              <a:t>Tazminat davası dışındakilerde kusura gerek yoktur.</a:t>
            </a:r>
          </a:p>
          <a:p>
            <a:endParaRPr lang="tr-TR" dirty="0"/>
          </a:p>
          <a:p>
            <a:endParaRPr lang="tr-TR" dirty="0"/>
          </a:p>
        </p:txBody>
      </p:sp>
    </p:spTree>
    <p:extLst>
      <p:ext uri="{BB962C8B-B14F-4D97-AF65-F5344CB8AC3E}">
        <p14:creationId xmlns:p14="http://schemas.microsoft.com/office/powerpoint/2010/main" val="27640017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KİŞİSEL DURUM SİCİLİ</a:t>
            </a:r>
            <a:endParaRPr lang="tr-TR"/>
          </a:p>
        </p:txBody>
      </p:sp>
      <p:sp>
        <p:nvSpPr>
          <p:cNvPr id="3" name="2 İçerik Yer Tutucusu"/>
          <p:cNvSpPr>
            <a:spLocks noGrp="1"/>
          </p:cNvSpPr>
          <p:nvPr>
            <p:ph idx="1"/>
          </p:nvPr>
        </p:nvSpPr>
        <p:spPr/>
        <p:txBody>
          <a:bodyPr>
            <a:normAutofit fontScale="47500" lnSpcReduction="20000"/>
          </a:bodyPr>
          <a:lstStyle/>
          <a:p>
            <a:r>
              <a:rPr lang="tr-TR" b="1" dirty="0"/>
              <a:t>KİŞİSEL DURUM SİCİLİ</a:t>
            </a:r>
            <a:endParaRPr lang="tr-TR" dirty="0"/>
          </a:p>
          <a:p>
            <a:r>
              <a:rPr lang="tr-TR" dirty="0"/>
              <a:t> </a:t>
            </a:r>
          </a:p>
          <a:p>
            <a:r>
              <a:rPr lang="tr-TR" dirty="0"/>
              <a:t>Kişisel durum (şahsi hal): İnsanların hukuki durularını etkileyen doğal ve ailevi niteliklerdir. Yani bir gerçek kişiyi diğer gerçek kişilerden ayırmaya yarayan ve hukuk düzeninin kendisine bir takım sonuçlar bağladığı niteliklerdir. Kişisel durumlar devlet memurları tarafından tutulacak sicile kaydedilir. Buna kişisel durum sicili denir. Ör. Kişinin bekar, küçük, kısıtlı, ergin, nişanlı, dul, boşanmış, velayet veya vesayet altında olması vb kişisel durumunu oluşturur.</a:t>
            </a:r>
          </a:p>
          <a:p>
            <a:r>
              <a:rPr lang="tr-TR" b="1" dirty="0"/>
              <a:t> </a:t>
            </a:r>
            <a:endParaRPr lang="tr-TR" dirty="0"/>
          </a:p>
          <a:p>
            <a:r>
              <a:rPr lang="tr-TR" b="1" dirty="0"/>
              <a:t>TÜRLERİ</a:t>
            </a:r>
            <a:endParaRPr lang="tr-TR" dirty="0"/>
          </a:p>
          <a:p>
            <a:r>
              <a:rPr lang="tr-TR" dirty="0"/>
              <a:t> </a:t>
            </a:r>
          </a:p>
          <a:p>
            <a:r>
              <a:rPr lang="tr-TR" dirty="0"/>
              <a:t>MK: Doğum kütüğü, ölüm kütüğü, evlenme kütüğü</a:t>
            </a:r>
          </a:p>
          <a:p>
            <a:r>
              <a:rPr lang="tr-TR" dirty="0"/>
              <a:t>Nüfus Hizmetleri K.: Aile kütüğü,özel kütük ve yedekleri.</a:t>
            </a:r>
          </a:p>
          <a:p>
            <a:r>
              <a:rPr lang="tr-TR" b="1" dirty="0"/>
              <a:t>1. Doğum kütüğü:</a:t>
            </a:r>
            <a:r>
              <a:rPr lang="tr-TR" dirty="0"/>
              <a:t> Doğum, babalık, tanıma, </a:t>
            </a:r>
            <a:r>
              <a:rPr lang="tr-TR" dirty="0" err="1"/>
              <a:t>soybağının</a:t>
            </a:r>
            <a:r>
              <a:rPr lang="tr-TR" dirty="0"/>
              <a:t> düzeltilmesi ve evlat edinme bulunmuş </a:t>
            </a:r>
            <a:r>
              <a:rPr lang="tr-TR" dirty="0" err="1"/>
              <a:t>soybağının</a:t>
            </a:r>
            <a:r>
              <a:rPr lang="tr-TR" dirty="0"/>
              <a:t> belli olması vb. değişiklikler işlenir.</a:t>
            </a:r>
          </a:p>
          <a:p>
            <a:r>
              <a:rPr lang="tr-TR" b="1" dirty="0"/>
              <a:t>2. Ölüm kütüğü:</a:t>
            </a:r>
            <a:r>
              <a:rPr lang="tr-TR" dirty="0"/>
              <a:t> Ölüm, ölüm karinesi, gaiplik kararlarında 10 gün içinde ölü kaydı düşülür.</a:t>
            </a:r>
          </a:p>
          <a:p>
            <a:r>
              <a:rPr lang="tr-TR" b="1" dirty="0"/>
              <a:t>3. Evlenme kütüğü:</a:t>
            </a:r>
            <a:r>
              <a:rPr lang="tr-TR" dirty="0"/>
              <a:t> Evlendirme memuru eşleri nüfus memurluklarına bildirir.(10gün içinde) –Dış temsilcilerde 30 gün-</a:t>
            </a:r>
          </a:p>
          <a:p>
            <a:r>
              <a:rPr lang="tr-TR" dirty="0"/>
              <a:t> </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40000" lnSpcReduction="20000"/>
          </a:bodyPr>
          <a:lstStyle/>
          <a:p>
            <a:r>
              <a:rPr lang="tr-TR" b="1" dirty="0" smtClean="0"/>
              <a:t>4. Boşanma kütüğü</a:t>
            </a:r>
            <a:r>
              <a:rPr lang="tr-TR" dirty="0" smtClean="0"/>
              <a:t>: </a:t>
            </a:r>
          </a:p>
          <a:p>
            <a:r>
              <a:rPr lang="tr-TR" b="1" dirty="0" smtClean="0"/>
              <a:t>5. Aile kütüğü:</a:t>
            </a:r>
            <a:r>
              <a:rPr lang="tr-TR" dirty="0" smtClean="0"/>
              <a:t> TC kimlik no + nüfusa kayıtlı olduğu yerler ve </a:t>
            </a:r>
            <a:r>
              <a:rPr lang="tr-TR" dirty="0" err="1" smtClean="0"/>
              <a:t>no’lar</a:t>
            </a:r>
            <a:r>
              <a:rPr lang="tr-TR" dirty="0" smtClean="0"/>
              <a:t>+ ad-</a:t>
            </a:r>
            <a:r>
              <a:rPr lang="tr-TR" dirty="0" err="1" smtClean="0"/>
              <a:t>soyad</a:t>
            </a:r>
            <a:r>
              <a:rPr lang="tr-TR" dirty="0" smtClean="0"/>
              <a:t>, cinsiyet, ana-baba adları, önceki soyadları+doğum yeri, tarihi+evlenme, boşanma, </a:t>
            </a:r>
            <a:r>
              <a:rPr lang="tr-TR" dirty="0" err="1" smtClean="0"/>
              <a:t>soybağının</a:t>
            </a:r>
            <a:r>
              <a:rPr lang="tr-TR" dirty="0" smtClean="0"/>
              <a:t> kurulmasının reddi olan vatandaşlığın kazanılması/kaybedilmesi vb. değişiklikler+dini+medeni hali+yerleşim yeri/adresi+fotoğraf.</a:t>
            </a:r>
          </a:p>
          <a:p>
            <a:r>
              <a:rPr lang="tr-TR" b="1" dirty="0" smtClean="0"/>
              <a:t>6. Yabancılar kütüğü:</a:t>
            </a:r>
            <a:r>
              <a:rPr lang="tr-TR" dirty="0" smtClean="0"/>
              <a:t>Diplomatik misyon mensupları dışında Tr.de en az 6 ay kalacak yabancılar kaydedilir.</a:t>
            </a:r>
          </a:p>
          <a:p>
            <a:r>
              <a:rPr lang="tr-TR" b="1" dirty="0" smtClean="0"/>
              <a:t>7. Yer değiştirme kütüğü:</a:t>
            </a:r>
            <a:endParaRPr lang="tr-TR" dirty="0" smtClean="0"/>
          </a:p>
          <a:p>
            <a:r>
              <a:rPr lang="tr-TR" b="1" dirty="0" smtClean="0"/>
              <a:t>8. Kayıt düzeltmeleri kütüğü: </a:t>
            </a:r>
            <a:endParaRPr lang="tr-TR" dirty="0" smtClean="0"/>
          </a:p>
          <a:p>
            <a:r>
              <a:rPr lang="tr-TR" dirty="0" smtClean="0"/>
              <a:t> </a:t>
            </a:r>
          </a:p>
          <a:p>
            <a:r>
              <a:rPr lang="tr-TR" b="1" dirty="0" smtClean="0"/>
              <a:t>Kişisel Durum Sicilleri</a:t>
            </a:r>
            <a:endParaRPr lang="tr-TR" dirty="0" smtClean="0"/>
          </a:p>
          <a:p>
            <a:pPr lvl="0"/>
            <a:r>
              <a:rPr lang="tr-TR" dirty="0" smtClean="0"/>
              <a:t>Resmi sicillerdendir</a:t>
            </a:r>
          </a:p>
          <a:p>
            <a:pPr lvl="0"/>
            <a:r>
              <a:rPr lang="tr-TR" dirty="0" smtClean="0"/>
              <a:t>Bildiricidir</a:t>
            </a:r>
          </a:p>
          <a:p>
            <a:pPr lvl="0"/>
            <a:r>
              <a:rPr lang="tr-TR" dirty="0" smtClean="0"/>
              <a:t>İspat aracıdır.</a:t>
            </a:r>
          </a:p>
          <a:p>
            <a:r>
              <a:rPr lang="tr-TR" dirty="0" smtClean="0"/>
              <a:t>Nüfus kayıtları ve bunlara dayanmış olan belgeler gizlidir. Kişisel durum sicilindeki değişiklikler ilgilinin isteği veya resmi makamın bildirmesi ile işlenir. Yanlışlıkları memurlar resmen veya talep üzerine düzeltemezler, mutlaka mahkeme kararı gerekir. Aynı konuya ilişkin olarak yalnız 1 kez açılabilir (Kayıt düzeltme davası).</a:t>
            </a:r>
          </a:p>
          <a:p>
            <a:r>
              <a:rPr lang="tr-TR" dirty="0" smtClean="0"/>
              <a:t>Maddi hatalar, dayanak olan belgeye uygun olarak düzeltilir. Mahkeme kararıyla nüfus kaydı iptal edilebilir.</a:t>
            </a:r>
          </a:p>
          <a:p>
            <a:r>
              <a:rPr lang="tr-TR" dirty="0" smtClean="0"/>
              <a:t>Cinsiyet değiştirme ancak mahkeme kararıyla mümkündür. Şartları;</a:t>
            </a:r>
          </a:p>
          <a:p>
            <a:r>
              <a:rPr lang="tr-TR" dirty="0" smtClean="0"/>
              <a:t>18yaş + evli olmama + </a:t>
            </a:r>
            <a:r>
              <a:rPr lang="tr-TR" dirty="0" err="1" smtClean="0"/>
              <a:t>transeksüel</a:t>
            </a:r>
            <a:r>
              <a:rPr lang="tr-TR" dirty="0" smtClean="0"/>
              <a:t> yapıda olma + ruh sağlığı için zorunlu olma + üreme yeteneğinden sürekli yoksunluk + son üçünün eğitim ve araştırma hastanesi raporuyla doğrulanması.</a:t>
            </a:r>
            <a:endParaRPr lang="tr-TR" smtClean="0"/>
          </a:p>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KİŞİLİĞİN MAHİYETİ</a:t>
            </a:r>
            <a:endParaRPr lang="tr-TR" dirty="0"/>
          </a:p>
        </p:txBody>
      </p:sp>
      <p:sp>
        <p:nvSpPr>
          <p:cNvPr id="3" name="2 İçerik Yer Tutucusu"/>
          <p:cNvSpPr>
            <a:spLocks noGrp="1"/>
          </p:cNvSpPr>
          <p:nvPr>
            <p:ph idx="1"/>
          </p:nvPr>
        </p:nvSpPr>
        <p:spPr/>
        <p:txBody>
          <a:bodyPr>
            <a:normAutofit fontScale="92500" lnSpcReduction="20000"/>
          </a:bodyPr>
          <a:lstStyle/>
          <a:p>
            <a:r>
              <a:rPr lang="tr-TR" b="1" dirty="0"/>
              <a:t>KİŞİLİĞİN MAHİYETİ</a:t>
            </a:r>
            <a:endParaRPr lang="tr-TR" dirty="0"/>
          </a:p>
          <a:p>
            <a:r>
              <a:rPr lang="tr-TR" dirty="0"/>
              <a:t> </a:t>
            </a:r>
          </a:p>
          <a:p>
            <a:r>
              <a:rPr lang="tr-TR" dirty="0"/>
              <a:t>Karakteristik nitelikleri;</a:t>
            </a:r>
          </a:p>
          <a:p>
            <a:pPr lvl="0"/>
            <a:r>
              <a:rPr lang="tr-TR" b="1" dirty="0"/>
              <a:t>Mutlak haktır:</a:t>
            </a:r>
            <a:r>
              <a:rPr lang="tr-TR" dirty="0"/>
              <a:t> Herkesten isteme yetkisi verir.</a:t>
            </a:r>
          </a:p>
          <a:p>
            <a:pPr lvl="0"/>
            <a:r>
              <a:rPr lang="tr-TR" b="1" dirty="0"/>
              <a:t>Kişiye sıkı sıkıya bağlıdır:</a:t>
            </a:r>
            <a:r>
              <a:rPr lang="tr-TR" dirty="0"/>
              <a:t> Miras yoluyla geçmez.</a:t>
            </a:r>
          </a:p>
          <a:p>
            <a:r>
              <a:rPr lang="tr-TR" dirty="0"/>
              <a:t>Kişilik hakları: Kişinin maddi(bedensel),manevi ve ekonomik bütünlüğü ve varlıkları üzerindeki mutlak haklardır. Mutlak haklardan olduğu için herkese karşı ileri sürülebilir.</a:t>
            </a:r>
          </a:p>
          <a:p>
            <a:r>
              <a:rPr lang="tr-TR" dirty="0"/>
              <a:t>Kişiye bağlı haklardan olduğu için devredilemez, ölümle mirasçılara geçmez.</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KİŞİLİĞİ KORUMA YOLLARI</a:t>
            </a:r>
            <a:endParaRPr lang="tr-TR" dirty="0"/>
          </a:p>
        </p:txBody>
      </p:sp>
      <p:sp>
        <p:nvSpPr>
          <p:cNvPr id="3" name="2 İçerik Yer Tutucusu"/>
          <p:cNvSpPr>
            <a:spLocks noGrp="1"/>
          </p:cNvSpPr>
          <p:nvPr>
            <p:ph idx="1"/>
          </p:nvPr>
        </p:nvSpPr>
        <p:spPr/>
        <p:txBody>
          <a:bodyPr>
            <a:normAutofit fontScale="70000" lnSpcReduction="20000"/>
          </a:bodyPr>
          <a:lstStyle/>
          <a:p>
            <a:r>
              <a:rPr lang="tr-TR" b="1" dirty="0"/>
              <a:t>KİŞİLİĞİ KORUMA YOLLARI</a:t>
            </a:r>
            <a:endParaRPr lang="tr-TR" dirty="0"/>
          </a:p>
          <a:p>
            <a:r>
              <a:rPr lang="tr-TR" b="1" dirty="0"/>
              <a:t> </a:t>
            </a:r>
            <a:endParaRPr lang="tr-TR" dirty="0"/>
          </a:p>
          <a:p>
            <a:r>
              <a:rPr lang="tr-TR" b="1" dirty="0"/>
              <a:t>Kişiliğin Bizzat Korunması (Haklı savunma hakkı)</a:t>
            </a:r>
            <a:endParaRPr lang="tr-TR" dirty="0"/>
          </a:p>
          <a:p>
            <a:r>
              <a:rPr lang="tr-TR" dirty="0"/>
              <a:t>Hukuk düzeni istisnai durumlarda kişilik hakkına yöneltilmiş haksız saldırılara karşı kuvvet kullanarak savunma hakkını tanımıştır (BK 52, YBK 63, TCK 25). Ancak asıl olan kişiliğin kanunla korunmasıdır.</a:t>
            </a:r>
          </a:p>
          <a:p>
            <a:r>
              <a:rPr lang="tr-TR" b="1" dirty="0"/>
              <a:t> </a:t>
            </a:r>
            <a:endParaRPr lang="tr-TR" dirty="0"/>
          </a:p>
          <a:p>
            <a:r>
              <a:rPr lang="tr-TR" b="1" dirty="0"/>
              <a:t>Kamu Hukuku Koruması</a:t>
            </a:r>
            <a:endParaRPr lang="tr-TR" dirty="0"/>
          </a:p>
          <a:p>
            <a:pPr lvl="0"/>
            <a:r>
              <a:rPr lang="tr-TR" b="1" dirty="0"/>
              <a:t>Anayasa ile koruma:</a:t>
            </a:r>
            <a:r>
              <a:rPr lang="tr-TR" dirty="0"/>
              <a:t> Kamu hakları kişilik hakkı içine girmez. Ancak hukuk bir bütündür. Devletinde bu haklara saygı göstermesi gerekir.</a:t>
            </a:r>
          </a:p>
          <a:p>
            <a:pPr lvl="0"/>
            <a:r>
              <a:rPr lang="tr-TR" b="1" dirty="0"/>
              <a:t>TCK ile koruma:</a:t>
            </a:r>
            <a:r>
              <a:rPr lang="tr-TR" dirty="0"/>
              <a:t> Kişiliğin özellikle suç niteliğindeki saldırılara karşı korunması büyük oranda ceza kanunları ile sağlanır.</a:t>
            </a:r>
            <a:r>
              <a:rPr lang="tr-TR" b="1" dirty="0"/>
              <a:t> </a:t>
            </a:r>
            <a:endParaRPr lang="tr-TR" dirty="0"/>
          </a:p>
          <a:p>
            <a:r>
              <a:rPr lang="tr-TR" b="1" dirty="0"/>
              <a:t> </a:t>
            </a:r>
            <a:endParaRPr lang="tr-TR" dirty="0"/>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ÖZEL HUKUK KORUMASI</a:t>
            </a:r>
            <a:endParaRPr lang="tr-TR" dirty="0"/>
          </a:p>
        </p:txBody>
      </p:sp>
      <p:sp>
        <p:nvSpPr>
          <p:cNvPr id="3" name="2 İçerik Yer Tutucusu"/>
          <p:cNvSpPr>
            <a:spLocks noGrp="1"/>
          </p:cNvSpPr>
          <p:nvPr>
            <p:ph idx="1"/>
          </p:nvPr>
        </p:nvSpPr>
        <p:spPr/>
        <p:txBody>
          <a:bodyPr>
            <a:normAutofit/>
          </a:bodyPr>
          <a:lstStyle/>
          <a:p>
            <a:r>
              <a:rPr lang="tr-TR" b="1" dirty="0"/>
              <a:t>Özel Hukuk Koruması</a:t>
            </a:r>
            <a:endParaRPr lang="tr-TR" dirty="0"/>
          </a:p>
          <a:p>
            <a:pPr lvl="0"/>
            <a:r>
              <a:rPr lang="tr-TR" b="1" dirty="0"/>
              <a:t>Kişiliğin içe karşı korunması</a:t>
            </a:r>
            <a:endParaRPr lang="tr-TR" dirty="0"/>
          </a:p>
          <a:p>
            <a:pPr lvl="0"/>
            <a:r>
              <a:rPr lang="tr-TR" b="1" dirty="0" smtClean="0"/>
              <a:t>Kişiliğin </a:t>
            </a:r>
            <a:r>
              <a:rPr lang="tr-TR" b="1" dirty="0"/>
              <a:t>Dışa Karşı Korunması</a:t>
            </a:r>
            <a:endParaRPr lang="tr-TR" dirty="0"/>
          </a:p>
          <a:p>
            <a:pPr lvl="0"/>
            <a:r>
              <a:rPr lang="tr-TR" b="1" dirty="0"/>
              <a:t>Maddi bütünlüğün (beden bütünlüğünün) </a:t>
            </a:r>
            <a:r>
              <a:rPr lang="tr-TR" b="1" dirty="0" smtClean="0"/>
              <a:t>korunması</a:t>
            </a:r>
          </a:p>
          <a:p>
            <a:pPr lvl="0"/>
            <a:r>
              <a:rPr lang="tr-TR" b="1" dirty="0" smtClean="0"/>
              <a:t>Kişinin rızası</a:t>
            </a:r>
          </a:p>
          <a:p>
            <a:pPr lvl="0"/>
            <a:r>
              <a:rPr lang="tr-TR" b="1" dirty="0" smtClean="0"/>
              <a:t>Hayati </a:t>
            </a:r>
            <a:r>
              <a:rPr lang="tr-TR" b="1" dirty="0"/>
              <a:t>bir tehlike ile karşı karşıya bulunması</a:t>
            </a:r>
            <a:endParaRPr lang="tr-TR" dirty="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ÖNEMLİ DURUMLAR</a:t>
            </a:r>
            <a:endParaRPr lang="tr-TR" dirty="0"/>
          </a:p>
        </p:txBody>
      </p:sp>
      <p:sp>
        <p:nvSpPr>
          <p:cNvPr id="3" name="2 İçerik Yer Tutucusu"/>
          <p:cNvSpPr>
            <a:spLocks noGrp="1"/>
          </p:cNvSpPr>
          <p:nvPr>
            <p:ph idx="1"/>
          </p:nvPr>
        </p:nvSpPr>
        <p:spPr/>
        <p:txBody>
          <a:bodyPr>
            <a:normAutofit/>
          </a:bodyPr>
          <a:lstStyle/>
          <a:p>
            <a:pPr lvl="0"/>
            <a:r>
              <a:rPr lang="tr-TR" b="1" dirty="0" smtClean="0"/>
              <a:t>Müdahalenin üstün amaç </a:t>
            </a:r>
            <a:r>
              <a:rPr lang="tr-TR" b="1" dirty="0" smtClean="0"/>
              <a:t>taşıması:</a:t>
            </a:r>
            <a:endParaRPr lang="tr-TR" dirty="0"/>
          </a:p>
          <a:p>
            <a:pPr lvl="0"/>
            <a:r>
              <a:rPr lang="tr-TR" b="1" dirty="0" smtClean="0"/>
              <a:t>Yüksek </a:t>
            </a:r>
            <a:r>
              <a:rPr lang="tr-TR" b="1" dirty="0" smtClean="0"/>
              <a:t>ve ulvi amaçlarla</a:t>
            </a:r>
            <a:r>
              <a:rPr lang="tr-TR" dirty="0" smtClean="0"/>
              <a:t> </a:t>
            </a:r>
            <a:endParaRPr lang="tr-TR" dirty="0" smtClean="0"/>
          </a:p>
          <a:p>
            <a:pPr lvl="0"/>
            <a:r>
              <a:rPr lang="tr-TR" b="1" dirty="0" smtClean="0"/>
              <a:t>Yazılı </a:t>
            </a:r>
            <a:r>
              <a:rPr lang="tr-TR" b="1" dirty="0" smtClean="0"/>
              <a:t>rıza üzerine insan kökenli biyolojik maddelerin </a:t>
            </a:r>
            <a:r>
              <a:rPr lang="tr-TR" b="1" dirty="0" smtClean="0"/>
              <a:t>alınması</a:t>
            </a:r>
          </a:p>
          <a:p>
            <a:pPr lvl="0"/>
            <a:r>
              <a:rPr lang="tr-TR" b="1" dirty="0" smtClean="0"/>
              <a:t>Salt </a:t>
            </a:r>
            <a:r>
              <a:rPr lang="tr-TR" b="1" dirty="0" smtClean="0"/>
              <a:t>bilimsel amaçlarla</a:t>
            </a:r>
            <a:r>
              <a:rPr lang="tr-TR" dirty="0" smtClean="0"/>
              <a:t> </a:t>
            </a:r>
            <a:endParaRPr lang="tr-TR" dirty="0" smtClean="0"/>
          </a:p>
          <a:p>
            <a:pPr lvl="0"/>
            <a:r>
              <a:rPr lang="tr-TR" b="1" dirty="0" smtClean="0"/>
              <a:t>Bilimsel </a:t>
            </a:r>
            <a:r>
              <a:rPr lang="tr-TR" b="1" dirty="0" smtClean="0"/>
              <a:t>amaçlarla cesedini</a:t>
            </a:r>
            <a:r>
              <a:rPr lang="tr-TR" dirty="0" smtClean="0"/>
              <a:t> </a:t>
            </a:r>
            <a:r>
              <a:rPr lang="tr-TR" b="1" dirty="0" smtClean="0"/>
              <a:t>belli bir bilimsel kuruma bağışlamasına</a:t>
            </a:r>
            <a:r>
              <a:rPr lang="tr-TR" dirty="0" smtClean="0"/>
              <a:t> </a:t>
            </a:r>
            <a:r>
              <a:rPr lang="tr-TR" b="1" dirty="0" smtClean="0"/>
              <a:t>Tıbbi müdahalelerde,</a:t>
            </a:r>
            <a:endParaRPr lang="tr-TR" dirty="0"/>
          </a:p>
          <a:p>
            <a:pPr lvl="0"/>
            <a:r>
              <a:rPr lang="tr-TR" b="1" dirty="0" smtClean="0"/>
              <a:t>Kişiden </a:t>
            </a:r>
            <a:r>
              <a:rPr lang="tr-TR" b="1" dirty="0" smtClean="0"/>
              <a:t>doku veya organ </a:t>
            </a:r>
            <a:r>
              <a:rPr lang="tr-TR" b="1" dirty="0" smtClean="0"/>
              <a:t>alınması</a:t>
            </a:r>
          </a:p>
          <a:p>
            <a:pPr lvl="0"/>
            <a:r>
              <a:rPr lang="tr-TR" b="1" dirty="0" smtClean="0"/>
              <a:t>Gebeliğin </a:t>
            </a:r>
            <a:r>
              <a:rPr lang="tr-TR" b="1" dirty="0" smtClean="0"/>
              <a:t>sona </a:t>
            </a:r>
            <a:r>
              <a:rPr lang="tr-TR" b="1" dirty="0" smtClean="0"/>
              <a:t>erdirilmesi</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KORUNMA</a:t>
            </a:r>
            <a:endParaRPr lang="tr-TR" dirty="0"/>
          </a:p>
        </p:txBody>
      </p:sp>
      <p:sp>
        <p:nvSpPr>
          <p:cNvPr id="3" name="2 İçerik Yer Tutucusu"/>
          <p:cNvSpPr>
            <a:spLocks noGrp="1"/>
          </p:cNvSpPr>
          <p:nvPr>
            <p:ph idx="1"/>
          </p:nvPr>
        </p:nvSpPr>
        <p:spPr/>
        <p:txBody>
          <a:bodyPr>
            <a:normAutofit fontScale="85000" lnSpcReduction="20000"/>
          </a:bodyPr>
          <a:lstStyle/>
          <a:p>
            <a:pPr lvl="0"/>
            <a:r>
              <a:rPr lang="tr-TR" b="1" dirty="0"/>
              <a:t>Manevi bütünlüğün korunması:</a:t>
            </a:r>
            <a:r>
              <a:rPr lang="tr-TR" dirty="0"/>
              <a:t> Kişinin manevi bütünlüğün (MK 23) kişinin genel şeref ve haysiyeti, mesleki şeref ve haysiyeti, sır çevresi (gizlilik alanı), resim üzerindeki hak vb. girer.</a:t>
            </a:r>
          </a:p>
          <a:p>
            <a:pPr lvl="0"/>
            <a:r>
              <a:rPr lang="tr-TR" b="1" dirty="0"/>
              <a:t>İktisadi varlıklarına yönelik saldırılar:</a:t>
            </a:r>
            <a:r>
              <a:rPr lang="tr-TR" dirty="0"/>
              <a:t> (MK 24) Kişilerin diledikleri ticaretle uğraşmalarını önlemek amacıyla ahlaka ve hukuka aykırı şekilde yapılan baskılar, haksız rekabet vb girer. </a:t>
            </a:r>
          </a:p>
          <a:p>
            <a:r>
              <a:rPr lang="tr-TR" dirty="0"/>
              <a:t> </a:t>
            </a:r>
          </a:p>
          <a:p>
            <a:r>
              <a:rPr lang="tr-TR" b="1" dirty="0"/>
              <a:t>Ehliyetler ve Hürriyetler Bakımından Korunması</a:t>
            </a:r>
            <a:endParaRPr lang="tr-TR" dirty="0"/>
          </a:p>
          <a:p>
            <a:r>
              <a:rPr lang="tr-TR" dirty="0"/>
              <a:t>(MK 23) Kimse hak ve fiil ehliyetlerinden kısmen dahi olsa vazgeçemez. Kimse özgürlüklerinden vazgeçemez ve onları hukuka veya ahlaka aykırı olarak sınırlayamaz.</a:t>
            </a:r>
          </a:p>
          <a:p>
            <a:r>
              <a:rPr lang="tr-TR" b="1" dirty="0"/>
              <a:t> </a:t>
            </a:r>
            <a:endParaRPr lang="tr-TR" dirty="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40000" lnSpcReduction="20000"/>
          </a:bodyPr>
          <a:lstStyle/>
          <a:p>
            <a:r>
              <a:rPr lang="tr-TR" b="1" dirty="0" smtClean="0"/>
              <a:t>Kişiliğin Dışa Karşı Korunmasını Sağlayan Davalar (MK 25)</a:t>
            </a:r>
            <a:endParaRPr lang="tr-TR" dirty="0" smtClean="0"/>
          </a:p>
          <a:p>
            <a:r>
              <a:rPr lang="tr-TR" dirty="0" smtClean="0"/>
              <a:t>İstisnalar dışında tüzel kişiler de yararlanır. </a:t>
            </a:r>
          </a:p>
          <a:p>
            <a:r>
              <a:rPr lang="tr-TR" b="1" dirty="0" smtClean="0"/>
              <a:t>1. Tespit (Saldırının hukuka aykırılığının tespiti) davası:</a:t>
            </a:r>
            <a:r>
              <a:rPr lang="tr-TR" dirty="0" smtClean="0"/>
              <a:t> Saldırının hukuka aykırılığını tespit etmek için açılır. Etkilerinin devam ediyor olması gerekir. Doktrinde bu şart eleştirilmektedir. Gerekirse kararın yayımlanmasını veya 3.kişilere bildirilmesini de isteyebilir.</a:t>
            </a:r>
          </a:p>
          <a:p>
            <a:r>
              <a:rPr lang="tr-TR" b="1" dirty="0" smtClean="0"/>
              <a:t>2. Saldırıya son verme (men) davası:</a:t>
            </a:r>
            <a:r>
              <a:rPr lang="tr-TR" dirty="0" smtClean="0"/>
              <a:t> Halen devam eden saldırıya son verilmesi durumudur.</a:t>
            </a:r>
          </a:p>
          <a:p>
            <a:r>
              <a:rPr lang="tr-TR" b="1" dirty="0" smtClean="0"/>
              <a:t>3. Saldırı tehlikesini Önleme (Kaçınma) davası:</a:t>
            </a:r>
            <a:r>
              <a:rPr lang="tr-TR" dirty="0" smtClean="0"/>
              <a:t> Mevcut olmamakla birlikte bazı belirtilerden yakın zamanda gerçekleşmesi beklenen haksız saldırının önlenmesidir.</a:t>
            </a:r>
          </a:p>
          <a:p>
            <a:r>
              <a:rPr lang="tr-TR" dirty="0" smtClean="0"/>
              <a:t>Bu 3 davada;</a:t>
            </a:r>
          </a:p>
          <a:p>
            <a:r>
              <a:rPr lang="tr-TR" dirty="0" smtClean="0"/>
              <a:t>Kişilik hakkına yapılmış veya yapılacak saldırı + saldırının hukuka aykırı (haksız) olması. Kusur şart değildir.</a:t>
            </a:r>
          </a:p>
          <a:p>
            <a:r>
              <a:rPr lang="tr-TR" dirty="0" smtClean="0"/>
              <a:t>Hukuka aykırılığı ortadan kaldıran haller; Bu hallerde saldırı haksız sayılmaz; </a:t>
            </a:r>
          </a:p>
          <a:p>
            <a:r>
              <a:rPr lang="tr-TR" dirty="0" smtClean="0"/>
              <a:t>Meşru müdafaa, ilgilinin rızası, emrin icrası, üstün nitelikte özel yarar, üstün nitelikte kamusal yarar.</a:t>
            </a:r>
          </a:p>
          <a:p>
            <a:r>
              <a:rPr lang="tr-TR" b="1" dirty="0" smtClean="0"/>
              <a:t>4. Tazminat davaları:</a:t>
            </a:r>
            <a:r>
              <a:rPr lang="tr-TR" dirty="0" smtClean="0"/>
              <a:t> Doktrinde kusur olmadan açılabileceğine ilişkin görüşler vardır (</a:t>
            </a:r>
            <a:r>
              <a:rPr lang="tr-TR" dirty="0" err="1" smtClean="0"/>
              <a:t>Akıntük</a:t>
            </a:r>
            <a:r>
              <a:rPr lang="tr-TR" dirty="0" smtClean="0"/>
              <a:t>)</a:t>
            </a:r>
          </a:p>
          <a:p>
            <a:r>
              <a:rPr lang="tr-TR" b="1" dirty="0" smtClean="0"/>
              <a:t>a. Maddi tazminat davası:</a:t>
            </a:r>
            <a:r>
              <a:rPr lang="tr-TR" dirty="0" smtClean="0"/>
              <a:t> Fiilen uğradığı maddi zararı karşılar.(Aktifte azalma, pasifte artma)</a:t>
            </a:r>
          </a:p>
          <a:p>
            <a:r>
              <a:rPr lang="tr-TR" dirty="0" smtClean="0"/>
              <a:t>Şartları: Kişilik hakkına haksız saldırı +  kusur (eğer kusur yoksa yani kast veya ihmalden ileri gelmemişse maddi tazminat davası açılamaz.) + zarar + illiyet bağı</a:t>
            </a:r>
          </a:p>
          <a:p>
            <a:r>
              <a:rPr lang="tr-TR" b="1" dirty="0" smtClean="0"/>
              <a:t> b. Manevi tazminat davası:</a:t>
            </a:r>
            <a:r>
              <a:rPr lang="tr-TR" dirty="0" smtClean="0"/>
              <a:t> Paraya, tarziye vermesine, tekzip edilmesine veya yalnızca saldırıyı kınayan bir kararla yetinebilir. Başkasına devredilemez, miras bırakan tarafından ileri sürülmüş olmadıkça mirasçılara geçmez.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DAVALAR</a:t>
            </a:r>
            <a:endParaRPr lang="tr-TR" dirty="0"/>
          </a:p>
        </p:txBody>
      </p:sp>
      <p:sp>
        <p:nvSpPr>
          <p:cNvPr id="3" name="2 İçerik Yer Tutucusu"/>
          <p:cNvSpPr>
            <a:spLocks noGrp="1"/>
          </p:cNvSpPr>
          <p:nvPr>
            <p:ph idx="1"/>
          </p:nvPr>
        </p:nvSpPr>
        <p:spPr/>
        <p:txBody>
          <a:bodyPr>
            <a:normAutofit/>
          </a:bodyPr>
          <a:lstStyle/>
          <a:p>
            <a:r>
              <a:rPr lang="tr-TR" b="1" dirty="0"/>
              <a:t>5. Vekaletsiz iş görme davası</a:t>
            </a:r>
            <a:r>
              <a:rPr lang="tr-TR" dirty="0"/>
              <a:t>: Saldırı dolayısıyla saldırıda bulunanın sebepsiz olarak elde ettiği zenginleşme istenir.</a:t>
            </a:r>
          </a:p>
          <a:p>
            <a:r>
              <a:rPr lang="tr-TR" b="1" dirty="0"/>
              <a:t>6. Başvurulabilecek diğer yollar: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r>
              <a:rPr lang="tr-TR" b="1" dirty="0"/>
              <a:t>b. Düzeltme isteminde bulunma: </a:t>
            </a:r>
            <a:r>
              <a:rPr lang="tr-TR" dirty="0"/>
              <a:t>TK 58/c, YTK 56/1-c, bir kimsenin iktisadi varlıklarına karşı haksız rekabet yoluyla saldırıda bulunulduğu takdirde, eğer haksız rekabet yanlış ve yanıltıcı beyanlarla yapılmışsa, saldırıya uğrayan bu beyanların düzeltilmesini isteyebilir.</a:t>
            </a:r>
          </a:p>
          <a:p>
            <a:r>
              <a:rPr lang="tr-TR" b="1" dirty="0"/>
              <a:t>c. Haklı savunma: </a:t>
            </a:r>
            <a:r>
              <a:rPr lang="tr-TR" dirty="0"/>
              <a:t>Kişiliğine karşı hukuka aykırı saldırıda bulunulan kimse, şartları varsa saldırıyı bizzat defedebilir (TCK 25, YBK 64/1). </a:t>
            </a:r>
          </a:p>
          <a:p>
            <a:endParaRPr lang="tr-TR" dirty="0"/>
          </a:p>
        </p:txBody>
      </p:sp>
    </p:spTree>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9</TotalTime>
  <Words>765</Words>
  <Application>Microsoft Office PowerPoint</Application>
  <PresentationFormat>Ekran Gösterisi (4:3)</PresentationFormat>
  <Paragraphs>142</Paragraphs>
  <Slides>16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16</vt:i4>
      </vt:variant>
    </vt:vector>
  </HeadingPairs>
  <TitlesOfParts>
    <vt:vector size="19" baseType="lpstr">
      <vt:lpstr>Century Gothic</vt:lpstr>
      <vt:lpstr>Wingdings 3</vt:lpstr>
      <vt:lpstr>Dilim</vt:lpstr>
      <vt:lpstr>KİŞİLİĞİN KORUNMASI</vt:lpstr>
      <vt:lpstr>KİŞİLİĞİN MAHİYETİ</vt:lpstr>
      <vt:lpstr>KİŞİLİĞİ KORUMA YOLLARI</vt:lpstr>
      <vt:lpstr>ÖZEL HUKUK KORUMASI</vt:lpstr>
      <vt:lpstr>ÖNEMLİ DURUMLAR</vt:lpstr>
      <vt:lpstr>KORUNMA</vt:lpstr>
      <vt:lpstr>PowerPoint Sunusu</vt:lpstr>
      <vt:lpstr>DAVALAR</vt:lpstr>
      <vt:lpstr>PowerPoint Sunusu</vt:lpstr>
      <vt:lpstr>AD</vt:lpstr>
      <vt:lpstr>ADIN KAZANILMASI</vt:lpstr>
      <vt:lpstr>ADIN KAZANILMASI/DEĞİŞTİRİLMESİ</vt:lpstr>
      <vt:lpstr>ADIN KORUNMASI</vt:lpstr>
      <vt:lpstr>ADIN DIŞA KARŞI KORUNMASI</vt:lpstr>
      <vt:lpstr>KİŞİSEL DURUM SİCİLİ</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kullanicii</dc:creator>
  <cp:lastModifiedBy>Pelin Atila Yoruk</cp:lastModifiedBy>
  <cp:revision>2</cp:revision>
  <dcterms:created xsi:type="dcterms:W3CDTF">2017-10-25T11:00:44Z</dcterms:created>
  <dcterms:modified xsi:type="dcterms:W3CDTF">2017-11-13T11:22:46Z</dcterms:modified>
</cp:coreProperties>
</file>