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61" r:id="rId2"/>
    <p:sldId id="266" r:id="rId3"/>
    <p:sldId id="262" r:id="rId4"/>
    <p:sldId id="267" r:id="rId5"/>
    <p:sldId id="263" r:id="rId6"/>
    <p:sldId id="264" r:id="rId7"/>
    <p:sldId id="268" r:id="rId8"/>
    <p:sldId id="265" r:id="rId9"/>
  </p:sldIdLst>
  <p:sldSz cx="12192000" cy="6858000"/>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71CA785-E918-47DD-9616-63A43D8A766E}" type="datetimeFigureOut">
              <a:rPr lang="tr-TR" smtClean="0"/>
              <a:t>9.4.2018</a:t>
            </a:fld>
            <a:endParaRPr lang="tr-TR"/>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A2749B3-6D7C-4C58-8EFF-B656DBC5CC1D}" type="slidenum">
              <a:rPr lang="tr-TR" smtClean="0"/>
              <a:t>‹#›</a:t>
            </a:fld>
            <a:endParaRPr lang="tr-TR"/>
          </a:p>
        </p:txBody>
      </p:sp>
    </p:spTree>
    <p:extLst>
      <p:ext uri="{BB962C8B-B14F-4D97-AF65-F5344CB8AC3E}">
        <p14:creationId xmlns:p14="http://schemas.microsoft.com/office/powerpoint/2010/main" val="39439239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598506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222082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4055492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48041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6A5741-FD75-41E4-8BEF-99A87A1C0DCA}" type="datetimeFigureOut">
              <a:rPr lang="tr-TR" smtClean="0"/>
              <a:t>9.4.2018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68026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77221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016A5741-FD75-41E4-8BEF-99A87A1C0DCA}" type="datetimeFigureOut">
              <a:rPr lang="tr-TR" smtClean="0"/>
              <a:t>9.4.2018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958053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016A5741-FD75-41E4-8BEF-99A87A1C0DCA}" type="datetimeFigureOut">
              <a:rPr lang="tr-TR" smtClean="0"/>
              <a:t>9.4.2018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613306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A5741-FD75-41E4-8BEF-99A87A1C0DCA}" type="datetimeFigureOut">
              <a:rPr lang="tr-TR" smtClean="0"/>
              <a:t>9.4.2018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1187718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2507156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6A5741-FD75-41E4-8BEF-99A87A1C0DCA}" type="datetimeFigureOut">
              <a:rPr lang="tr-TR" smtClean="0"/>
              <a:t>9.4.2018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09ABAD8-6A65-4194-8A34-DF75246C9517}" type="slidenum">
              <a:rPr lang="tr-TR" smtClean="0"/>
              <a:t>‹#›</a:t>
            </a:fld>
            <a:endParaRPr lang="tr-TR"/>
          </a:p>
        </p:txBody>
      </p:sp>
    </p:spTree>
    <p:extLst>
      <p:ext uri="{BB962C8B-B14F-4D97-AF65-F5344CB8AC3E}">
        <p14:creationId xmlns:p14="http://schemas.microsoft.com/office/powerpoint/2010/main" val="3292646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6A5741-FD75-41E4-8BEF-99A87A1C0DCA}" type="datetimeFigureOut">
              <a:rPr lang="tr-TR" smtClean="0"/>
              <a:t>9.4.2018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9ABAD8-6A65-4194-8A34-DF75246C9517}" type="slidenum">
              <a:rPr lang="tr-TR" smtClean="0"/>
              <a:t>‹#›</a:t>
            </a:fld>
            <a:endParaRPr lang="tr-TR"/>
          </a:p>
        </p:txBody>
      </p:sp>
    </p:spTree>
    <p:extLst>
      <p:ext uri="{BB962C8B-B14F-4D97-AF65-F5344CB8AC3E}">
        <p14:creationId xmlns:p14="http://schemas.microsoft.com/office/powerpoint/2010/main" val="19619181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91144" y="2683502"/>
            <a:ext cx="8167255" cy="1477328"/>
          </a:xfrm>
          <a:prstGeom prst="rect">
            <a:avLst/>
          </a:prstGeom>
        </p:spPr>
        <p:txBody>
          <a:bodyPr wrap="square">
            <a:spAutoFit/>
          </a:bodyPr>
          <a:lstStyle/>
          <a:p>
            <a:r>
              <a:rPr lang="en-US" dirty="0" smtClean="0"/>
              <a:t>System Suitability Parameters </a:t>
            </a:r>
            <a:endParaRPr lang="tr-TR" dirty="0" smtClean="0"/>
          </a:p>
          <a:p>
            <a:endParaRPr lang="tr-TR" dirty="0" smtClean="0"/>
          </a:p>
          <a:p>
            <a:r>
              <a:rPr lang="en-US" dirty="0" smtClean="0"/>
              <a:t>The system suitability parameters which are generally accepted by regulatory authorities and independent auditor are depicted below: </a:t>
            </a:r>
            <a:endParaRPr lang="tr-TR" dirty="0" smtClean="0"/>
          </a:p>
          <a:p>
            <a:endParaRPr lang="tr-TR" dirty="0" smtClean="0"/>
          </a:p>
        </p:txBody>
      </p:sp>
    </p:spTree>
    <p:extLst>
      <p:ext uri="{BB962C8B-B14F-4D97-AF65-F5344CB8AC3E}">
        <p14:creationId xmlns:p14="http://schemas.microsoft.com/office/powerpoint/2010/main" val="1734779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859340"/>
            <a:ext cx="6096000" cy="3139321"/>
          </a:xfrm>
          <a:prstGeom prst="rect">
            <a:avLst/>
          </a:prstGeom>
        </p:spPr>
        <p:txBody>
          <a:bodyPr>
            <a:spAutoFit/>
          </a:bodyPr>
          <a:lstStyle/>
          <a:p>
            <a:r>
              <a:rPr lang="en-US" dirty="0"/>
              <a:t>• Peak retention time, </a:t>
            </a:r>
            <a:endParaRPr lang="tr-TR" dirty="0"/>
          </a:p>
          <a:p>
            <a:r>
              <a:rPr lang="en-US" dirty="0"/>
              <a:t>• Peak area, </a:t>
            </a:r>
            <a:endParaRPr lang="tr-TR" dirty="0"/>
          </a:p>
          <a:p>
            <a:r>
              <a:rPr lang="en-US" dirty="0"/>
              <a:t>• Amount, </a:t>
            </a:r>
            <a:endParaRPr lang="tr-TR" dirty="0"/>
          </a:p>
          <a:p>
            <a:r>
              <a:rPr lang="en-US" dirty="0"/>
              <a:t>• Peak height, </a:t>
            </a:r>
            <a:endParaRPr lang="tr-TR" dirty="0"/>
          </a:p>
          <a:p>
            <a:r>
              <a:rPr lang="en-US" dirty="0"/>
              <a:t>• Peak width at half height, </a:t>
            </a:r>
            <a:endParaRPr lang="tr-TR" dirty="0"/>
          </a:p>
          <a:p>
            <a:r>
              <a:rPr lang="en-US" dirty="0"/>
              <a:t>• Peak symmetry, </a:t>
            </a:r>
            <a:endParaRPr lang="tr-TR" dirty="0"/>
          </a:p>
          <a:p>
            <a:r>
              <a:rPr lang="en-US" dirty="0"/>
              <a:t>• Peak tailing, </a:t>
            </a:r>
            <a:endParaRPr lang="tr-TR" dirty="0"/>
          </a:p>
          <a:p>
            <a:r>
              <a:rPr lang="en-US" dirty="0"/>
              <a:t>• Capacity factor (k´), </a:t>
            </a:r>
            <a:endParaRPr lang="tr-TR" dirty="0"/>
          </a:p>
          <a:p>
            <a:r>
              <a:rPr lang="en-US" dirty="0"/>
              <a:t>• Plate numbers, </a:t>
            </a:r>
            <a:endParaRPr lang="tr-TR" dirty="0"/>
          </a:p>
          <a:p>
            <a:r>
              <a:rPr lang="en-US" dirty="0"/>
              <a:t>• Resolution between peaks, </a:t>
            </a:r>
            <a:endParaRPr lang="tr-TR" dirty="0"/>
          </a:p>
          <a:p>
            <a:r>
              <a:rPr lang="en-US" dirty="0"/>
              <a:t>• Selectivity relative to preceding peak</a:t>
            </a:r>
            <a:endParaRPr lang="tr-TR" dirty="0"/>
          </a:p>
        </p:txBody>
      </p:sp>
    </p:spTree>
    <p:extLst>
      <p:ext uri="{BB962C8B-B14F-4D97-AF65-F5344CB8AC3E}">
        <p14:creationId xmlns:p14="http://schemas.microsoft.com/office/powerpoint/2010/main" val="2599049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7999" y="1859340"/>
            <a:ext cx="7436427" cy="1754326"/>
          </a:xfrm>
          <a:prstGeom prst="rect">
            <a:avLst/>
          </a:prstGeom>
        </p:spPr>
        <p:txBody>
          <a:bodyPr wrap="square">
            <a:spAutoFit/>
          </a:bodyPr>
          <a:lstStyle/>
          <a:p>
            <a:r>
              <a:rPr lang="en-US" dirty="0" smtClean="0"/>
              <a:t>Peak symmetry and tailing factor </a:t>
            </a:r>
            <a:endParaRPr lang="tr-TR" dirty="0" smtClean="0"/>
          </a:p>
          <a:p>
            <a:endParaRPr lang="tr-TR" dirty="0"/>
          </a:p>
          <a:p>
            <a:r>
              <a:rPr lang="en-US" dirty="0" smtClean="0"/>
              <a:t>Our treatment of chromatography in this section assumes that a solute elutes as a symmetrical Gaussian peak, such as that shown in Figure 1 as dotted line. This ideal </a:t>
            </a:r>
            <a:r>
              <a:rPr lang="en-US" dirty="0" err="1" smtClean="0"/>
              <a:t>behaviour</a:t>
            </a:r>
            <a:r>
              <a:rPr lang="en-US" dirty="0" smtClean="0"/>
              <a:t> occurs when the solute’s partition coefficient, KD is the same for all concentrations of solute </a:t>
            </a:r>
            <a:endParaRPr lang="tr-TR" dirty="0" smtClean="0"/>
          </a:p>
        </p:txBody>
      </p:sp>
    </p:spTree>
    <p:extLst>
      <p:ext uri="{BB962C8B-B14F-4D97-AF65-F5344CB8AC3E}">
        <p14:creationId xmlns:p14="http://schemas.microsoft.com/office/powerpoint/2010/main" val="601546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1477328"/>
          </a:xfrm>
          <a:prstGeom prst="rect">
            <a:avLst/>
          </a:prstGeom>
        </p:spPr>
        <p:txBody>
          <a:bodyPr>
            <a:spAutoFit/>
          </a:bodyPr>
          <a:lstStyle/>
          <a:p>
            <a:r>
              <a:rPr lang="en-US" dirty="0"/>
              <a:t>KD = [</a:t>
            </a:r>
            <a:r>
              <a:rPr lang="en-US" dirty="0" err="1"/>
              <a:t>Ss</a:t>
            </a:r>
            <a:r>
              <a:rPr lang="en-US" dirty="0"/>
              <a:t> ] / [</a:t>
            </a:r>
            <a:r>
              <a:rPr lang="en-US" dirty="0" err="1"/>
              <a:t>Sm</a:t>
            </a:r>
            <a:r>
              <a:rPr lang="en-US" dirty="0"/>
              <a:t>] [S]</a:t>
            </a:r>
            <a:endParaRPr lang="tr-TR" dirty="0"/>
          </a:p>
          <a:p>
            <a:r>
              <a:rPr lang="en-US" dirty="0"/>
              <a:t>s= concentration of solute in the stationary phase, and [S]m = concentration of in the mobile phase, If this is not the same, then the chromatographic peak has an asymmetric peak shape similar to those shown in (Figure 1a). </a:t>
            </a:r>
            <a:endParaRPr lang="tr-TR" dirty="0"/>
          </a:p>
        </p:txBody>
      </p:sp>
    </p:spTree>
    <p:extLst>
      <p:ext uri="{BB962C8B-B14F-4D97-AF65-F5344CB8AC3E}">
        <p14:creationId xmlns:p14="http://schemas.microsoft.com/office/powerpoint/2010/main" val="3241692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70464" y="1441053"/>
            <a:ext cx="6774872" cy="4205807"/>
          </a:xfrm>
          <a:prstGeom prst="rect">
            <a:avLst/>
          </a:prstGeom>
        </p:spPr>
      </p:pic>
    </p:spTree>
    <p:extLst>
      <p:ext uri="{BB962C8B-B14F-4D97-AF65-F5344CB8AC3E}">
        <p14:creationId xmlns:p14="http://schemas.microsoft.com/office/powerpoint/2010/main" val="1865499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80308" y="1634295"/>
            <a:ext cx="7633855" cy="2308324"/>
          </a:xfrm>
          <a:prstGeom prst="rect">
            <a:avLst/>
          </a:prstGeom>
        </p:spPr>
        <p:txBody>
          <a:bodyPr wrap="square">
            <a:spAutoFit/>
          </a:bodyPr>
          <a:lstStyle/>
          <a:p>
            <a:r>
              <a:rPr lang="en-US" dirty="0" smtClean="0"/>
              <a:t>The chromatographic peak in Figure 1a is an example of peak  tailing, </a:t>
            </a:r>
            <a:endParaRPr lang="tr-TR" dirty="0" smtClean="0"/>
          </a:p>
          <a:p>
            <a:r>
              <a:rPr lang="en-US" dirty="0" smtClean="0"/>
              <a:t>which occurs when some sites on the stationary phase retain the solute more strongly than other sites. (Figure 1b), which is an example of peak fronting is most often the result of overloading the column with sample. As shown in (Figure 1a), we can report a peak’s asymmetry by drawing a horizontal line at 10% of the peak’s maximum height and measuring the distance from each side of the peak to a line drawn vertically through the peak’s maximum. The asymmetry factor, A, is defined as </a:t>
            </a:r>
            <a:endParaRPr lang="tr-TR" dirty="0" smtClean="0"/>
          </a:p>
        </p:txBody>
      </p:sp>
    </p:spTree>
    <p:extLst>
      <p:ext uri="{BB962C8B-B14F-4D97-AF65-F5344CB8AC3E}">
        <p14:creationId xmlns:p14="http://schemas.microsoft.com/office/powerpoint/2010/main" val="3572138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413338"/>
            <a:ext cx="6096000" cy="2031325"/>
          </a:xfrm>
          <a:prstGeom prst="rect">
            <a:avLst/>
          </a:prstGeom>
        </p:spPr>
        <p:txBody>
          <a:bodyPr>
            <a:spAutoFit/>
          </a:bodyPr>
          <a:lstStyle/>
          <a:p>
            <a:r>
              <a:rPr lang="en-US" dirty="0"/>
              <a:t>A= y / x </a:t>
            </a:r>
            <a:endParaRPr lang="tr-TR" dirty="0"/>
          </a:p>
          <a:p>
            <a:r>
              <a:rPr lang="en-US" dirty="0"/>
              <a:t>The Tailing Factor is defined by the USP as the distance from the front edge of the peak to the back edge, divided by the distance from the front edge to the </a:t>
            </a:r>
            <a:r>
              <a:rPr lang="en-US" dirty="0" err="1"/>
              <a:t>centreline</a:t>
            </a:r>
            <a:r>
              <a:rPr lang="en-US" dirty="0"/>
              <a:t>, with all distances measured at 5% of the maximum peak height (Figure 2). Peak Tailing (T) can be expressed as </a:t>
            </a:r>
            <a:endParaRPr lang="tr-TR" dirty="0"/>
          </a:p>
          <a:p>
            <a:r>
              <a:rPr lang="en-US" dirty="0"/>
              <a:t>T =(</a:t>
            </a:r>
            <a:r>
              <a:rPr lang="en-US" dirty="0" err="1"/>
              <a:t>x+y</a:t>
            </a:r>
            <a:r>
              <a:rPr lang="en-US" dirty="0"/>
              <a:t>)/2x</a:t>
            </a:r>
            <a:endParaRPr lang="tr-TR" dirty="0"/>
          </a:p>
        </p:txBody>
      </p:sp>
    </p:spTree>
    <p:extLst>
      <p:ext uri="{BB962C8B-B14F-4D97-AF65-F5344CB8AC3E}">
        <p14:creationId xmlns:p14="http://schemas.microsoft.com/office/powerpoint/2010/main" val="1680270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0816" y="2089163"/>
            <a:ext cx="7841672" cy="2308324"/>
          </a:xfrm>
          <a:prstGeom prst="rect">
            <a:avLst/>
          </a:prstGeom>
        </p:spPr>
        <p:txBody>
          <a:bodyPr wrap="square">
            <a:spAutoFit/>
          </a:bodyPr>
          <a:lstStyle/>
          <a:p>
            <a:r>
              <a:rPr lang="en-US" dirty="0" smtClean="0"/>
              <a:t>Capacity factor (k) </a:t>
            </a:r>
            <a:endParaRPr lang="tr-TR" dirty="0" smtClean="0"/>
          </a:p>
          <a:p>
            <a:r>
              <a:rPr lang="en-US" dirty="0" smtClean="0"/>
              <a:t>Theory of HPLC retention based on the adsorption from solutions can help to establish the relationships of measurable retention values (VR, </a:t>
            </a:r>
            <a:r>
              <a:rPr lang="en-US" dirty="0" err="1" smtClean="0"/>
              <a:t>tR</a:t>
            </a:r>
            <a:r>
              <a:rPr lang="en-US" dirty="0" smtClean="0"/>
              <a:t>, and k’) with the thermodynamic parameters, such as adsorption equilibrium constant (K), or free Gibbs energy ( ∆G ). Capacity factor is the ratio of the reduced retention volume to the dead volume:</a:t>
            </a:r>
            <a:endParaRPr lang="tr-TR" dirty="0" smtClean="0"/>
          </a:p>
          <a:p>
            <a:endParaRPr lang="tr-TR" dirty="0"/>
          </a:p>
          <a:p>
            <a:endParaRPr lang="tr-TR" dirty="0"/>
          </a:p>
        </p:txBody>
      </p:sp>
      <p:pic>
        <p:nvPicPr>
          <p:cNvPr id="3" name="Picture 2"/>
          <p:cNvPicPr>
            <a:picLocks noChangeAspect="1"/>
          </p:cNvPicPr>
          <p:nvPr/>
        </p:nvPicPr>
        <p:blipFill>
          <a:blip r:embed="rId2"/>
          <a:stretch>
            <a:fillRect/>
          </a:stretch>
        </p:blipFill>
        <p:spPr>
          <a:xfrm>
            <a:off x="5634095" y="4312227"/>
            <a:ext cx="1909642" cy="1082787"/>
          </a:xfrm>
          <a:prstGeom prst="rect">
            <a:avLst/>
          </a:prstGeom>
        </p:spPr>
      </p:pic>
    </p:spTree>
    <p:extLst>
      <p:ext uri="{BB962C8B-B14F-4D97-AF65-F5344CB8AC3E}">
        <p14:creationId xmlns:p14="http://schemas.microsoft.com/office/powerpoint/2010/main" val="1277855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162</Words>
  <Application>Microsoft Office PowerPoint</Application>
  <PresentationFormat>Widescreen</PresentationFormat>
  <Paragraphs>26</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kullanicii</cp:lastModifiedBy>
  <cp:revision>7</cp:revision>
  <cp:lastPrinted>2018-04-05T06:07:13Z</cp:lastPrinted>
  <dcterms:created xsi:type="dcterms:W3CDTF">2018-03-19T08:00:07Z</dcterms:created>
  <dcterms:modified xsi:type="dcterms:W3CDTF">2018-04-09T10:54:54Z</dcterms:modified>
</cp:coreProperties>
</file>