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90" d="100"/>
          <a:sy n="90" d="100"/>
        </p:scale>
        <p:origin x="-2072" y="-232"/>
      </p:cViewPr>
      <p:guideLst>
        <p:guide orient="horz" pos="2769"/>
        <p:guide pos="41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8B0EF-E9E1-8447-B6E9-077AB04B6514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6699-168A-4845-8141-1FB927563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0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E6699-168A-4845-8141-1FB9275634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0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30.06.19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195" y="3276038"/>
            <a:ext cx="8634148" cy="8119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tx1"/>
                </a:solidFill>
              </a:rPr>
              <a:t>AKUT OTİTİS MEDİA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9367" y="4955472"/>
            <a:ext cx="7808976" cy="1126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</a:rPr>
              <a:t>Doç</a:t>
            </a:r>
            <a:r>
              <a:rPr lang="en-US" sz="2000" b="1" dirty="0" smtClean="0">
                <a:solidFill>
                  <a:srgbClr val="FF0000"/>
                </a:solidFill>
              </a:rPr>
              <a:t>. Dr. Halil Özdemir</a:t>
            </a:r>
          </a:p>
          <a:p>
            <a:pPr algn="ctr">
              <a:lnSpc>
                <a:spcPct val="10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Ankara </a:t>
            </a:r>
            <a:r>
              <a:rPr lang="en-US" sz="2000" b="1" dirty="0" err="1" smtClean="0">
                <a:solidFill>
                  <a:srgbClr val="FF0000"/>
                </a:solidFill>
              </a:rPr>
              <a:t>Üniversitesi</a:t>
            </a:r>
            <a:r>
              <a:rPr lang="en-US" sz="2000" b="1" dirty="0" smtClean="0">
                <a:solidFill>
                  <a:srgbClr val="FF0000"/>
                </a:solidFill>
              </a:rPr>
              <a:t> Tıp </a:t>
            </a:r>
            <a:r>
              <a:rPr lang="en-US" sz="2000" b="1" dirty="0" err="1" smtClean="0">
                <a:solidFill>
                  <a:srgbClr val="FF0000"/>
                </a:solidFill>
              </a:rPr>
              <a:t>Fakültesi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</a:rPr>
              <a:t>Çocuk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Enfeksiyon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Hastalıkları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Bilim</a:t>
            </a:r>
            <a:r>
              <a:rPr lang="en-US" sz="2000" b="1" dirty="0" smtClean="0">
                <a:solidFill>
                  <a:srgbClr val="FF0000"/>
                </a:solidFill>
              </a:rPr>
              <a:t> Dalı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09" y="475716"/>
            <a:ext cx="1742570" cy="1448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90" y="475718"/>
            <a:ext cx="1723855" cy="14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0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Otoskopik</a:t>
            </a:r>
            <a:r>
              <a:rPr lang="en-US" b="1" dirty="0" smtClean="0"/>
              <a:t> </a:t>
            </a:r>
            <a:r>
              <a:rPr lang="en-US" b="1" dirty="0" err="1" smtClean="0"/>
              <a:t>İnceleme</a:t>
            </a:r>
            <a:endParaRPr lang="en-US" b="1" dirty="0"/>
          </a:p>
        </p:txBody>
      </p:sp>
      <p:pic>
        <p:nvPicPr>
          <p:cNvPr id="4" name="Picture 2" descr="~AU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870387"/>
            <a:ext cx="2450072" cy="271621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~AUT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2" y="2870387"/>
            <a:ext cx="2643188" cy="2716213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~AUT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30" y="1806948"/>
            <a:ext cx="2820988" cy="49291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2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Otoskopik</a:t>
            </a:r>
            <a:r>
              <a:rPr lang="en-US" b="1" dirty="0" smtClean="0"/>
              <a:t> </a:t>
            </a:r>
            <a:r>
              <a:rPr lang="en-US" b="1" dirty="0" err="1" smtClean="0"/>
              <a:t>İnceleme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551949"/>
            <a:ext cx="7076747" cy="3648640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/>
              <a:t>Otoskopik</a:t>
            </a:r>
            <a:r>
              <a:rPr lang="en-US" b="1" dirty="0" smtClean="0"/>
              <a:t> </a:t>
            </a:r>
            <a:r>
              <a:rPr lang="en-US" b="1" dirty="0" err="1" smtClean="0"/>
              <a:t>inceleme</a:t>
            </a:r>
            <a:r>
              <a:rPr lang="en-US" b="1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sz="2000" b="1" dirty="0" smtClean="0"/>
              <a:t>Kulak </a:t>
            </a:r>
            <a:r>
              <a:rPr lang="en-US" sz="2000" b="1" dirty="0" err="1" smtClean="0"/>
              <a:t>zarı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rengi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gri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beyaz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soluk</a:t>
            </a:r>
            <a:r>
              <a:rPr lang="en-US" sz="2000" b="1" dirty="0" smtClean="0"/>
              <a:t> sarı, </a:t>
            </a:r>
            <a:r>
              <a:rPr lang="en-US" sz="2000" b="1" dirty="0" err="1" smtClean="0"/>
              <a:t>koyu</a:t>
            </a:r>
            <a:r>
              <a:rPr lang="en-US" sz="2000" b="1" dirty="0" smtClean="0"/>
              <a:t> sarı, </a:t>
            </a:r>
            <a:r>
              <a:rPr lang="en-US" sz="2000" b="1" dirty="0" err="1" smtClean="0"/>
              <a:t>pembe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kırmızı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mavi</a:t>
            </a:r>
            <a:endParaRPr lang="en-US" sz="2000" b="1" dirty="0" smtClean="0"/>
          </a:p>
          <a:p>
            <a:pPr lvl="1">
              <a:buFont typeface="Wingdings" charset="2"/>
              <a:buChar char="ü"/>
            </a:pPr>
            <a:r>
              <a:rPr lang="en-US" sz="2000" b="1" dirty="0" smtClean="0"/>
              <a:t>Kulak </a:t>
            </a:r>
            <a:r>
              <a:rPr lang="en-US" sz="2000" b="1" dirty="0" err="1" smtClean="0"/>
              <a:t>zarı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saydamlığı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yarı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saydam</a:t>
            </a:r>
            <a:r>
              <a:rPr lang="en-US" sz="2000" b="1" dirty="0" smtClean="0"/>
              <a:t>, mat)</a:t>
            </a:r>
          </a:p>
          <a:p>
            <a:pPr lvl="1">
              <a:buFont typeface="Wingdings" charset="2"/>
              <a:buChar char="ü"/>
            </a:pPr>
            <a:r>
              <a:rPr lang="en-US" sz="2000" b="1" dirty="0" smtClean="0"/>
              <a:t>Kulak </a:t>
            </a:r>
            <a:r>
              <a:rPr lang="en-US" sz="2000" b="1" dirty="0" err="1"/>
              <a:t>zarı</a:t>
            </a:r>
            <a:r>
              <a:rPr lang="en-US" sz="2000" b="1" dirty="0"/>
              <a:t> </a:t>
            </a:r>
            <a:r>
              <a:rPr lang="en-US" sz="2000" b="1" dirty="0" err="1" smtClean="0"/>
              <a:t>pozisyonu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nötral</a:t>
            </a:r>
            <a:r>
              <a:rPr lang="en-US" sz="2000" b="1" dirty="0" smtClean="0"/>
              <a:t>, bombe, </a:t>
            </a:r>
            <a:r>
              <a:rPr lang="en-US" sz="2000" b="1" dirty="0" err="1" smtClean="0"/>
              <a:t>çökük</a:t>
            </a:r>
            <a:r>
              <a:rPr lang="en-US" sz="2000" b="1" dirty="0" smtClean="0"/>
              <a:t>, </a:t>
            </a:r>
            <a:endParaRPr lang="en-US" sz="2000" b="1" dirty="0"/>
          </a:p>
          <a:p>
            <a:pPr lvl="1">
              <a:buFont typeface="Wingdings" charset="2"/>
              <a:buChar char="ü"/>
            </a:pPr>
            <a:r>
              <a:rPr lang="en-US" sz="2000" b="1" dirty="0" smtClean="0"/>
              <a:t>Kulak </a:t>
            </a:r>
            <a:r>
              <a:rPr lang="en-US" sz="2000" b="1" dirty="0" err="1" smtClean="0"/>
              <a:t>zarı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mobilitesi</a:t>
            </a:r>
            <a:endParaRPr lang="en-US" sz="2000" b="1" dirty="0" smtClean="0"/>
          </a:p>
          <a:p>
            <a:pPr lvl="1">
              <a:buFont typeface="Wingdings" charset="2"/>
              <a:buChar char="ü"/>
            </a:pPr>
            <a:r>
              <a:rPr lang="en-US" sz="2000" b="1" dirty="0" smtClean="0"/>
              <a:t>Kulak </a:t>
            </a:r>
            <a:r>
              <a:rPr lang="en-US" sz="2000" b="1" dirty="0" err="1" smtClean="0"/>
              <a:t>zarı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diğer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özellikleri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sıvı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seviyesi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perforasyon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otore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skar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bül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)</a:t>
            </a:r>
          </a:p>
          <a:p>
            <a:pPr lvl="1">
              <a:buFont typeface="Wingdings" charset="2"/>
              <a:buChar char="ü"/>
            </a:pPr>
            <a:r>
              <a:rPr lang="en-US" sz="2000" b="1" dirty="0" err="1" smtClean="0"/>
              <a:t>Dış</a:t>
            </a:r>
            <a:r>
              <a:rPr lang="en-US" sz="2000" b="1" dirty="0" smtClean="0"/>
              <a:t> kulak </a:t>
            </a:r>
            <a:r>
              <a:rPr lang="en-US" sz="2000" b="1" dirty="0" err="1" smtClean="0"/>
              <a:t>yolu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 kulak </a:t>
            </a:r>
            <a:r>
              <a:rPr lang="en-US" sz="2000" b="1" dirty="0" err="1" smtClean="0"/>
              <a:t>kepçesi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anomali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inflamasyon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yabancı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cisim</a:t>
            </a:r>
            <a:r>
              <a:rPr lang="en-US" sz="2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19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Kulak </a:t>
            </a:r>
            <a:r>
              <a:rPr lang="en-US" b="1" dirty="0" err="1" smtClean="0"/>
              <a:t>Zarı</a:t>
            </a:r>
            <a:r>
              <a:rPr lang="en-US" b="1" dirty="0" smtClean="0"/>
              <a:t> </a:t>
            </a:r>
            <a:r>
              <a:rPr lang="en-US" b="1" dirty="0" err="1" smtClean="0"/>
              <a:t>Anatomisi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AOM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3" y="4399991"/>
            <a:ext cx="2569602" cy="2323538"/>
          </a:xfrm>
          <a:prstGeom prst="rect">
            <a:avLst/>
          </a:prstGeom>
          <a:ln w="38100" cmpd="sng">
            <a:solidFill>
              <a:srgbClr val="FF292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94" y="4399990"/>
            <a:ext cx="5884956" cy="2323539"/>
          </a:xfrm>
          <a:prstGeom prst="rect">
            <a:avLst/>
          </a:prstGeom>
          <a:ln w="38100" cmpd="sng">
            <a:solidFill>
              <a:srgbClr val="FF292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47" y="1792943"/>
            <a:ext cx="7410824" cy="2480233"/>
          </a:xfrm>
          <a:prstGeom prst="rect">
            <a:avLst/>
          </a:prstGeom>
          <a:ln w="38100" cmpd="sng">
            <a:solidFill>
              <a:srgbClr val="FF2929"/>
            </a:solidFill>
          </a:ln>
        </p:spPr>
      </p:pic>
    </p:spTree>
    <p:extLst>
      <p:ext uri="{BB962C8B-B14F-4D97-AF65-F5344CB8AC3E}">
        <p14:creationId xmlns:p14="http://schemas.microsoft.com/office/powerpoint/2010/main" val="11426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Tanı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AAP </a:t>
            </a:r>
            <a:r>
              <a:rPr lang="en-US" sz="3100" b="1" dirty="0" err="1" smtClean="0"/>
              <a:t>Önerileri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90" y="3048000"/>
            <a:ext cx="6425460" cy="2971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3" y="2026356"/>
            <a:ext cx="1945393" cy="2136422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2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Tanı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AAP </a:t>
            </a:r>
            <a:r>
              <a:rPr lang="en-US" sz="3100" b="1" dirty="0" err="1" smtClean="0"/>
              <a:t>Önerileri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3" y="2026356"/>
            <a:ext cx="1945393" cy="2136422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3151008"/>
            <a:ext cx="6235700" cy="2616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59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44" y="3175000"/>
            <a:ext cx="6388806" cy="27813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3" y="2026356"/>
            <a:ext cx="1945393" cy="2136422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Tanı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AAP </a:t>
            </a:r>
            <a:r>
              <a:rPr lang="en-US" sz="3100" b="1" dirty="0" err="1" smtClean="0"/>
              <a:t>Önerileri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569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Etkenler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22" y="2017890"/>
            <a:ext cx="7493000" cy="4689966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55153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En </a:t>
            </a:r>
            <a:r>
              <a:rPr lang="en-US" b="1" dirty="0" err="1" smtClean="0"/>
              <a:t>Sık</a:t>
            </a:r>
            <a:r>
              <a:rPr lang="en-US" b="1" dirty="0" smtClean="0"/>
              <a:t> </a:t>
            </a:r>
            <a:r>
              <a:rPr lang="en-US" b="1" dirty="0" err="1" smtClean="0"/>
              <a:t>Görülen</a:t>
            </a:r>
            <a:r>
              <a:rPr lang="en-US" b="1" dirty="0" smtClean="0"/>
              <a:t> </a:t>
            </a:r>
            <a:r>
              <a:rPr lang="en-US" b="1" dirty="0" err="1" smtClean="0"/>
              <a:t>Etkenler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930943" y="2769775"/>
            <a:ext cx="5451457" cy="2862322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Streptococcus</a:t>
            </a:r>
            <a:r>
              <a:rPr lang="tr-TR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pneumoniae</a:t>
            </a:r>
            <a:endParaRPr lang="tr-TR" sz="36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tr-TR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Haemophilus</a:t>
            </a:r>
            <a:r>
              <a:rPr lang="tr-TR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influenzae</a:t>
            </a:r>
            <a:endParaRPr lang="tr-TR" sz="3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tr-TR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Moraxella</a:t>
            </a:r>
            <a:r>
              <a:rPr lang="tr-TR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catarrhalis</a:t>
            </a:r>
            <a:endParaRPr lang="tr-TR" sz="36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tr-TR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Streptococcus</a:t>
            </a:r>
            <a:r>
              <a:rPr lang="tr-TR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pyogenes</a:t>
            </a:r>
            <a:endParaRPr lang="tr-TR" sz="3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tr-TR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Staphylococcus</a:t>
            </a:r>
            <a:r>
              <a:rPr lang="tr-TR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6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aureus</a:t>
            </a:r>
            <a:endParaRPr lang="tr-TR" sz="36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13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Etkenler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Penisilin</a:t>
            </a:r>
            <a:r>
              <a:rPr lang="en-US" b="1" dirty="0" smtClean="0"/>
              <a:t> </a:t>
            </a:r>
            <a:r>
              <a:rPr lang="en-US" b="1" dirty="0" err="1" smtClean="0"/>
              <a:t>Direnci</a:t>
            </a:r>
            <a:endParaRPr lang="en-US" b="1" dirty="0"/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44538" y="5703710"/>
            <a:ext cx="2462212" cy="1092200"/>
          </a:xfrm>
          <a:prstGeom prst="cube">
            <a:avLst>
              <a:gd name="adj" fmla="val 25000"/>
            </a:avLst>
          </a:prstGeom>
          <a:solidFill>
            <a:srgbClr val="CC66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</a:rPr>
              <a:t>%50-65</a:t>
            </a:r>
            <a:endParaRPr lang="en-AU" sz="1600" b="1" dirty="0">
              <a:solidFill>
                <a:srgbClr val="000000"/>
              </a:solidFill>
            </a:endParaRP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2955925" y="5703710"/>
            <a:ext cx="2460625" cy="1092200"/>
          </a:xfrm>
          <a:prstGeom prst="cube">
            <a:avLst>
              <a:gd name="adj" fmla="val 25000"/>
            </a:avLst>
          </a:prstGeom>
          <a:solidFill>
            <a:srgbClr val="CC66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</a:rPr>
              <a:t>%40-100</a:t>
            </a:r>
            <a:endParaRPr lang="en-AU" sz="1600" b="1" dirty="0">
              <a:solidFill>
                <a:srgbClr val="000000"/>
              </a:solidFill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170488" y="5689599"/>
            <a:ext cx="2460625" cy="1092200"/>
          </a:xfrm>
          <a:prstGeom prst="cube">
            <a:avLst>
              <a:gd name="adj" fmla="val 25000"/>
            </a:avLst>
          </a:prstGeom>
          <a:solidFill>
            <a:srgbClr val="CC66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</a:rPr>
              <a:t>%100</a:t>
            </a:r>
            <a:endParaRPr lang="en-AU" sz="1600" b="1" dirty="0">
              <a:solidFill>
                <a:srgbClr val="000000"/>
              </a:solidFill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1038225" y="4622799"/>
            <a:ext cx="2460625" cy="1092200"/>
          </a:xfrm>
          <a:prstGeom prst="cube">
            <a:avLst>
              <a:gd name="adj" fmla="val 25000"/>
            </a:avLst>
          </a:prstGeom>
          <a:solidFill>
            <a:schemeClr val="tx2">
              <a:lumMod val="50000"/>
              <a:lumOff val="50000"/>
            </a:schemeClr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1600" b="1" dirty="0" err="1">
                <a:solidFill>
                  <a:srgbClr val="000000"/>
                </a:solidFill>
              </a:rPr>
              <a:t>ß-laktamaz</a:t>
            </a:r>
            <a:r>
              <a:rPr lang="en-AU" sz="1600" b="1" dirty="0">
                <a:solidFill>
                  <a:srgbClr val="000000"/>
                </a:solidFill>
              </a:rPr>
              <a:t> </a:t>
            </a:r>
            <a:r>
              <a:rPr lang="en-AU" sz="1600" b="1" dirty="0" err="1">
                <a:solidFill>
                  <a:srgbClr val="000000"/>
                </a:solidFill>
              </a:rPr>
              <a:t>üretimi</a:t>
            </a:r>
            <a:endParaRPr lang="en-AU" sz="1600" b="1" dirty="0">
              <a:solidFill>
                <a:srgbClr val="000000"/>
              </a:solidFill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3249613" y="4622799"/>
            <a:ext cx="2460625" cy="1092200"/>
          </a:xfrm>
          <a:prstGeom prst="cube">
            <a:avLst>
              <a:gd name="adj" fmla="val 25000"/>
            </a:avLst>
          </a:prstGeom>
          <a:solidFill>
            <a:srgbClr val="868BA4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1600" b="1" dirty="0">
                <a:solidFill>
                  <a:srgbClr val="000000"/>
                </a:solidFill>
              </a:rPr>
              <a:t>PBP </a:t>
            </a:r>
            <a:r>
              <a:rPr lang="en-AU" sz="1600" b="1" dirty="0" err="1">
                <a:solidFill>
                  <a:srgbClr val="000000"/>
                </a:solidFill>
              </a:rPr>
              <a:t>değişimi</a:t>
            </a:r>
            <a:endParaRPr lang="en-AU" sz="1600" b="1" dirty="0">
              <a:solidFill>
                <a:srgbClr val="000000"/>
              </a:solidFill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5464175" y="4622799"/>
            <a:ext cx="2460625" cy="1092200"/>
          </a:xfrm>
          <a:prstGeom prst="cube">
            <a:avLst>
              <a:gd name="adj" fmla="val 25000"/>
            </a:avLst>
          </a:prstGeom>
          <a:solidFill>
            <a:srgbClr val="868BA4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1600" b="1" dirty="0" err="1">
                <a:solidFill>
                  <a:srgbClr val="000000"/>
                </a:solidFill>
              </a:rPr>
              <a:t>ß-laktamaz</a:t>
            </a:r>
            <a:r>
              <a:rPr lang="en-AU" sz="1600" b="1" dirty="0">
                <a:solidFill>
                  <a:srgbClr val="000000"/>
                </a:solidFill>
              </a:rPr>
              <a:t> </a:t>
            </a:r>
            <a:r>
              <a:rPr lang="en-AU" sz="1600" b="1" dirty="0" err="1">
                <a:solidFill>
                  <a:srgbClr val="000000"/>
                </a:solidFill>
              </a:rPr>
              <a:t>üretimi</a:t>
            </a:r>
            <a:endParaRPr lang="en-AU" sz="1600" b="1" dirty="0">
              <a:solidFill>
                <a:srgbClr val="000000"/>
              </a:solidFill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331913" y="3530599"/>
            <a:ext cx="2460625" cy="10922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3543300" y="3530599"/>
            <a:ext cx="2460625" cy="10922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757863" y="3530599"/>
            <a:ext cx="2460625" cy="10922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48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1331913" y="2906887"/>
            <a:ext cx="2460625" cy="10668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4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543300" y="2792764"/>
            <a:ext cx="2460625" cy="1166812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6434138" y="3251199"/>
            <a:ext cx="1152525" cy="390525"/>
          </a:xfrm>
          <a:prstGeom prst="ellipse">
            <a:avLst/>
          </a:prstGeom>
          <a:solidFill>
            <a:schemeClr val="tx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AU" sz="1000" i="1" dirty="0">
                <a:solidFill>
                  <a:schemeClr val="bg1"/>
                </a:solidFill>
              </a:rPr>
              <a:t>M. </a:t>
            </a:r>
            <a:r>
              <a:rPr lang="en-AU" sz="1000" i="1" dirty="0" err="1">
                <a:solidFill>
                  <a:schemeClr val="bg1"/>
                </a:solidFill>
              </a:rPr>
              <a:t>catarrhalis</a:t>
            </a:r>
            <a:endParaRPr lang="en-AU" sz="1000" i="1" dirty="0">
              <a:solidFill>
                <a:schemeClr val="bg1"/>
              </a:solidFill>
            </a:endParaRP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1897063" y="2555874"/>
            <a:ext cx="1150937" cy="390525"/>
          </a:xfrm>
          <a:prstGeom prst="ellipse">
            <a:avLst/>
          </a:prstGeom>
          <a:solidFill>
            <a:schemeClr val="tx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AU" sz="1000" i="1" dirty="0">
                <a:solidFill>
                  <a:schemeClr val="bg1"/>
                </a:solidFill>
              </a:rPr>
              <a:t>H. </a:t>
            </a:r>
            <a:r>
              <a:rPr lang="en-AU" sz="1000" i="1" dirty="0" err="1">
                <a:solidFill>
                  <a:schemeClr val="bg1"/>
                </a:solidFill>
              </a:rPr>
              <a:t>influenzae</a:t>
            </a:r>
            <a:endParaRPr lang="en-AU" sz="1000" i="1" dirty="0">
              <a:solidFill>
                <a:schemeClr val="bg1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3543300" y="2026354"/>
            <a:ext cx="2460625" cy="11430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AU" sz="4800" dirty="0">
                <a:solidFill>
                  <a:srgbClr val="000000"/>
                </a:solidFill>
              </a:rPr>
              <a:t>1 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4198938" y="1890886"/>
            <a:ext cx="1152525" cy="390525"/>
          </a:xfrm>
          <a:prstGeom prst="ellipse">
            <a:avLst/>
          </a:prstGeom>
          <a:solidFill>
            <a:schemeClr val="tx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AU" sz="1000" i="1">
                <a:solidFill>
                  <a:schemeClr val="bg1"/>
                </a:solidFill>
              </a:rPr>
              <a:t>S. pneumoniae</a:t>
            </a:r>
          </a:p>
        </p:txBody>
      </p:sp>
    </p:spTree>
    <p:extLst>
      <p:ext uri="{BB962C8B-B14F-4D97-AF65-F5344CB8AC3E}">
        <p14:creationId xmlns:p14="http://schemas.microsoft.com/office/powerpoint/2010/main" val="322635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Pnömokok</a:t>
            </a:r>
            <a:r>
              <a:rPr lang="en-US" b="1" dirty="0" smtClean="0"/>
              <a:t> </a:t>
            </a:r>
            <a:r>
              <a:rPr lang="en-US" b="1" dirty="0" err="1" smtClean="0"/>
              <a:t>Penisilin</a:t>
            </a:r>
            <a:r>
              <a:rPr lang="en-US" b="1" dirty="0" smtClean="0"/>
              <a:t> </a:t>
            </a:r>
            <a:r>
              <a:rPr lang="en-US" b="1" dirty="0" err="1" smtClean="0"/>
              <a:t>Direnci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72" y="1951565"/>
            <a:ext cx="6702778" cy="2225322"/>
          </a:xfrm>
          <a:prstGeom prst="rect">
            <a:avLst/>
          </a:prstGeom>
          <a:ln w="38100" cmpd="sng">
            <a:solidFill>
              <a:srgbClr val="FF2929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472" y="4460114"/>
            <a:ext cx="6702778" cy="2171700"/>
          </a:xfrm>
          <a:prstGeom prst="rect">
            <a:avLst/>
          </a:prstGeom>
          <a:ln w="38100" cmpd="sng">
            <a:solidFill>
              <a:srgbClr val="FF2929"/>
            </a:solidFill>
          </a:ln>
        </p:spPr>
      </p:pic>
      <p:sp>
        <p:nvSpPr>
          <p:cNvPr id="8" name="Oval 7"/>
          <p:cNvSpPr/>
          <p:nvPr/>
        </p:nvSpPr>
        <p:spPr>
          <a:xfrm>
            <a:off x="8269110" y="5023556"/>
            <a:ext cx="395110" cy="352778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6" y="3504817"/>
            <a:ext cx="1905000" cy="15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9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Otit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82" y="2373396"/>
            <a:ext cx="7137400" cy="3784600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069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Konjuge</a:t>
            </a:r>
            <a:r>
              <a:rPr lang="en-US" b="1" dirty="0" smtClean="0"/>
              <a:t> </a:t>
            </a:r>
            <a:r>
              <a:rPr lang="en-US" b="1" dirty="0" err="1" smtClean="0"/>
              <a:t>Pnömokok</a:t>
            </a:r>
            <a:r>
              <a:rPr lang="en-US" b="1" dirty="0" smtClean="0"/>
              <a:t> </a:t>
            </a:r>
            <a:r>
              <a:rPr lang="en-US" b="1" dirty="0" err="1" smtClean="0"/>
              <a:t>Aşıları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AOM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61" y="2099027"/>
            <a:ext cx="7070725" cy="4307417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70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Antibiyotiklerin</a:t>
            </a:r>
            <a:r>
              <a:rPr lang="en-US" sz="3100" b="1" dirty="0" smtClean="0"/>
              <a:t> AOM </a:t>
            </a:r>
            <a:r>
              <a:rPr lang="en-US" sz="3100" b="1" dirty="0" err="1" smtClean="0"/>
              <a:t>Tedavisinde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Yeri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058" y="1879603"/>
            <a:ext cx="7076747" cy="1422400"/>
          </a:xfrm>
          <a:ln w="38100" cmpd="sng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1600" b="1" dirty="0" err="1" smtClean="0"/>
              <a:t>AOM’si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olan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çocukların</a:t>
            </a:r>
            <a:r>
              <a:rPr lang="en-US" sz="1600" b="1" dirty="0" smtClean="0"/>
              <a:t> %60-80’I </a:t>
            </a:r>
            <a:r>
              <a:rPr lang="en-US" sz="1600" b="1" dirty="0" err="1" smtClean="0"/>
              <a:t>antibiyotiksiz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iyileşebilmekte</a:t>
            </a:r>
            <a:endParaRPr lang="en-US" sz="1600" b="1" dirty="0" smtClean="0"/>
          </a:p>
          <a:p>
            <a:r>
              <a:rPr lang="en-US" sz="1600" b="1" dirty="0" err="1" smtClean="0"/>
              <a:t>Antibiyotikler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iyileşme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süresini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kısaltmakta</a:t>
            </a:r>
            <a:endParaRPr lang="en-US" sz="1600" b="1" dirty="0" smtClean="0"/>
          </a:p>
          <a:p>
            <a:r>
              <a:rPr lang="en-US" sz="1600" b="1" dirty="0" err="1" smtClean="0"/>
              <a:t>Antibiyotikler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mastoidit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başta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olmak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üzere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komplikasyonları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azaltmakta</a:t>
            </a:r>
            <a:endParaRPr lang="en-US" sz="1600" b="1" dirty="0"/>
          </a:p>
        </p:txBody>
      </p:sp>
      <p:sp>
        <p:nvSpPr>
          <p:cNvPr id="4" name="Freeform 2"/>
          <p:cNvSpPr>
            <a:spLocks/>
          </p:cNvSpPr>
          <p:nvPr/>
        </p:nvSpPr>
        <p:spPr bwMode="auto">
          <a:xfrm>
            <a:off x="2568220" y="3690674"/>
            <a:ext cx="4267200" cy="1269117"/>
          </a:xfrm>
          <a:custGeom>
            <a:avLst/>
            <a:gdLst>
              <a:gd name="T0" fmla="*/ 2147483647 w 2508"/>
              <a:gd name="T1" fmla="*/ 0 h 1154"/>
              <a:gd name="T2" fmla="*/ 2147483647 w 2508"/>
              <a:gd name="T3" fmla="*/ 2147483647 h 1154"/>
              <a:gd name="T4" fmla="*/ 2147483647 w 2508"/>
              <a:gd name="T5" fmla="*/ 2147483647 h 1154"/>
              <a:gd name="T6" fmla="*/ 2147483647 w 2508"/>
              <a:gd name="T7" fmla="*/ 2147483647 h 1154"/>
              <a:gd name="T8" fmla="*/ 2147483647 w 2508"/>
              <a:gd name="T9" fmla="*/ 2147483647 h 1154"/>
              <a:gd name="T10" fmla="*/ 2147483647 w 2508"/>
              <a:gd name="T11" fmla="*/ 2147483647 h 1154"/>
              <a:gd name="T12" fmla="*/ 2147483647 w 2508"/>
              <a:gd name="T13" fmla="*/ 2147483647 h 1154"/>
              <a:gd name="T14" fmla="*/ 2147483647 w 2508"/>
              <a:gd name="T15" fmla="*/ 2147483647 h 1154"/>
              <a:gd name="T16" fmla="*/ 2147483647 w 2508"/>
              <a:gd name="T17" fmla="*/ 2147483647 h 1154"/>
              <a:gd name="T18" fmla="*/ 2147483647 w 2508"/>
              <a:gd name="T19" fmla="*/ 2147483647 h 1154"/>
              <a:gd name="T20" fmla="*/ 2147483647 w 2508"/>
              <a:gd name="T21" fmla="*/ 2147483647 h 1154"/>
              <a:gd name="T22" fmla="*/ 2147483647 w 2508"/>
              <a:gd name="T23" fmla="*/ 2147483647 h 1154"/>
              <a:gd name="T24" fmla="*/ 2147483647 w 2508"/>
              <a:gd name="T25" fmla="*/ 2147483647 h 1154"/>
              <a:gd name="T26" fmla="*/ 2147483647 w 2508"/>
              <a:gd name="T27" fmla="*/ 2147483647 h 1154"/>
              <a:gd name="T28" fmla="*/ 2147483647 w 2508"/>
              <a:gd name="T29" fmla="*/ 2147483647 h 1154"/>
              <a:gd name="T30" fmla="*/ 2147483647 w 2508"/>
              <a:gd name="T31" fmla="*/ 2147483647 h 1154"/>
              <a:gd name="T32" fmla="*/ 2147483647 w 2508"/>
              <a:gd name="T33" fmla="*/ 2147483647 h 1154"/>
              <a:gd name="T34" fmla="*/ 2147483647 w 2508"/>
              <a:gd name="T35" fmla="*/ 2147483647 h 1154"/>
              <a:gd name="T36" fmla="*/ 0 w 2508"/>
              <a:gd name="T37" fmla="*/ 2147483647 h 1154"/>
              <a:gd name="T38" fmla="*/ 0 w 2508"/>
              <a:gd name="T39" fmla="*/ 2147483647 h 1154"/>
              <a:gd name="T40" fmla="*/ 2147483647 w 2508"/>
              <a:gd name="T41" fmla="*/ 2147483647 h 1154"/>
              <a:gd name="T42" fmla="*/ 2147483647 w 2508"/>
              <a:gd name="T43" fmla="*/ 2147483647 h 1154"/>
              <a:gd name="T44" fmla="*/ 2147483647 w 2508"/>
              <a:gd name="T45" fmla="*/ 0 h 1154"/>
              <a:gd name="T46" fmla="*/ 2147483647 w 2508"/>
              <a:gd name="T47" fmla="*/ 0 h 11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508"/>
              <a:gd name="T73" fmla="*/ 0 h 1154"/>
              <a:gd name="T74" fmla="*/ 2508 w 2508"/>
              <a:gd name="T75" fmla="*/ 1154 h 115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508" h="1154">
                <a:moveTo>
                  <a:pt x="2032" y="0"/>
                </a:moveTo>
                <a:lnTo>
                  <a:pt x="2032" y="504"/>
                </a:lnTo>
                <a:lnTo>
                  <a:pt x="2316" y="672"/>
                </a:lnTo>
                <a:lnTo>
                  <a:pt x="2507" y="577"/>
                </a:lnTo>
                <a:lnTo>
                  <a:pt x="2507" y="912"/>
                </a:lnTo>
                <a:lnTo>
                  <a:pt x="1845" y="912"/>
                </a:lnTo>
                <a:lnTo>
                  <a:pt x="2032" y="817"/>
                </a:lnTo>
                <a:lnTo>
                  <a:pt x="1799" y="672"/>
                </a:lnTo>
                <a:lnTo>
                  <a:pt x="1419" y="672"/>
                </a:lnTo>
                <a:lnTo>
                  <a:pt x="1419" y="912"/>
                </a:lnTo>
                <a:lnTo>
                  <a:pt x="1704" y="912"/>
                </a:lnTo>
                <a:lnTo>
                  <a:pt x="1227" y="1153"/>
                </a:lnTo>
                <a:lnTo>
                  <a:pt x="754" y="912"/>
                </a:lnTo>
                <a:lnTo>
                  <a:pt x="1040" y="912"/>
                </a:lnTo>
                <a:lnTo>
                  <a:pt x="1040" y="672"/>
                </a:lnTo>
                <a:lnTo>
                  <a:pt x="707" y="672"/>
                </a:lnTo>
                <a:lnTo>
                  <a:pt x="425" y="817"/>
                </a:lnTo>
                <a:lnTo>
                  <a:pt x="615" y="912"/>
                </a:lnTo>
                <a:lnTo>
                  <a:pt x="0" y="912"/>
                </a:lnTo>
                <a:lnTo>
                  <a:pt x="0" y="552"/>
                </a:lnTo>
                <a:lnTo>
                  <a:pt x="187" y="672"/>
                </a:lnTo>
                <a:lnTo>
                  <a:pt x="520" y="504"/>
                </a:lnTo>
                <a:lnTo>
                  <a:pt x="520" y="0"/>
                </a:lnTo>
                <a:lnTo>
                  <a:pt x="2032" y="0"/>
                </a:lnTo>
              </a:path>
            </a:pathLst>
          </a:custGeom>
          <a:solidFill>
            <a:srgbClr val="FF660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>
            <a:flatTx/>
          </a:bodyPr>
          <a:lstStyle/>
          <a:p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4163" y="4959791"/>
            <a:ext cx="2573337" cy="914400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AU" b="1" i="1" dirty="0">
                <a:solidFill>
                  <a:srgbClr val="000000"/>
                </a:solidFill>
              </a:rPr>
              <a:t>S. </a:t>
            </a:r>
            <a:r>
              <a:rPr lang="en-AU" b="1" i="1" dirty="0" err="1">
                <a:solidFill>
                  <a:srgbClr val="000000"/>
                </a:solidFill>
              </a:rPr>
              <a:t>pneumoniae</a:t>
            </a:r>
            <a:endParaRPr lang="en-AU" b="1" i="1" dirty="0">
              <a:solidFill>
                <a:srgbClr val="000000"/>
              </a:solidFill>
            </a:endParaRPr>
          </a:p>
          <a:p>
            <a:pPr algn="ctr"/>
            <a:r>
              <a:rPr lang="en-AU" b="1" dirty="0">
                <a:solidFill>
                  <a:srgbClr val="000000"/>
                </a:solidFill>
              </a:rPr>
              <a:t>%11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44675" y="5227900"/>
            <a:ext cx="2573337" cy="914400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AU" b="1" i="1" dirty="0">
                <a:solidFill>
                  <a:srgbClr val="000000"/>
                </a:solidFill>
              </a:rPr>
              <a:t>H. </a:t>
            </a:r>
            <a:r>
              <a:rPr lang="en-AU" b="1" i="1" dirty="0" err="1">
                <a:solidFill>
                  <a:srgbClr val="000000"/>
                </a:solidFill>
              </a:rPr>
              <a:t>influenzae</a:t>
            </a:r>
            <a:endParaRPr lang="en-AU" b="1" i="1" dirty="0">
              <a:solidFill>
                <a:srgbClr val="000000"/>
              </a:solidFill>
            </a:endParaRPr>
          </a:p>
          <a:p>
            <a:pPr algn="ctr"/>
            <a:r>
              <a:rPr lang="en-AU" b="1" dirty="0">
                <a:solidFill>
                  <a:srgbClr val="000000"/>
                </a:solidFill>
              </a:rPr>
              <a:t>%52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215063" y="4959791"/>
            <a:ext cx="2573337" cy="914400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AU" b="1" i="1" dirty="0">
                <a:solidFill>
                  <a:srgbClr val="000000"/>
                </a:solidFill>
              </a:rPr>
              <a:t>M. </a:t>
            </a:r>
            <a:r>
              <a:rPr lang="en-AU" b="1" i="1" dirty="0" err="1">
                <a:solidFill>
                  <a:srgbClr val="000000"/>
                </a:solidFill>
              </a:rPr>
              <a:t>catarrhalis</a:t>
            </a:r>
            <a:endParaRPr lang="en-AU" b="1" i="1" dirty="0">
              <a:solidFill>
                <a:srgbClr val="000000"/>
              </a:solidFill>
            </a:endParaRPr>
          </a:p>
          <a:p>
            <a:pPr algn="ctr"/>
            <a:r>
              <a:rPr lang="en-AU" b="1" dirty="0">
                <a:solidFill>
                  <a:srgbClr val="000000"/>
                </a:solidFill>
              </a:rPr>
              <a:t>%75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7778" y="3752334"/>
            <a:ext cx="244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AB’siz</a:t>
            </a:r>
            <a:r>
              <a:rPr lang="en-US" b="1" dirty="0" smtClean="0"/>
              <a:t> </a:t>
            </a:r>
            <a:r>
              <a:rPr lang="en-US" b="1" dirty="0" err="1" smtClean="0"/>
              <a:t>İyileşme</a:t>
            </a:r>
            <a:r>
              <a:rPr lang="en-US" b="1" dirty="0" smtClean="0"/>
              <a:t> </a:t>
            </a:r>
            <a:r>
              <a:rPr lang="en-US" b="1" dirty="0" err="1" smtClean="0"/>
              <a:t>Oranları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457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3290712"/>
            <a:ext cx="7076747" cy="1746956"/>
          </a:xfrm>
        </p:spPr>
        <p:txBody>
          <a:bodyPr/>
          <a:lstStyle/>
          <a:p>
            <a:r>
              <a:rPr lang="en-US" b="1" dirty="0" err="1" smtClean="0"/>
              <a:t>Hollanda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İskandinav</a:t>
            </a:r>
            <a:r>
              <a:rPr lang="en-US" b="1" dirty="0" smtClean="0"/>
              <a:t> </a:t>
            </a:r>
            <a:r>
              <a:rPr lang="en-US" b="1" dirty="0" err="1" smtClean="0"/>
              <a:t>ülkeleri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Antibiyotik</a:t>
            </a:r>
            <a:r>
              <a:rPr lang="en-US" b="1" dirty="0" smtClean="0"/>
              <a:t> </a:t>
            </a:r>
            <a:r>
              <a:rPr lang="en-US" b="1" dirty="0" err="1" smtClean="0"/>
              <a:t>kullanımı</a:t>
            </a:r>
            <a:r>
              <a:rPr lang="en-US" b="1" dirty="0" smtClean="0"/>
              <a:t> </a:t>
            </a:r>
            <a:r>
              <a:rPr lang="en-US" b="1" dirty="0" err="1" smtClean="0"/>
              <a:t>daha</a:t>
            </a:r>
            <a:r>
              <a:rPr lang="en-US" b="1" dirty="0" smtClean="0"/>
              <a:t> </a:t>
            </a:r>
            <a:r>
              <a:rPr lang="en-US" b="1" dirty="0" err="1" smtClean="0"/>
              <a:t>az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Antibiyotik</a:t>
            </a:r>
            <a:r>
              <a:rPr lang="en-US" b="1" dirty="0" smtClean="0"/>
              <a:t> </a:t>
            </a:r>
            <a:r>
              <a:rPr lang="en-US" b="1" dirty="0" err="1" smtClean="0"/>
              <a:t>direnci</a:t>
            </a:r>
            <a:r>
              <a:rPr lang="en-US" b="1" dirty="0" smtClean="0"/>
              <a:t> </a:t>
            </a:r>
            <a:r>
              <a:rPr lang="en-US" b="1" dirty="0" err="1" smtClean="0"/>
              <a:t>daha</a:t>
            </a:r>
            <a:r>
              <a:rPr lang="en-US" b="1" dirty="0" smtClean="0"/>
              <a:t> </a:t>
            </a:r>
            <a:r>
              <a:rPr lang="en-US" b="1" dirty="0" err="1" smtClean="0"/>
              <a:t>az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Mastoidit</a:t>
            </a:r>
            <a:r>
              <a:rPr lang="en-US" b="1" dirty="0" smtClean="0"/>
              <a:t> </a:t>
            </a:r>
            <a:r>
              <a:rPr lang="en-US" b="1" dirty="0" err="1" smtClean="0"/>
              <a:t>daha</a:t>
            </a:r>
            <a:r>
              <a:rPr lang="en-US" b="1" dirty="0" smtClean="0"/>
              <a:t> </a:t>
            </a:r>
            <a:r>
              <a:rPr lang="en-US" b="1" dirty="0" err="1" smtClean="0"/>
              <a:t>fazla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Bekle-Gör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Yaklaşımı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164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4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746339"/>
              </p:ext>
            </p:extLst>
          </p:nvPr>
        </p:nvGraphicFramePr>
        <p:xfrm>
          <a:off x="1193799" y="2317926"/>
          <a:ext cx="6791362" cy="3821932"/>
        </p:xfrm>
        <a:graphic>
          <a:graphicData uri="http://schemas.openxmlformats.org/drawingml/2006/table">
            <a:tbl>
              <a:tblPr/>
              <a:tblGrid>
                <a:gridCol w="1462741"/>
                <a:gridCol w="1026458"/>
                <a:gridCol w="903111"/>
                <a:gridCol w="903112"/>
                <a:gridCol w="1033199"/>
                <a:gridCol w="702467"/>
                <a:gridCol w="760274"/>
              </a:tblGrid>
              <a:tr h="5706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Yaş grubu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Tedavi başarısızlığı (Gün 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0-12)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Rekürrens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(Gün 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13-33)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Kür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6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26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&lt;2 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YAŞ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35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Antibiyotik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44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Bekle-gör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2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Toplam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26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&gt;2 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YAŞ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4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Antibiyotik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09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Bekle-gör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2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Toplam</a:t>
                      </a: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Antibiyotik</a:t>
            </a:r>
            <a:r>
              <a:rPr lang="en-US" sz="3100" b="1" dirty="0" smtClean="0"/>
              <a:t> vs. </a:t>
            </a:r>
            <a:r>
              <a:rPr lang="en-US" sz="3100" b="1" dirty="0" err="1" smtClean="0"/>
              <a:t>Bekle-Gör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Yaklaşımı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402379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6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920570"/>
              </p:ext>
            </p:extLst>
          </p:nvPr>
        </p:nvGraphicFramePr>
        <p:xfrm>
          <a:off x="728133" y="2427993"/>
          <a:ext cx="7772400" cy="4149726"/>
        </p:xfrm>
        <a:graphic>
          <a:graphicData uri="http://schemas.openxmlformats.org/drawingml/2006/table">
            <a:tbl>
              <a:tblPr/>
              <a:tblGrid>
                <a:gridCol w="1528763"/>
                <a:gridCol w="2371548"/>
                <a:gridCol w="3872089"/>
              </a:tblGrid>
              <a:tr h="37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Doz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Yorum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4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Amoksisilin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PO 80-90 mg/kg/g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İlk basamak, iyi tolerans, dar spektrum, ucuz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64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AKA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PO 80-90 mg/kg/g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İshal, hasta görünümlü çocuk veya amoksisilin etkisizliğinde ilk basamak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64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Azitromisin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PO 1. gün 10 mg/kg, 2-5. gün 5 mg/kg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Penisilin allerjisinde, bulantı ve ishal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Sefdinir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PO 14 mg/</a:t>
                      </a: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kg/g </a:t>
                      </a: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5 gün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2. veya 3. basamak, pahalı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Seftriakson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IM/IV 50 mg/</a:t>
                      </a: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kg/g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1-3 gün; PO tolerans yoksa, pahalı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Sefuroksim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PO 30 mg/</a:t>
                      </a: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kg/g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2. veya 3. basamak, pahalı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Klaritromisin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PO 15 mg/</a:t>
                      </a: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kg/g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Penisilin allerjisinde, bulantı ve ishal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Klindamisin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PO 10-30 mg/</a:t>
                      </a: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kg/g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3. basamak, ishal, kötü tat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Antibiyotik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Seçenekleri</a:t>
            </a:r>
            <a:endParaRPr lang="en-US" sz="3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54112" y="1875556"/>
            <a:ext cx="41344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/>
              <a:t>Atalarımızın</a:t>
            </a:r>
            <a:r>
              <a:rPr lang="en-US" b="1" dirty="0" smtClean="0"/>
              <a:t> </a:t>
            </a:r>
            <a:r>
              <a:rPr lang="en-US" b="1" dirty="0" err="1" smtClean="0"/>
              <a:t>yaklaşımı</a:t>
            </a:r>
            <a:r>
              <a:rPr lang="en-US" b="1" dirty="0" smtClean="0"/>
              <a:t>: AOM= </a:t>
            </a:r>
            <a:r>
              <a:rPr lang="en-US" b="1" dirty="0" err="1" smtClean="0"/>
              <a:t>Antibiyotik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028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585190"/>
              </p:ext>
            </p:extLst>
          </p:nvPr>
        </p:nvGraphicFramePr>
        <p:xfrm>
          <a:off x="742244" y="2750977"/>
          <a:ext cx="7772400" cy="2060909"/>
        </p:xfrm>
        <a:graphic>
          <a:graphicData uri="http://schemas.openxmlformats.org/drawingml/2006/table">
            <a:tbl>
              <a:tblPr/>
              <a:tblGrid>
                <a:gridCol w="1554163"/>
                <a:gridCol w="1554162"/>
                <a:gridCol w="1555750"/>
                <a:gridCol w="1554163"/>
                <a:gridCol w="1554162"/>
              </a:tblGrid>
              <a:tr h="743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Yaş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6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Otore</a:t>
                      </a:r>
                      <a:endParaRPr kumimoji="0" lang="tr-T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6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Şiddetli AOM</a:t>
                      </a:r>
                      <a:endParaRPr kumimoji="0" lang="tr-T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6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Bilateral</a:t>
                      </a: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 AOM</a:t>
                      </a:r>
                      <a:endParaRPr kumimoji="0" lang="tr-T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6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Unilateral</a:t>
                      </a: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 AOM</a:t>
                      </a:r>
                      <a:endParaRPr kumimoji="0" lang="tr-T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6802"/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6 ay-2 yaş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 veya izlem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≥2 yaş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 veya izlem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 veya izlem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37000" y="2035313"/>
            <a:ext cx="137474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&lt;6 ay: AB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4472" y="5390441"/>
            <a:ext cx="5813778" cy="584776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tr-TR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Arial" charset="0"/>
              </a:rPr>
              <a:t>İzlem: </a:t>
            </a:r>
            <a:r>
              <a:rPr lang="tr-TR" sz="1600" b="1" dirty="0">
                <a:latin typeface="Times New Roman" charset="0"/>
                <a:ea typeface="ＭＳ Ｐゴシック" charset="0"/>
                <a:cs typeface="Arial" charset="0"/>
              </a:rPr>
              <a:t>Yakın klinik takip yapılabilecekse ve semptomlar </a:t>
            </a:r>
            <a:r>
              <a:rPr lang="tr-TR" sz="1600" b="1" dirty="0" err="1">
                <a:latin typeface="Times New Roman" charset="0"/>
                <a:ea typeface="ＭＳ Ｐゴシック" charset="0"/>
                <a:cs typeface="Arial" charset="0"/>
              </a:rPr>
              <a:t>persiste</a:t>
            </a:r>
            <a:r>
              <a:rPr lang="tr-TR" sz="1600" b="1" dirty="0">
                <a:latin typeface="Times New Roman" charset="0"/>
                <a:ea typeface="ＭＳ Ｐゴシック" charset="0"/>
                <a:cs typeface="Arial" charset="0"/>
              </a:rPr>
              <a:t> eder veya kötüleşirse hemen AB başlanması kaydıyla yapılabilir</a:t>
            </a:r>
            <a:r>
              <a:rPr lang="tr-TR" sz="1600" b="1" dirty="0" smtClean="0">
                <a:latin typeface="Times New Roman" charset="0"/>
                <a:ea typeface="ＭＳ Ｐゴシック" charset="0"/>
                <a:cs typeface="Arial" charset="0"/>
              </a:rPr>
              <a:t>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004838" y="6198721"/>
            <a:ext cx="4853412" cy="338554"/>
          </a:xfrm>
          <a:prstGeom prst="rect">
            <a:avLst/>
          </a:prstGeom>
          <a:noFill/>
          <a:ln w="38100" cmpd="sng">
            <a:solidFill>
              <a:srgbClr val="FF2929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tr-T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charset="0"/>
                <a:ea typeface="ＭＳ Ｐゴシック" charset="0"/>
                <a:cs typeface="Arial" charset="0"/>
              </a:rPr>
              <a:t>Şiddetli hastalık:</a:t>
            </a:r>
            <a:r>
              <a:rPr lang="tr-TR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</a:rPr>
              <a:t> </a:t>
            </a:r>
            <a:r>
              <a:rPr lang="tr-TR" sz="1600" b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</a:rPr>
              <a:t>Orta-şiddetli </a:t>
            </a:r>
            <a:r>
              <a:rPr lang="tr-TR" sz="1600" b="1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</a:rPr>
              <a:t>otalji</a:t>
            </a:r>
            <a:r>
              <a:rPr lang="tr-TR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</a:rPr>
              <a:t> veya ≥39 °C </a:t>
            </a:r>
            <a:r>
              <a:rPr lang="tr-TR" sz="1600" b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</a:rPr>
              <a:t>ateş</a:t>
            </a:r>
            <a:endParaRPr lang="en-US" sz="16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AAP </a:t>
            </a:r>
            <a:r>
              <a:rPr lang="en-US" sz="3100" b="1" dirty="0" err="1" smtClean="0"/>
              <a:t>Önerileri</a:t>
            </a:r>
            <a:r>
              <a:rPr lang="en-US" sz="3100" b="1" dirty="0" smtClean="0"/>
              <a:t>: </a:t>
            </a:r>
            <a:r>
              <a:rPr lang="en-US" sz="3100" b="1" dirty="0" err="1" smtClean="0"/>
              <a:t>Tedavi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Yaklaşımı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616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AAP </a:t>
            </a:r>
            <a:r>
              <a:rPr lang="en-US" sz="3100" b="1" dirty="0" err="1" smtClean="0"/>
              <a:t>Önerileri</a:t>
            </a:r>
            <a:r>
              <a:rPr lang="en-US" sz="3100" b="1" dirty="0" smtClean="0"/>
              <a:t>: </a:t>
            </a:r>
            <a:r>
              <a:rPr lang="en-US" sz="3100" b="1" dirty="0" err="1" smtClean="0"/>
              <a:t>Antibiyotik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Seçimi</a:t>
            </a:r>
            <a:endParaRPr lang="en-US" b="1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0889" y="3137074"/>
            <a:ext cx="6967361" cy="3560409"/>
          </a:xfrm>
          <a:noFill/>
          <a:ln w="38100" cmpd="sng">
            <a:solidFill>
              <a:srgbClr val="FF2929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4163" y="1890625"/>
            <a:ext cx="179017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/>
              <a:t>Tedavi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süresi</a:t>
            </a:r>
            <a:endParaRPr lang="en-US" sz="1600" b="1" dirty="0" smtClean="0"/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/>
              <a:t>&lt;2 </a:t>
            </a:r>
            <a:r>
              <a:rPr lang="en-US" sz="1600" b="1" dirty="0" err="1" smtClean="0"/>
              <a:t>yaş</a:t>
            </a:r>
            <a:r>
              <a:rPr lang="en-US" sz="1600" b="1" dirty="0" smtClean="0"/>
              <a:t>: 10 </a:t>
            </a:r>
            <a:r>
              <a:rPr lang="en-US" sz="1600" b="1" dirty="0" err="1" smtClean="0"/>
              <a:t>gün</a:t>
            </a:r>
            <a:endParaRPr lang="en-US" sz="1600" b="1" dirty="0" smtClean="0"/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/>
              <a:t>2-5 </a:t>
            </a:r>
            <a:r>
              <a:rPr lang="en-US" sz="1600" b="1" dirty="0" err="1" smtClean="0"/>
              <a:t>yaş</a:t>
            </a:r>
            <a:r>
              <a:rPr lang="en-US" sz="1600" b="1" dirty="0" smtClean="0"/>
              <a:t>: 7 </a:t>
            </a:r>
            <a:r>
              <a:rPr lang="en-US" sz="1600" b="1" dirty="0" err="1" smtClean="0"/>
              <a:t>gün</a:t>
            </a:r>
            <a:endParaRPr lang="en-US" sz="1600" b="1" dirty="0" smtClean="0"/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/>
              <a:t>≥6 </a:t>
            </a:r>
            <a:r>
              <a:rPr lang="en-US" sz="1600" b="1" dirty="0" err="1" smtClean="0"/>
              <a:t>yaş</a:t>
            </a:r>
            <a:r>
              <a:rPr lang="en-US" sz="1600" b="1" dirty="0" smtClean="0"/>
              <a:t>: 5-7 </a:t>
            </a:r>
            <a:r>
              <a:rPr lang="en-US" sz="1600" b="1" dirty="0" err="1" smtClean="0"/>
              <a:t>gün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792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333" y="2726266"/>
            <a:ext cx="4243917" cy="2537178"/>
          </a:xfrm>
        </p:spPr>
        <p:txBody>
          <a:bodyPr/>
          <a:lstStyle/>
          <a:p>
            <a:r>
              <a:rPr lang="en-US" b="1" dirty="0" err="1" smtClean="0"/>
              <a:t>Analjezik</a:t>
            </a:r>
            <a:endParaRPr lang="en-US" b="1" dirty="0" smtClean="0"/>
          </a:p>
          <a:p>
            <a:r>
              <a:rPr lang="en-US" b="1" dirty="0" err="1" smtClean="0"/>
              <a:t>Antipiretik</a:t>
            </a:r>
            <a:endParaRPr lang="en-US" b="1" dirty="0" smtClean="0"/>
          </a:p>
          <a:p>
            <a:r>
              <a:rPr lang="en-US" b="1" dirty="0" err="1" smtClean="0"/>
              <a:t>Antihistaminik</a:t>
            </a:r>
            <a:endParaRPr lang="en-US" b="1" dirty="0" smtClean="0"/>
          </a:p>
          <a:p>
            <a:r>
              <a:rPr lang="en-US" b="1" dirty="0" err="1" smtClean="0"/>
              <a:t>Dekonjestan</a:t>
            </a: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Destekleyici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Tedavi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6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Komplikasyonlar</a:t>
            </a:r>
            <a:endParaRPr lang="en-US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71790" y="2231319"/>
            <a:ext cx="3314170" cy="2637013"/>
          </a:xfrm>
          <a:prstGeom prst="rect">
            <a:avLst/>
          </a:prstGeom>
          <a:solidFill>
            <a:srgbClr val="00B050"/>
          </a:solidFill>
          <a:ln w="38100" cmpd="sng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tr-TR" sz="2000" b="1" dirty="0" err="1" smtClean="0">
                <a:solidFill>
                  <a:srgbClr val="FF0000"/>
                </a:solidFill>
                <a:latin typeface="+mn-lt"/>
              </a:rPr>
              <a:t>İntratemporal</a:t>
            </a:r>
            <a:endParaRPr lang="tr-TR" sz="2000" b="1" dirty="0">
              <a:solidFill>
                <a:srgbClr val="FF0000"/>
              </a:solidFill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>
                <a:latin typeface="+mn-lt"/>
              </a:rPr>
              <a:t>Dermatit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>
                <a:latin typeface="+mn-lt"/>
              </a:rPr>
              <a:t>TM </a:t>
            </a:r>
            <a:r>
              <a:rPr lang="tr-TR" sz="1800" b="1" dirty="0" err="1">
                <a:latin typeface="+mn-lt"/>
              </a:rPr>
              <a:t>perforasyonu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>
                <a:latin typeface="+mn-lt"/>
              </a:rPr>
              <a:t>KSOM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Mastoidit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>
                <a:latin typeface="+mn-lt"/>
              </a:rPr>
              <a:t>İşitme kaybı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Fasial</a:t>
            </a:r>
            <a:r>
              <a:rPr lang="tr-TR" sz="1800" b="1" dirty="0">
                <a:latin typeface="+mn-lt"/>
              </a:rPr>
              <a:t> sinir paralizisi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Kolesteatom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Labirentit</a:t>
            </a:r>
            <a:endParaRPr lang="tr-TR" sz="1800" b="1" dirty="0"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863042" y="2231319"/>
            <a:ext cx="3571875" cy="2637013"/>
          </a:xfrm>
          <a:prstGeom prst="rect">
            <a:avLst/>
          </a:prstGeom>
          <a:solidFill>
            <a:srgbClr val="00B050"/>
          </a:solidFill>
          <a:ln w="38100" cmpd="sng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tr-TR" sz="2000" b="1" dirty="0" err="1" smtClean="0">
                <a:solidFill>
                  <a:srgbClr val="FF0000"/>
                </a:solidFill>
                <a:latin typeface="+mn-lt"/>
              </a:rPr>
              <a:t>İntrakranial</a:t>
            </a:r>
            <a:endParaRPr lang="tr-TR" sz="2000" b="1" dirty="0">
              <a:solidFill>
                <a:srgbClr val="FF0000"/>
              </a:solidFill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>
                <a:latin typeface="+mn-lt"/>
              </a:rPr>
              <a:t>Menenjit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Epidural</a:t>
            </a:r>
            <a:r>
              <a:rPr lang="tr-TR" sz="1800" b="1" dirty="0">
                <a:latin typeface="+mn-lt"/>
              </a:rPr>
              <a:t> </a:t>
            </a:r>
            <a:r>
              <a:rPr lang="tr-TR" sz="1800" b="1" dirty="0" err="1">
                <a:latin typeface="+mn-lt"/>
              </a:rPr>
              <a:t>abse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Subdural</a:t>
            </a:r>
            <a:r>
              <a:rPr lang="tr-TR" sz="1800" b="1" dirty="0">
                <a:latin typeface="+mn-lt"/>
              </a:rPr>
              <a:t> </a:t>
            </a:r>
            <a:r>
              <a:rPr lang="tr-TR" sz="1800" b="1" dirty="0" err="1">
                <a:latin typeface="+mn-lt"/>
              </a:rPr>
              <a:t>abse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Fokal</a:t>
            </a:r>
            <a:r>
              <a:rPr lang="tr-TR" sz="1800" b="1" dirty="0">
                <a:latin typeface="+mn-lt"/>
              </a:rPr>
              <a:t> </a:t>
            </a:r>
            <a:r>
              <a:rPr lang="tr-TR" sz="1800" b="1" dirty="0" err="1">
                <a:latin typeface="+mn-lt"/>
              </a:rPr>
              <a:t>ensefalit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>
                <a:latin typeface="+mn-lt"/>
              </a:rPr>
              <a:t>Beyin </a:t>
            </a:r>
            <a:r>
              <a:rPr lang="tr-TR" sz="1800" b="1" dirty="0" err="1">
                <a:latin typeface="+mn-lt"/>
              </a:rPr>
              <a:t>absesi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smtClean="0">
                <a:latin typeface="+mn-lt"/>
              </a:rPr>
              <a:t>Sigmoid </a:t>
            </a:r>
            <a:r>
              <a:rPr lang="tr-TR" sz="1800" b="1" dirty="0">
                <a:latin typeface="+mn-lt"/>
              </a:rPr>
              <a:t>sinüs </a:t>
            </a:r>
            <a:r>
              <a:rPr lang="tr-TR" sz="1800" b="1" dirty="0" err="1">
                <a:latin typeface="+mn-lt"/>
              </a:rPr>
              <a:t>trombozu</a:t>
            </a:r>
            <a:endParaRPr lang="tr-TR" sz="1800" b="1" dirty="0">
              <a:latin typeface="+mn-lt"/>
            </a:endParaRPr>
          </a:p>
          <a:p>
            <a:pPr marL="800100" lvl="1" indent="-342900" algn="just">
              <a:buFont typeface="Wingdings" charset="2"/>
              <a:buChar char="ü"/>
            </a:pPr>
            <a:r>
              <a:rPr lang="tr-TR" sz="1800" b="1" dirty="0" err="1">
                <a:latin typeface="+mn-lt"/>
              </a:rPr>
              <a:t>Otitik</a:t>
            </a:r>
            <a:r>
              <a:rPr lang="tr-TR" sz="1800" b="1" dirty="0">
                <a:latin typeface="+mn-lt"/>
              </a:rPr>
              <a:t> hidrosefali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82875" y="5256388"/>
            <a:ext cx="3571875" cy="980723"/>
          </a:xfrm>
          <a:prstGeom prst="rect">
            <a:avLst/>
          </a:prstGeom>
          <a:solidFill>
            <a:srgbClr val="00B050"/>
          </a:solidFill>
          <a:ln w="38100" cmpd="sng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algn="ctr">
              <a:buFont typeface="Wingdings" charset="2"/>
              <a:buChar char="ü"/>
            </a:pPr>
            <a:r>
              <a:rPr lang="tr-TR" sz="1800" b="1" dirty="0">
                <a:solidFill>
                  <a:schemeClr val="bg1"/>
                </a:solidFill>
                <a:latin typeface="+mn-lt"/>
              </a:rPr>
              <a:t>İletim tipi işitme kaybı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tr-TR" sz="1800" b="1" dirty="0">
                <a:solidFill>
                  <a:schemeClr val="bg1"/>
                </a:solidFill>
                <a:latin typeface="+mn-lt"/>
              </a:rPr>
              <a:t>Konuşma problemleri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tr-TR" sz="1800" b="1" dirty="0">
                <a:solidFill>
                  <a:schemeClr val="bg1"/>
                </a:solidFill>
                <a:latin typeface="+mn-lt"/>
              </a:rPr>
              <a:t>Dil problemleri</a:t>
            </a:r>
          </a:p>
        </p:txBody>
      </p:sp>
    </p:spTree>
    <p:extLst>
      <p:ext uri="{BB962C8B-B14F-4D97-AF65-F5344CB8AC3E}">
        <p14:creationId xmlns:p14="http://schemas.microsoft.com/office/powerpoint/2010/main" val="373406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Komplikasyonlar</a:t>
            </a:r>
            <a:endParaRPr lang="en-US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340153"/>
            <a:ext cx="8574087" cy="3829050"/>
          </a:xfrm>
          <a:prstGeom prst="rect">
            <a:avLst/>
          </a:prstGeom>
          <a:noFill/>
          <a:ln w="38100" cmpd="sng">
            <a:solidFill>
              <a:srgbClr val="FF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2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Terminoloji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3104765"/>
            <a:ext cx="7076747" cy="2557929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err="1" smtClean="0"/>
              <a:t>Orta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kulakta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efüzyon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efüzyonlu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seröz</a:t>
            </a:r>
            <a:r>
              <a:rPr lang="en-US" sz="2000" b="1" dirty="0" smtClean="0"/>
              <a:t>) otitis media </a:t>
            </a:r>
          </a:p>
          <a:p>
            <a:pPr lvl="1">
              <a:buFont typeface="Wingdings" charset="2"/>
              <a:buChar char="ü"/>
            </a:pPr>
            <a:r>
              <a:rPr lang="en-US" sz="2000" b="1" dirty="0" err="1" smtClean="0"/>
              <a:t>Orta</a:t>
            </a:r>
            <a:r>
              <a:rPr lang="en-US" sz="2000" b="1" dirty="0" smtClean="0"/>
              <a:t> kulak </a:t>
            </a:r>
            <a:r>
              <a:rPr lang="en-US" sz="2000" b="1" dirty="0" err="1" smtClean="0"/>
              <a:t>boşluğunda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sıvı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olması</a:t>
            </a:r>
            <a:endParaRPr lang="en-US" sz="2000" b="1" dirty="0" smtClean="0"/>
          </a:p>
          <a:p>
            <a:pPr lvl="1">
              <a:buFont typeface="Wingdings" charset="2"/>
              <a:buChar char="ü"/>
            </a:pPr>
            <a:r>
              <a:rPr lang="en-US" sz="2000" b="1" dirty="0" err="1" smtClean="0"/>
              <a:t>Sıvı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birikimi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akut</a:t>
            </a:r>
            <a:r>
              <a:rPr lang="en-US" sz="2000" b="1" dirty="0" smtClean="0"/>
              <a:t> otitis </a:t>
            </a:r>
            <a:r>
              <a:rPr lang="en-US" sz="2000" b="1" dirty="0" err="1" smtClean="0"/>
              <a:t>mediada</a:t>
            </a:r>
            <a:r>
              <a:rPr lang="en-US" sz="2000" b="1" dirty="0" smtClean="0"/>
              <a:t>  (AOM) da </a:t>
            </a:r>
            <a:r>
              <a:rPr lang="en-US" sz="2000" b="1" dirty="0" err="1" smtClean="0"/>
              <a:t>görülebilmekte</a:t>
            </a:r>
            <a:endParaRPr lang="en-US" sz="2000" b="1" dirty="0" smtClean="0"/>
          </a:p>
          <a:p>
            <a:r>
              <a:rPr lang="en-US" sz="2000" b="1" dirty="0" err="1" smtClean="0"/>
              <a:t>Akut</a:t>
            </a:r>
            <a:r>
              <a:rPr lang="en-US" sz="2000" b="1" dirty="0" smtClean="0"/>
              <a:t> otitis media (</a:t>
            </a:r>
            <a:r>
              <a:rPr lang="en-US" sz="2000" b="1" dirty="0" err="1" smtClean="0"/>
              <a:t>süpüratif</a:t>
            </a:r>
            <a:r>
              <a:rPr lang="en-US" sz="2000" b="1" dirty="0" smtClean="0"/>
              <a:t> otitis media)</a:t>
            </a:r>
          </a:p>
          <a:p>
            <a:pPr lvl="1">
              <a:buFont typeface="Wingdings" charset="2"/>
              <a:buChar char="ü"/>
            </a:pPr>
            <a:r>
              <a:rPr lang="en-US" sz="2000" b="1" dirty="0" err="1" smtClean="0"/>
              <a:t>Orta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kulaktaki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sıvının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enfeksiyonu</a:t>
            </a:r>
            <a:endParaRPr lang="en-US" sz="2000" b="1" dirty="0" smtClean="0"/>
          </a:p>
          <a:p>
            <a:pPr lvl="1">
              <a:buFont typeface="Wingdings" charset="2"/>
              <a:buChar char="ü"/>
            </a:pPr>
            <a:r>
              <a:rPr lang="en-US" sz="2000" b="1" dirty="0" err="1" smtClean="0"/>
              <a:t>Akut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semptomları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ateş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ağrı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olan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kişide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kulakta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sıvı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varlığı</a:t>
            </a:r>
            <a:r>
              <a:rPr lang="en-US" sz="2000" b="1" dirty="0" smtClean="0"/>
              <a:t>	</a:t>
            </a:r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446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Seröz</a:t>
            </a:r>
            <a:r>
              <a:rPr lang="en-US" b="1" dirty="0" smtClean="0"/>
              <a:t> Otitis Media</a:t>
            </a:r>
            <a:endParaRPr lang="en-US" b="1" dirty="0"/>
          </a:p>
        </p:txBody>
      </p:sp>
      <p:pic>
        <p:nvPicPr>
          <p:cNvPr id="4" name="Picture 3" descr="Sym6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21310" r="757" b="28551"/>
          <a:stretch>
            <a:fillRect/>
          </a:stretch>
        </p:blipFill>
        <p:spPr bwMode="auto">
          <a:xfrm>
            <a:off x="284163" y="2953631"/>
            <a:ext cx="4344281" cy="2489200"/>
          </a:xfrm>
          <a:prstGeom prst="rect">
            <a:avLst/>
          </a:prstGeom>
          <a:noFill/>
          <a:ln w="38100" cmpd="sng">
            <a:solidFill>
              <a:srgbClr val="FF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48110" y="3337011"/>
            <a:ext cx="3510139" cy="1712777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80000"/>
              </a:lnSpc>
              <a:spcBef>
                <a:spcPct val="50000"/>
              </a:spcBef>
              <a:buClr>
                <a:srgbClr val="CC0000"/>
              </a:buClr>
              <a:buFont typeface="Wingdings" charset="0"/>
              <a:buNone/>
            </a:pPr>
            <a:r>
              <a:rPr lang="tr-TR" b="1" dirty="0"/>
              <a:t>Östaki </a:t>
            </a:r>
            <a:r>
              <a:rPr lang="tr-TR" b="1" dirty="0" err="1"/>
              <a:t>disfonksiyonu</a:t>
            </a:r>
            <a:r>
              <a:rPr lang="tr-TR" b="1" dirty="0"/>
              <a:t>            </a:t>
            </a:r>
          </a:p>
          <a:p>
            <a:pPr>
              <a:lnSpc>
                <a:spcPct val="230000"/>
              </a:lnSpc>
              <a:spcBef>
                <a:spcPct val="50000"/>
              </a:spcBef>
              <a:buClr>
                <a:srgbClr val="CC0000"/>
              </a:buClr>
              <a:buFont typeface="Wingdings" charset="0"/>
              <a:buNone/>
            </a:pPr>
            <a:r>
              <a:rPr lang="tr-TR" b="1" dirty="0"/>
              <a:t> </a:t>
            </a: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rgbClr val="CC0000"/>
              </a:buClr>
              <a:buFont typeface="Wingdings" charset="0"/>
              <a:buNone/>
            </a:pPr>
            <a:r>
              <a:rPr lang="tr-TR" b="1" dirty="0"/>
              <a:t>   </a:t>
            </a:r>
            <a:r>
              <a:rPr lang="tr-TR" b="1" dirty="0" smtClean="0"/>
              <a:t>Orta </a:t>
            </a:r>
            <a:r>
              <a:rPr lang="tr-TR" b="1" dirty="0"/>
              <a:t>kulakta </a:t>
            </a:r>
            <a:r>
              <a:rPr lang="tr-TR" b="1" dirty="0" err="1"/>
              <a:t>persistan</a:t>
            </a:r>
            <a:r>
              <a:rPr lang="tr-TR" b="1" dirty="0"/>
              <a:t> </a:t>
            </a:r>
            <a:r>
              <a:rPr lang="tr-TR" b="1" dirty="0" err="1"/>
              <a:t>effüzyon</a:t>
            </a:r>
            <a:endParaRPr lang="tr-TR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156824" y="3953337"/>
            <a:ext cx="0" cy="773885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41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Seröz</a:t>
            </a:r>
            <a:r>
              <a:rPr lang="en-US" b="1" dirty="0" smtClean="0"/>
              <a:t> Otitis Media</a:t>
            </a:r>
            <a:endParaRPr lang="en-US" b="1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997027"/>
              </p:ext>
            </p:extLst>
          </p:nvPr>
        </p:nvGraphicFramePr>
        <p:xfrm>
          <a:off x="284163" y="2054578"/>
          <a:ext cx="4090281" cy="2023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Bitmap Image" r:id="rId3" imgW="3552381" imgH="1733333" progId="PBrush">
                  <p:embed/>
                </p:oleObj>
              </mc:Choice>
              <mc:Fallback>
                <p:oleObj name="Bitmap Image" r:id="rId3" imgW="3552381" imgH="17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2054578"/>
                        <a:ext cx="4090281" cy="2023533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471873"/>
              </p:ext>
            </p:extLst>
          </p:nvPr>
        </p:nvGraphicFramePr>
        <p:xfrm>
          <a:off x="284163" y="4542543"/>
          <a:ext cx="4090281" cy="193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Bitmap Image" r:id="rId5" imgW="3390476" imgH="1924319" progId="PBrush">
                  <p:embed/>
                </p:oleObj>
              </mc:Choice>
              <mc:Fallback>
                <p:oleObj name="Bitmap Image" r:id="rId5" imgW="3390476" imgH="192431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4542543"/>
                        <a:ext cx="4090281" cy="1934456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72707" y="2054578"/>
            <a:ext cx="1017213" cy="30777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1400" b="1" dirty="0">
                <a:solidFill>
                  <a:srgbClr val="0000FF"/>
                </a:solidFill>
                <a:latin typeface="+mn-lt"/>
              </a:rPr>
              <a:t>İNTRENSEK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87739" y="3557764"/>
            <a:ext cx="1819275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1400" b="1" dirty="0">
                <a:solidFill>
                  <a:srgbClr val="0000FF"/>
                </a:solidFill>
                <a:latin typeface="+mn-lt"/>
              </a:rPr>
              <a:t>İNFEKSİYON veya  ALLERJİ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95022" y="4651022"/>
            <a:ext cx="1121709" cy="30777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1400" b="1" dirty="0">
                <a:solidFill>
                  <a:srgbClr val="0000CC"/>
                </a:solidFill>
                <a:latin typeface="+mn-lt"/>
              </a:rPr>
              <a:t>EKSTRENSEK</a:t>
            </a:r>
            <a:endParaRPr lang="en-US" sz="14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401712" y="6019800"/>
            <a:ext cx="1323975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1400" b="1" dirty="0">
                <a:latin typeface="+mn-lt"/>
              </a:rPr>
              <a:t>  </a:t>
            </a:r>
            <a:r>
              <a:rPr lang="tr-TR" sz="1400" b="1" dirty="0">
                <a:solidFill>
                  <a:srgbClr val="0000CC"/>
                </a:solidFill>
                <a:latin typeface="+mn-lt"/>
              </a:rPr>
              <a:t>ADENOİD </a:t>
            </a:r>
            <a:endParaRPr lang="en-US" sz="14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9001" y="2131386"/>
            <a:ext cx="2351926" cy="182819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Risk faktörleri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b="1" dirty="0" smtClean="0"/>
              <a:t>Sık </a:t>
            </a:r>
            <a:r>
              <a:rPr lang="tr-TR" b="1" dirty="0"/>
              <a:t>ÜSYE</a:t>
            </a:r>
          </a:p>
          <a:p>
            <a:pPr marL="285750" indent="-285750">
              <a:lnSpc>
                <a:spcPct val="160000"/>
              </a:lnSpc>
              <a:buFont typeface="Wingdings" charset="2"/>
              <a:buChar char="ü"/>
            </a:pPr>
            <a:r>
              <a:rPr lang="tr-TR" b="1" dirty="0" err="1" smtClean="0"/>
              <a:t>Allerjik</a:t>
            </a:r>
            <a:r>
              <a:rPr lang="tr-TR" b="1" dirty="0" smtClean="0"/>
              <a:t> </a:t>
            </a:r>
            <a:r>
              <a:rPr lang="tr-TR" b="1" dirty="0" err="1"/>
              <a:t>rinit</a:t>
            </a:r>
            <a:endParaRPr lang="en-US" b="1" dirty="0"/>
          </a:p>
          <a:p>
            <a:pPr marL="285750" indent="-285750">
              <a:lnSpc>
                <a:spcPct val="160000"/>
              </a:lnSpc>
              <a:buFont typeface="Wingdings" charset="2"/>
              <a:buChar char="ü"/>
            </a:pPr>
            <a:r>
              <a:rPr lang="tr-TR" b="1" dirty="0" err="1" smtClean="0"/>
              <a:t>Adenoid</a:t>
            </a:r>
            <a:r>
              <a:rPr lang="tr-TR" b="1" dirty="0" smtClean="0"/>
              <a:t> vejetasyon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99001" y="4778215"/>
            <a:ext cx="2351926" cy="136191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Klinik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b="1" dirty="0" smtClean="0"/>
              <a:t>Sık AOM atakları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b="1" dirty="0" smtClean="0"/>
              <a:t>İşitme azlığı</a:t>
            </a:r>
            <a:endParaRPr lang="en-US" sz="2000" b="1" dirty="0"/>
          </a:p>
        </p:txBody>
      </p: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7172325" y="3024519"/>
            <a:ext cx="1685925" cy="2117725"/>
            <a:chOff x="288" y="2880"/>
            <a:chExt cx="1062" cy="1334"/>
          </a:xfrm>
        </p:grpSpPr>
        <p:pic>
          <p:nvPicPr>
            <p:cNvPr id="14" name="Picture 20" descr="tub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8" b="5882"/>
            <a:stretch>
              <a:fillRect/>
            </a:stretch>
          </p:blipFill>
          <p:spPr bwMode="auto">
            <a:xfrm>
              <a:off x="288" y="3216"/>
              <a:ext cx="1062" cy="998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543" y="2880"/>
              <a:ext cx="5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tr-TR" sz="2000" b="1" dirty="0">
                  <a:solidFill>
                    <a:srgbClr val="CC0000"/>
                  </a:solidFill>
                  <a:latin typeface="+mn-lt"/>
                </a:rPr>
                <a:t>Tedavi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15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Epidemiyoloji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910533"/>
            <a:ext cx="7076747" cy="2931464"/>
          </a:xfrm>
        </p:spPr>
        <p:txBody>
          <a:bodyPr>
            <a:normAutofit/>
          </a:bodyPr>
          <a:lstStyle/>
          <a:p>
            <a:r>
              <a:rPr lang="en-US" sz="2000" b="1" dirty="0" err="1" smtClean="0"/>
              <a:t>ABD’de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yıllık</a:t>
            </a:r>
            <a:r>
              <a:rPr lang="en-US" sz="2000" b="1" dirty="0" smtClean="0"/>
              <a:t> &gt;12 </a:t>
            </a:r>
            <a:r>
              <a:rPr lang="en-US" sz="2000" b="1" dirty="0" err="1" smtClean="0"/>
              <a:t>milyon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antibiyotik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reçetesi</a:t>
            </a:r>
            <a:endParaRPr lang="en-US" sz="2000" b="1" dirty="0" smtClean="0"/>
          </a:p>
          <a:p>
            <a:r>
              <a:rPr lang="tr-TR" sz="2000" b="1" dirty="0" smtClean="0"/>
              <a:t>Ü</a:t>
            </a:r>
            <a:r>
              <a:rPr lang="en-US" sz="2000" b="1" dirty="0" err="1" smtClean="0"/>
              <a:t>lkemizde</a:t>
            </a:r>
            <a:r>
              <a:rPr lang="en-US" sz="2000" b="1" dirty="0" smtClean="0"/>
              <a:t> en </a:t>
            </a:r>
            <a:r>
              <a:rPr lang="en-US" sz="2000" b="1" dirty="0" err="1" smtClean="0"/>
              <a:t>sık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antibiyotik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reçetelenen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hastalıklardan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birisi</a:t>
            </a:r>
            <a:endParaRPr lang="en-US" sz="2000" b="1" dirty="0" smtClean="0"/>
          </a:p>
          <a:p>
            <a:r>
              <a:rPr lang="en-US" sz="2000" b="1" dirty="0" err="1" smtClean="0"/>
              <a:t>Gelişmemiş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ülkelerde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komşuluk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hematojen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yol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mastoidlere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SSS’e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yayılım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ölüm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riski</a:t>
            </a:r>
            <a:endParaRPr lang="en-US" sz="2000" b="1" dirty="0" smtClean="0"/>
          </a:p>
          <a:p>
            <a:r>
              <a:rPr lang="en-US" sz="2000" b="1" dirty="0" err="1" smtClean="0"/>
              <a:t>Gelişmiş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ülkelerde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iletim</a:t>
            </a:r>
            <a:r>
              <a:rPr lang="en-US" sz="2000" b="1" dirty="0" smtClean="0"/>
              <a:t> tipi </a:t>
            </a:r>
            <a:r>
              <a:rPr lang="en-US" sz="2000" b="1" dirty="0" err="1" smtClean="0"/>
              <a:t>işitme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kaybı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dil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kognitif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fonksiyonlarda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gecikme</a:t>
            </a:r>
            <a:endParaRPr lang="en-US" sz="2000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254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Epidemiyoloji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566889"/>
            <a:ext cx="7076747" cy="3992563"/>
          </a:xfrm>
        </p:spPr>
        <p:txBody>
          <a:bodyPr/>
          <a:lstStyle/>
          <a:p>
            <a:r>
              <a:rPr lang="en-US" sz="2000" b="1" dirty="0" smtClean="0"/>
              <a:t>En </a:t>
            </a:r>
            <a:r>
              <a:rPr lang="en-US" sz="2000" b="1" dirty="0" err="1" smtClean="0"/>
              <a:t>sık</a:t>
            </a:r>
            <a:r>
              <a:rPr lang="en-US" sz="2000" b="1" dirty="0" smtClean="0"/>
              <a:t> 6 ay-18 ay </a:t>
            </a:r>
            <a:r>
              <a:rPr lang="en-US" sz="2000" b="1" dirty="0" err="1" smtClean="0"/>
              <a:t>arası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çocuklar</a:t>
            </a:r>
            <a:endParaRPr lang="en-US" sz="2000" b="1" dirty="0" smtClean="0"/>
          </a:p>
          <a:p>
            <a:r>
              <a:rPr lang="en-US" sz="2000" b="1" dirty="0" smtClean="0"/>
              <a:t>3 </a:t>
            </a:r>
            <a:r>
              <a:rPr lang="en-US" sz="2000" b="1" dirty="0" err="1" smtClean="0"/>
              <a:t>yaşına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kadar</a:t>
            </a:r>
            <a:r>
              <a:rPr lang="en-US" sz="2000" b="1" dirty="0" smtClean="0"/>
              <a:t> her </a:t>
            </a:r>
            <a:r>
              <a:rPr lang="en-US" sz="2000" b="1" dirty="0" err="1" smtClean="0"/>
              <a:t>çocukta</a:t>
            </a:r>
            <a:r>
              <a:rPr lang="en-US" sz="2000" b="1" dirty="0" smtClean="0"/>
              <a:t> 1 </a:t>
            </a:r>
            <a:r>
              <a:rPr lang="en-US" sz="2000" b="1" dirty="0" err="1" smtClean="0"/>
              <a:t>atak</a:t>
            </a:r>
            <a:endParaRPr lang="en-US" sz="2000" b="1" dirty="0" smtClean="0"/>
          </a:p>
          <a:p>
            <a:r>
              <a:rPr lang="en-US" sz="2000" b="1" dirty="0" smtClean="0"/>
              <a:t>3 </a:t>
            </a:r>
            <a:r>
              <a:rPr lang="en-US" sz="2000" b="1" dirty="0" err="1" smtClean="0"/>
              <a:t>yaşına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kadar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çocukların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yarısında</a:t>
            </a:r>
            <a:r>
              <a:rPr lang="en-US" sz="2000" b="1" dirty="0" smtClean="0"/>
              <a:t> 2-3 </a:t>
            </a:r>
            <a:r>
              <a:rPr lang="en-US" sz="2000" b="1" dirty="0" err="1" smtClean="0"/>
              <a:t>atak</a:t>
            </a:r>
            <a:endParaRPr lang="en-US" sz="2000" b="1" dirty="0" smtClean="0"/>
          </a:p>
          <a:p>
            <a:r>
              <a:rPr lang="en-US" sz="2000" b="1" dirty="0" err="1" smtClean="0"/>
              <a:t>Danimarka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çalışmasına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göre</a:t>
            </a:r>
            <a:r>
              <a:rPr lang="en-US" sz="2000" b="1" dirty="0" smtClean="0"/>
              <a:t> ilk AOM </a:t>
            </a:r>
            <a:r>
              <a:rPr lang="en-US" sz="2000" b="1" dirty="0" err="1" smtClean="0"/>
              <a:t>atağı</a:t>
            </a:r>
            <a:endParaRPr lang="en-US" sz="2000" b="1" dirty="0" smtClean="0"/>
          </a:p>
          <a:p>
            <a:pPr lvl="1">
              <a:buFont typeface="Wingdings" charset="2"/>
              <a:buChar char="ü"/>
            </a:pPr>
            <a:r>
              <a:rPr lang="en-US" sz="1800" b="1" dirty="0" smtClean="0"/>
              <a:t>0-6 ay: %16</a:t>
            </a:r>
          </a:p>
          <a:p>
            <a:pPr lvl="1">
              <a:buFont typeface="Wingdings" charset="2"/>
              <a:buChar char="ü"/>
            </a:pPr>
            <a:r>
              <a:rPr lang="en-US" sz="1800" b="1" dirty="0" smtClean="0"/>
              <a:t>7-18 ay: %44</a:t>
            </a:r>
          </a:p>
          <a:p>
            <a:pPr lvl="1">
              <a:buFont typeface="Wingdings" charset="2"/>
              <a:buChar char="ü"/>
            </a:pPr>
            <a:r>
              <a:rPr lang="en-US" sz="1800" b="1" dirty="0" smtClean="0"/>
              <a:t>19 ay-7 </a:t>
            </a:r>
            <a:r>
              <a:rPr lang="en-US" sz="1800" b="1" dirty="0" err="1" smtClean="0"/>
              <a:t>yaş</a:t>
            </a:r>
            <a:r>
              <a:rPr lang="en-US" sz="1800" b="1" dirty="0" smtClean="0"/>
              <a:t>: %40</a:t>
            </a:r>
          </a:p>
          <a:p>
            <a:pPr lvl="1">
              <a:buFont typeface="Wingdings" charset="2"/>
              <a:buChar char="ü"/>
            </a:pPr>
            <a:r>
              <a:rPr lang="en-US" sz="1800" b="1" dirty="0" smtClean="0"/>
              <a:t>&lt;7 </a:t>
            </a:r>
            <a:r>
              <a:rPr lang="en-US" sz="1800" b="1" dirty="0" err="1" smtClean="0"/>
              <a:t>yaş</a:t>
            </a:r>
            <a:r>
              <a:rPr lang="en-US" sz="1800" b="1" dirty="0" smtClean="0"/>
              <a:t>: %40 </a:t>
            </a:r>
            <a:r>
              <a:rPr lang="en-US" sz="1800" b="1" dirty="0" err="1" smtClean="0"/>
              <a:t>çocuk</a:t>
            </a:r>
            <a:r>
              <a:rPr lang="en-US" sz="1800" b="1" dirty="0" smtClean="0"/>
              <a:t> ≥4 </a:t>
            </a:r>
            <a:r>
              <a:rPr lang="en-US" sz="1800" b="1" dirty="0" err="1" smtClean="0"/>
              <a:t>atak</a:t>
            </a:r>
            <a:endParaRPr lang="en-US" sz="1800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686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Patogenez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14853" y="1877217"/>
            <a:ext cx="1077839" cy="338554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Viral ÜSYE</a:t>
            </a:r>
            <a:endParaRPr lang="en-US" sz="16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16824" y="2246549"/>
            <a:ext cx="0" cy="2295569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01974" y="2254911"/>
            <a:ext cx="1225666" cy="276999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NF </a:t>
            </a:r>
            <a:r>
              <a:rPr lang="en-US" sz="1200" b="1" dirty="0" err="1" smtClean="0"/>
              <a:t>kolonizasyon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45334" y="3390737"/>
            <a:ext cx="1882306" cy="461665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Bakteriyel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otopatojenlerin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sıklık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ve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dansitesinde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artış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71450" y="2655936"/>
            <a:ext cx="1748326" cy="64633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AB </a:t>
            </a:r>
            <a:r>
              <a:rPr lang="en-US" sz="1200" b="1" dirty="0" err="1" smtClean="0"/>
              <a:t>profilaksisi</a:t>
            </a:r>
            <a:endParaRPr lang="en-US" sz="1200" b="1" dirty="0" smtClean="0"/>
          </a:p>
          <a:p>
            <a:pPr algn="ctr"/>
            <a:r>
              <a:rPr lang="en-US" sz="1200" b="1" dirty="0" err="1" smtClean="0"/>
              <a:t>Antiaderans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molekülleri</a:t>
            </a:r>
            <a:endParaRPr lang="en-US" sz="1200" b="1" dirty="0" smtClean="0"/>
          </a:p>
          <a:p>
            <a:pPr algn="ctr"/>
            <a:r>
              <a:rPr lang="en-US" sz="1200" b="1" dirty="0" err="1" smtClean="0"/>
              <a:t>Bakteriyel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aşılar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671650" y="2254911"/>
            <a:ext cx="860332" cy="27699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 smtClean="0"/>
              <a:t>Viral </a:t>
            </a:r>
            <a:r>
              <a:rPr lang="en-US" sz="1200" b="1" dirty="0" err="1" smtClean="0"/>
              <a:t>aşılar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381830" y="2727046"/>
            <a:ext cx="1768783" cy="276999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Östaki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tüp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disfonksiyonu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71650" y="3168396"/>
            <a:ext cx="2471124" cy="4616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ÖT </a:t>
            </a:r>
            <a:r>
              <a:rPr lang="en-US" sz="1200" b="1" dirty="0" err="1" smtClean="0"/>
              <a:t>fonksiyonunu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artırıcı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yüzey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ajanı</a:t>
            </a:r>
            <a:endParaRPr lang="en-US" sz="1200" b="1" dirty="0" smtClean="0"/>
          </a:p>
          <a:p>
            <a:pPr algn="ctr"/>
            <a:r>
              <a:rPr lang="en-US" sz="1200" b="1" dirty="0" smtClean="0"/>
              <a:t>Anti-</a:t>
            </a:r>
            <a:r>
              <a:rPr lang="en-US" sz="1200" b="1" dirty="0" err="1" smtClean="0"/>
              <a:t>inflamatuvar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ajanlar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381830" y="3878052"/>
            <a:ext cx="1813317" cy="276999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/>
              <a:t>Negatif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orta</a:t>
            </a:r>
            <a:r>
              <a:rPr lang="en-US" sz="1200" b="1" dirty="0" smtClean="0"/>
              <a:t> kulak </a:t>
            </a:r>
            <a:r>
              <a:rPr lang="en-US" sz="1200" b="1" dirty="0" err="1" smtClean="0"/>
              <a:t>basıncı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84305" y="4008010"/>
            <a:ext cx="1943335" cy="276999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Mukosilier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klirenste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azalma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172852" y="4662448"/>
            <a:ext cx="2893340" cy="338554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Orta</a:t>
            </a:r>
            <a:r>
              <a:rPr lang="en-US" sz="1600" b="1" dirty="0" smtClean="0"/>
              <a:t> kulak </a:t>
            </a:r>
            <a:r>
              <a:rPr lang="en-US" sz="1600" b="1" dirty="0" err="1" smtClean="0"/>
              <a:t>bakteriyel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invazyonu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172492" y="5015943"/>
            <a:ext cx="2427918" cy="276999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/>
              <a:t>Defans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mekanizmalarında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bozulma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446573" y="5411087"/>
            <a:ext cx="2616221" cy="27699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 err="1" smtClean="0"/>
              <a:t>Lizis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ve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fagositozu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artırıcı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sepesifik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IgG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172492" y="5795635"/>
            <a:ext cx="1772390" cy="276999"/>
          </a:xfrm>
          <a:prstGeom prst="rect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/>
              <a:t>Azalmış</a:t>
            </a:r>
            <a:r>
              <a:rPr lang="en-US" sz="1200" b="1" dirty="0" smtClean="0"/>
              <a:t> PMN </a:t>
            </a:r>
            <a:r>
              <a:rPr lang="en-US" sz="1200" b="1" dirty="0" err="1" smtClean="0"/>
              <a:t>fonksiyonu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879884" y="6261497"/>
            <a:ext cx="1481746" cy="369332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Pürülan</a:t>
            </a:r>
            <a:r>
              <a:rPr lang="en-US" b="1" dirty="0" smtClean="0"/>
              <a:t> AOM</a:t>
            </a:r>
            <a:endParaRPr lang="en-US" b="1" dirty="0"/>
          </a:p>
        </p:txBody>
      </p:sp>
      <p:cxnSp>
        <p:nvCxnSpPr>
          <p:cNvPr id="31" name="Straight Connector 30"/>
          <p:cNvCxnSpPr>
            <a:stCxn id="17" idx="3"/>
          </p:cNvCxnSpPr>
          <p:nvPr/>
        </p:nvCxnSpPr>
        <p:spPr>
          <a:xfrm>
            <a:off x="3227640" y="2393411"/>
            <a:ext cx="492713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20353" y="2393411"/>
            <a:ext cx="0" cy="1222354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227640" y="3615765"/>
            <a:ext cx="492713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4" idx="3"/>
          </p:cNvCxnSpPr>
          <p:nvPr/>
        </p:nvCxnSpPr>
        <p:spPr>
          <a:xfrm>
            <a:off x="3227640" y="4146510"/>
            <a:ext cx="816595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1" idx="1"/>
          </p:cNvCxnSpPr>
          <p:nvPr/>
        </p:nvCxnSpPr>
        <p:spPr>
          <a:xfrm flipH="1">
            <a:off x="4840941" y="2865546"/>
            <a:ext cx="540889" cy="316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840941" y="2868706"/>
            <a:ext cx="0" cy="11393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3" idx="1"/>
          </p:cNvCxnSpPr>
          <p:nvPr/>
        </p:nvCxnSpPr>
        <p:spPr>
          <a:xfrm>
            <a:off x="4840941" y="4016552"/>
            <a:ext cx="540889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6" idx="1"/>
          </p:cNvCxnSpPr>
          <p:nvPr/>
        </p:nvCxnSpPr>
        <p:spPr>
          <a:xfrm flipH="1">
            <a:off x="5871882" y="5154443"/>
            <a:ext cx="300610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871882" y="5154443"/>
            <a:ext cx="0" cy="777204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8" idx="1"/>
          </p:cNvCxnSpPr>
          <p:nvPr/>
        </p:nvCxnSpPr>
        <p:spPr>
          <a:xfrm>
            <a:off x="5871882" y="5931647"/>
            <a:ext cx="300610" cy="248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616824" y="5124561"/>
            <a:ext cx="3933" cy="1107054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51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Çocuklarda</a:t>
            </a:r>
            <a:r>
              <a:rPr lang="en-US" b="1" dirty="0" smtClean="0"/>
              <a:t> AOM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Östaki</a:t>
            </a:r>
            <a:r>
              <a:rPr lang="en-US" b="1" dirty="0" smtClean="0"/>
              <a:t> </a:t>
            </a:r>
            <a:r>
              <a:rPr lang="en-US" b="1" dirty="0" err="1" smtClean="0"/>
              <a:t>Tüpü</a:t>
            </a:r>
            <a:r>
              <a:rPr lang="en-US" b="1" dirty="0" smtClean="0"/>
              <a:t> </a:t>
            </a:r>
            <a:r>
              <a:rPr lang="en-US" b="1" dirty="0" err="1" smtClean="0"/>
              <a:t>İlişkisi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04" y="2554112"/>
            <a:ext cx="8574087" cy="3547698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31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AOM’ye</a:t>
            </a:r>
            <a:r>
              <a:rPr lang="en-US" b="1" dirty="0" smtClean="0"/>
              <a:t> </a:t>
            </a:r>
            <a:r>
              <a:rPr lang="en-US" b="1" dirty="0" err="1" smtClean="0"/>
              <a:t>Yatkınlık</a:t>
            </a:r>
            <a:r>
              <a:rPr lang="en-US" b="1" dirty="0" smtClean="0"/>
              <a:t> </a:t>
            </a:r>
            <a:r>
              <a:rPr lang="en-US" b="1" dirty="0" err="1"/>
              <a:t>Y</a:t>
            </a:r>
            <a:r>
              <a:rPr lang="en-US" b="1" dirty="0" err="1" smtClean="0"/>
              <a:t>aratan</a:t>
            </a:r>
            <a:r>
              <a:rPr lang="en-US" b="1" dirty="0" smtClean="0"/>
              <a:t> </a:t>
            </a:r>
            <a:r>
              <a:rPr lang="en-US" b="1" dirty="0" err="1" smtClean="0"/>
              <a:t>Durumlar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1969249"/>
            <a:ext cx="7076747" cy="475428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Küçük yaş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Küçük çocuklarla sık temas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Aile öyküsü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smtClean="0">
                <a:latin typeface="Arial" charset="0"/>
                <a:cs typeface="Arial" charset="0"/>
              </a:rPr>
              <a:t>Kış ayları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smtClean="0">
                <a:latin typeface="Arial" charset="0"/>
                <a:cs typeface="Arial" charset="0"/>
              </a:rPr>
              <a:t>Erkek cinsiyet</a:t>
            </a:r>
            <a:endParaRPr lang="tr-TR" sz="1200" b="1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>
                <a:latin typeface="Arial" charset="0"/>
                <a:cs typeface="Arial" charset="0"/>
              </a:rPr>
              <a:t>ÇDDA (&lt;1500 g) ve GY &lt;33 hafta </a:t>
            </a:r>
            <a:r>
              <a:rPr lang="tr-TR" sz="1200" b="1" dirty="0" smtClean="0">
                <a:latin typeface="Arial" charset="0"/>
                <a:cs typeface="Arial" charset="0"/>
              </a:rPr>
              <a:t>olma</a:t>
            </a:r>
            <a:endParaRPr lang="tr-TR" sz="1200" b="1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>
                <a:latin typeface="Arial" charset="0"/>
                <a:cs typeface="Arial" charset="0"/>
              </a:rPr>
              <a:t>Anne sütü ile </a:t>
            </a:r>
            <a:r>
              <a:rPr lang="tr-TR" sz="1200" b="1" dirty="0" smtClean="0">
                <a:latin typeface="Arial" charset="0"/>
                <a:cs typeface="Arial" charset="0"/>
              </a:rPr>
              <a:t>beslenmeme</a:t>
            </a:r>
            <a:endParaRPr lang="tr-TR" sz="1200" b="1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>
                <a:latin typeface="Arial" charset="0"/>
                <a:cs typeface="Arial" charset="0"/>
              </a:rPr>
              <a:t>Biberon ile yatarak beslenme, emzik kullanımı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smtClean="0">
                <a:latin typeface="Arial" charset="0"/>
                <a:cs typeface="Arial" charset="0"/>
              </a:rPr>
              <a:t>Sigara </a:t>
            </a:r>
            <a:r>
              <a:rPr lang="tr-TR" sz="1200" b="1" dirty="0">
                <a:latin typeface="Arial" charset="0"/>
                <a:cs typeface="Arial" charset="0"/>
              </a:rPr>
              <a:t>içilen ortamda </a:t>
            </a:r>
            <a:r>
              <a:rPr lang="tr-TR" sz="1200" b="1" dirty="0" smtClean="0">
                <a:latin typeface="Arial" charset="0"/>
                <a:cs typeface="Arial" charset="0"/>
              </a:rPr>
              <a:t>yaşama</a:t>
            </a:r>
            <a:endParaRPr lang="tr-TR" sz="1200" b="1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>
                <a:latin typeface="Arial" charset="0"/>
                <a:cs typeface="Arial" charset="0"/>
              </a:rPr>
              <a:t>Kalabalık ve az gelişmiş </a:t>
            </a:r>
            <a:r>
              <a:rPr lang="tr-TR" sz="1200" b="1" dirty="0" smtClean="0">
                <a:latin typeface="Arial" charset="0"/>
                <a:cs typeface="Arial" charset="0"/>
              </a:rPr>
              <a:t>toplumda yaşama</a:t>
            </a:r>
            <a:endParaRPr lang="tr-TR" sz="1200" b="1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err="1">
                <a:latin typeface="Arial" charset="0"/>
                <a:cs typeface="Arial" charset="0"/>
              </a:rPr>
              <a:t>Adenoid</a:t>
            </a:r>
            <a:r>
              <a:rPr lang="tr-TR" sz="1200" b="1" dirty="0">
                <a:latin typeface="Arial" charset="0"/>
                <a:cs typeface="Arial" charset="0"/>
              </a:rPr>
              <a:t> </a:t>
            </a:r>
            <a:r>
              <a:rPr lang="tr-TR" sz="1200" b="1" dirty="0" err="1" smtClean="0">
                <a:latin typeface="Arial" charset="0"/>
                <a:cs typeface="Arial" charset="0"/>
              </a:rPr>
              <a:t>hipertrofisi</a:t>
            </a:r>
            <a:r>
              <a:rPr lang="tr-TR" sz="1200" b="1" dirty="0" smtClean="0">
                <a:latin typeface="Arial" charset="0"/>
                <a:cs typeface="Arial" charset="0"/>
              </a:rPr>
              <a:t>, yarık damak veya diğer anomalilere sahip olma</a:t>
            </a:r>
            <a:endParaRPr lang="tr-TR" sz="1200" b="1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tr-TR" sz="1200" b="1" dirty="0" err="1">
                <a:latin typeface="Arial" charset="0"/>
                <a:cs typeface="Arial" charset="0"/>
              </a:rPr>
              <a:t>İmmün</a:t>
            </a:r>
            <a:r>
              <a:rPr lang="tr-TR" sz="1200" b="1" dirty="0">
                <a:latin typeface="Arial" charset="0"/>
                <a:cs typeface="Arial" charset="0"/>
              </a:rPr>
              <a:t> yetmezlikler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758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Belirtiler</a:t>
            </a:r>
            <a:endParaRPr lang="en-US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4163" y="2205317"/>
            <a:ext cx="3810000" cy="4114800"/>
          </a:xfrm>
          <a:prstGeom prst="rect">
            <a:avLst/>
          </a:prstGeom>
          <a:ln w="38100" cmpd="sng">
            <a:solidFill>
              <a:srgbClr val="FF2929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2"/>
              </a:buClr>
              <a:buFont typeface="Wingdings" charset="0"/>
              <a:buNone/>
            </a:pPr>
            <a:r>
              <a:rPr lang="tr-TR" b="1" dirty="0" smtClean="0">
                <a:solidFill>
                  <a:srgbClr val="FF0000"/>
                </a:solidFill>
                <a:cs typeface="Arial" charset="0"/>
              </a:rPr>
              <a:t>BEBEK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chemeClr val="bg1"/>
                </a:solidFill>
                <a:cs typeface="Arial" charset="0"/>
              </a:rPr>
              <a:t>Ateş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chemeClr val="bg1"/>
                </a:solidFill>
                <a:cs typeface="Arial" charset="0"/>
              </a:rPr>
              <a:t>Huzursuzluk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chemeClr val="bg1"/>
                </a:solidFill>
                <a:cs typeface="Arial" charset="0"/>
              </a:rPr>
              <a:t>Genel hastalık hali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chemeClr val="bg1"/>
                </a:solidFill>
                <a:cs typeface="Arial" charset="0"/>
              </a:rPr>
              <a:t>İshal, kusma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chemeClr val="bg1"/>
                </a:solidFill>
                <a:cs typeface="Arial" charset="0"/>
              </a:rPr>
              <a:t>Kulağını çekiştirme</a:t>
            </a:r>
            <a:endParaRPr lang="tr-TR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159375" y="2205317"/>
            <a:ext cx="3698875" cy="4114800"/>
          </a:xfrm>
          <a:prstGeom prst="rect">
            <a:avLst/>
          </a:prstGeom>
          <a:ln w="38100" cmpd="sng">
            <a:solidFill>
              <a:srgbClr val="FF2929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2"/>
              </a:buClr>
              <a:buFont typeface="Wingdings" charset="0"/>
              <a:buNone/>
            </a:pPr>
            <a:r>
              <a:rPr lang="tr-TR" b="1" dirty="0" smtClean="0">
                <a:solidFill>
                  <a:srgbClr val="FF0000"/>
                </a:solidFill>
                <a:cs typeface="Arial" charset="0"/>
              </a:rPr>
              <a:t>ÇOCUK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rgbClr val="FFFFFF"/>
                </a:solidFill>
                <a:cs typeface="Arial" charset="0"/>
              </a:rPr>
              <a:t>Ateş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rgbClr val="FFFFFF"/>
                </a:solidFill>
                <a:cs typeface="Arial" charset="0"/>
              </a:rPr>
              <a:t>Kulak ağrısı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rgbClr val="FFFFFF"/>
                </a:solidFill>
                <a:cs typeface="Arial" charset="0"/>
              </a:rPr>
              <a:t>Kulakta dolgunluk hissi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rgbClr val="FFFFFF"/>
                </a:solidFill>
                <a:cs typeface="Arial" charset="0"/>
              </a:rPr>
              <a:t>Genel hastalık hali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rgbClr val="FFFFFF"/>
                </a:solidFill>
                <a:cs typeface="Arial" charset="0"/>
              </a:rPr>
              <a:t>Baş dönmesi</a:t>
            </a:r>
          </a:p>
          <a:p>
            <a:pPr>
              <a:buClrTx/>
              <a:buFont typeface="Wingdings" charset="2"/>
              <a:buChar char="ü"/>
            </a:pPr>
            <a:r>
              <a:rPr lang="tr-TR" sz="2000" b="1" dirty="0" smtClean="0">
                <a:solidFill>
                  <a:srgbClr val="FFFFFF"/>
                </a:solidFill>
                <a:cs typeface="Arial" charset="0"/>
              </a:rPr>
              <a:t>İşitme bozukluğu</a:t>
            </a:r>
            <a:endParaRPr lang="tr-TR" sz="20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0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643</TotalTime>
  <Words>939</Words>
  <Application>Microsoft Macintosh PowerPoint</Application>
  <PresentationFormat>On-screen Show (4:3)</PresentationFormat>
  <Paragraphs>283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Spectrum</vt:lpstr>
      <vt:lpstr>Bitmap Image</vt:lpstr>
      <vt:lpstr>AKUT OTİTİS MEDİA</vt:lpstr>
      <vt:lpstr>Otit</vt:lpstr>
      <vt:lpstr>Terminoloji</vt:lpstr>
      <vt:lpstr>Epidemiyoloji</vt:lpstr>
      <vt:lpstr>Epidemiyoloji</vt:lpstr>
      <vt:lpstr>Patogenez</vt:lpstr>
      <vt:lpstr>Çocuklarda AOM ve Östaki Tüpü İlişkisi</vt:lpstr>
      <vt:lpstr>AOM’ye Yatkınlık Yaratan Durumlar</vt:lpstr>
      <vt:lpstr>Belirtiler</vt:lpstr>
      <vt:lpstr>Otoskopik İnceleme</vt:lpstr>
      <vt:lpstr>Otoskopik İnceleme</vt:lpstr>
      <vt:lpstr>Kulak Zarı Anatomisi ve AOM</vt:lpstr>
      <vt:lpstr>Tanı AAP Önerileri</vt:lpstr>
      <vt:lpstr>Tanı AAP Önerileri</vt:lpstr>
      <vt:lpstr>Tanı AAP Önerileri</vt:lpstr>
      <vt:lpstr>Etkenler</vt:lpstr>
      <vt:lpstr>En Sık Görülen Etkenler</vt:lpstr>
      <vt:lpstr>Etkenler ve Penisilin Direnci</vt:lpstr>
      <vt:lpstr>Pnömokok Penisilin Direnci</vt:lpstr>
      <vt:lpstr>Konjuge Pnömokok Aşıları ve AOM</vt:lpstr>
      <vt:lpstr>Tedavi Antibiyotiklerin AOM Tedavisinde Yeri</vt:lpstr>
      <vt:lpstr>Tedavi Bekle-Gör Yaklaşımı</vt:lpstr>
      <vt:lpstr>Tedavi Antibiyotik vs. Bekle-Gör Yaklaşımı</vt:lpstr>
      <vt:lpstr>Tedavi Antibiyotik Seçenekleri</vt:lpstr>
      <vt:lpstr>Tedavi AAP Önerileri: Tedavi Yaklaşımı</vt:lpstr>
      <vt:lpstr>Tedavi AAP Önerileri: Antibiyotik Seçimi</vt:lpstr>
      <vt:lpstr>Tedavi Destekleyici Tedavi</vt:lpstr>
      <vt:lpstr>Komplikasyonlar</vt:lpstr>
      <vt:lpstr>Komplikasyonlar</vt:lpstr>
      <vt:lpstr>Seröz Otitis Media</vt:lpstr>
      <vt:lpstr>Seröz Otitis Media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 OTİTİS MEDİA</dc:title>
  <dc:creator>Halil Özdemir</dc:creator>
  <cp:lastModifiedBy>Halil Özdemir</cp:lastModifiedBy>
  <cp:revision>51</cp:revision>
  <dcterms:created xsi:type="dcterms:W3CDTF">2018-07-11T07:18:23Z</dcterms:created>
  <dcterms:modified xsi:type="dcterms:W3CDTF">2019-06-30T11:22:35Z</dcterms:modified>
</cp:coreProperties>
</file>