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9" r:id="rId3"/>
    <p:sldId id="270" r:id="rId4"/>
    <p:sldId id="271" r:id="rId5"/>
    <p:sldId id="272" r:id="rId6"/>
    <p:sldId id="273" r:id="rId7"/>
    <p:sldId id="274" r:id="rId8"/>
    <p:sldId id="275" r:id="rId9"/>
    <p:sldId id="276" r:id="rId10"/>
    <p:sldId id="277" r:id="rId11"/>
    <p:sldId id="278" r:id="rId12"/>
    <p:sldId id="279" r:id="rId13"/>
    <p:sldId id="258" r:id="rId14"/>
    <p:sldId id="280" r:id="rId15"/>
    <p:sldId id="259" r:id="rId16"/>
    <p:sldId id="260" r:id="rId17"/>
    <p:sldId id="261" r:id="rId18"/>
    <p:sldId id="264" r:id="rId19"/>
    <p:sldId id="265" r:id="rId20"/>
    <p:sldId id="262" r:id="rId21"/>
    <p:sldId id="263" r:id="rId22"/>
    <p:sldId id="281" r:id="rId23"/>
    <p:sldId id="267" r:id="rId24"/>
    <p:sldId id="268" r:id="rId25"/>
    <p:sldId id="282" r:id="rId26"/>
    <p:sldId id="283" r:id="rId27"/>
    <p:sldId id="26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27"/>
  </p:normalViewPr>
  <p:slideViewPr>
    <p:cSldViewPr snapToGrid="0" snapToObjects="1">
      <p:cViewPr varScale="1">
        <p:scale>
          <a:sx n="110" d="100"/>
          <a:sy n="110" d="100"/>
        </p:scale>
        <p:origin x="6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B2F27-B5C4-414C-A133-1653E1B9F6D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2988506-720C-4D52-8546-CD1768D3F602}">
      <dgm:prSet/>
      <dgm:spPr/>
      <dgm:t>
        <a:bodyPr/>
        <a:lstStyle/>
        <a:p>
          <a:r>
            <a:rPr lang="tr-TR"/>
            <a:t>Crystalloids are solutions containing electrolyte and nonelectrolyte solutes capable of entering all body fluid compartments. </a:t>
          </a:r>
          <a:endParaRPr lang="en-US"/>
        </a:p>
      </dgm:t>
    </dgm:pt>
    <dgm:pt modelId="{FE064698-170C-4E7D-B2C1-843809A41C4B}" type="parTrans" cxnId="{5C0C529D-6895-4255-B6C5-45D690C691DB}">
      <dgm:prSet/>
      <dgm:spPr/>
      <dgm:t>
        <a:bodyPr/>
        <a:lstStyle/>
        <a:p>
          <a:endParaRPr lang="en-US"/>
        </a:p>
      </dgm:t>
    </dgm:pt>
    <dgm:pt modelId="{6843CD07-3EFD-47B0-82FB-B427D4F1D73C}" type="sibTrans" cxnId="{5C0C529D-6895-4255-B6C5-45D690C691DB}">
      <dgm:prSet/>
      <dgm:spPr/>
      <dgm:t>
        <a:bodyPr/>
        <a:lstStyle/>
        <a:p>
          <a:endParaRPr lang="en-US"/>
        </a:p>
      </dgm:t>
    </dgm:pt>
    <dgm:pt modelId="{DD7E8C86-C2A4-49C4-9575-26B7F54BCAD7}">
      <dgm:prSet/>
      <dgm:spPr/>
      <dgm:t>
        <a:bodyPr/>
        <a:lstStyle/>
        <a:p>
          <a:r>
            <a:rPr lang="tr-TR"/>
            <a:t>Advantages of crystalloid fluid therapy include replacement of interstitial and intravascular fluid losses, minimal impairment of coagulation, and no risk for allergic reaction, as well as low cost and wide availability. </a:t>
          </a:r>
          <a:endParaRPr lang="en-US"/>
        </a:p>
      </dgm:t>
    </dgm:pt>
    <dgm:pt modelId="{3DDE186B-D7AD-421F-AEB2-6E9DD616D365}" type="parTrans" cxnId="{1D5B3DB0-6CCE-4A9E-BDD8-C4474FCE228F}">
      <dgm:prSet/>
      <dgm:spPr/>
      <dgm:t>
        <a:bodyPr/>
        <a:lstStyle/>
        <a:p>
          <a:endParaRPr lang="en-US"/>
        </a:p>
      </dgm:t>
    </dgm:pt>
    <dgm:pt modelId="{2A2053CC-6E93-49EC-9663-ECAE7C3B8747}" type="sibTrans" cxnId="{1D5B3DB0-6CCE-4A9E-BDD8-C4474FCE228F}">
      <dgm:prSet/>
      <dgm:spPr/>
      <dgm:t>
        <a:bodyPr/>
        <a:lstStyle/>
        <a:p>
          <a:endParaRPr lang="en-US"/>
        </a:p>
      </dgm:t>
    </dgm:pt>
    <dgm:pt modelId="{4B2F645C-EE12-45CF-AC36-725764FBC004}">
      <dgm:prSet/>
      <dgm:spPr/>
      <dgm:t>
        <a:bodyPr/>
        <a:lstStyle/>
        <a:p>
          <a:r>
            <a:rPr lang="tr-TR"/>
            <a:t>The main disadvantage is the limited duration of IV volume expansion when using crystalloid therapy alone. Large volume of crystalloid administration can contribute to decreased colloid oncotic pressure, resulting in tissue edema and other serious consequences. </a:t>
          </a:r>
          <a:endParaRPr lang="en-US"/>
        </a:p>
      </dgm:t>
    </dgm:pt>
    <dgm:pt modelId="{10C0C3EB-087B-453B-BA40-40B8590E4293}" type="parTrans" cxnId="{E758175A-C5B7-40D2-8428-D22DC072CFF9}">
      <dgm:prSet/>
      <dgm:spPr/>
      <dgm:t>
        <a:bodyPr/>
        <a:lstStyle/>
        <a:p>
          <a:endParaRPr lang="en-US"/>
        </a:p>
      </dgm:t>
    </dgm:pt>
    <dgm:pt modelId="{4BEC39B5-9456-46DF-9887-AA88D34506C6}" type="sibTrans" cxnId="{E758175A-C5B7-40D2-8428-D22DC072CFF9}">
      <dgm:prSet/>
      <dgm:spPr/>
      <dgm:t>
        <a:bodyPr/>
        <a:lstStyle/>
        <a:p>
          <a:endParaRPr lang="en-US"/>
        </a:p>
      </dgm:t>
    </dgm:pt>
    <dgm:pt modelId="{2E0AA12F-F84B-084A-A99A-60475E690618}" type="pres">
      <dgm:prSet presAssocID="{ECFB2F27-B5C4-414C-A133-1653E1B9F6DF}" presName="linear" presStyleCnt="0">
        <dgm:presLayoutVars>
          <dgm:animLvl val="lvl"/>
          <dgm:resizeHandles val="exact"/>
        </dgm:presLayoutVars>
      </dgm:prSet>
      <dgm:spPr/>
    </dgm:pt>
    <dgm:pt modelId="{6577765E-9F73-2540-94CB-133D23604EC6}" type="pres">
      <dgm:prSet presAssocID="{22988506-720C-4D52-8546-CD1768D3F602}" presName="parentText" presStyleLbl="node1" presStyleIdx="0" presStyleCnt="3">
        <dgm:presLayoutVars>
          <dgm:chMax val="0"/>
          <dgm:bulletEnabled val="1"/>
        </dgm:presLayoutVars>
      </dgm:prSet>
      <dgm:spPr/>
    </dgm:pt>
    <dgm:pt modelId="{28ED0DFC-00D4-6C49-BFD5-D7E9BC6EB326}" type="pres">
      <dgm:prSet presAssocID="{6843CD07-3EFD-47B0-82FB-B427D4F1D73C}" presName="spacer" presStyleCnt="0"/>
      <dgm:spPr/>
    </dgm:pt>
    <dgm:pt modelId="{438357FF-2C14-0D41-8438-949D0F00003A}" type="pres">
      <dgm:prSet presAssocID="{DD7E8C86-C2A4-49C4-9575-26B7F54BCAD7}" presName="parentText" presStyleLbl="node1" presStyleIdx="1" presStyleCnt="3">
        <dgm:presLayoutVars>
          <dgm:chMax val="0"/>
          <dgm:bulletEnabled val="1"/>
        </dgm:presLayoutVars>
      </dgm:prSet>
      <dgm:spPr/>
    </dgm:pt>
    <dgm:pt modelId="{2FC9EC92-6405-C249-BF1B-098E4FF4267B}" type="pres">
      <dgm:prSet presAssocID="{2A2053CC-6E93-49EC-9663-ECAE7C3B8747}" presName="spacer" presStyleCnt="0"/>
      <dgm:spPr/>
    </dgm:pt>
    <dgm:pt modelId="{439BE682-8748-CA48-9521-D46BDC59C743}" type="pres">
      <dgm:prSet presAssocID="{4B2F645C-EE12-45CF-AC36-725764FBC004}" presName="parentText" presStyleLbl="node1" presStyleIdx="2" presStyleCnt="3">
        <dgm:presLayoutVars>
          <dgm:chMax val="0"/>
          <dgm:bulletEnabled val="1"/>
        </dgm:presLayoutVars>
      </dgm:prSet>
      <dgm:spPr/>
    </dgm:pt>
  </dgm:ptLst>
  <dgm:cxnLst>
    <dgm:cxn modelId="{473D8F05-B7FD-F240-866F-BC0FE77C61AC}" type="presOf" srcId="{22988506-720C-4D52-8546-CD1768D3F602}" destId="{6577765E-9F73-2540-94CB-133D23604EC6}" srcOrd="0" destOrd="0" presId="urn:microsoft.com/office/officeart/2005/8/layout/vList2"/>
    <dgm:cxn modelId="{AA2B9C33-9DF5-7542-9BBF-FDD379CEBFDF}" type="presOf" srcId="{4B2F645C-EE12-45CF-AC36-725764FBC004}" destId="{439BE682-8748-CA48-9521-D46BDC59C743}" srcOrd="0" destOrd="0" presId="urn:microsoft.com/office/officeart/2005/8/layout/vList2"/>
    <dgm:cxn modelId="{E758175A-C5B7-40D2-8428-D22DC072CFF9}" srcId="{ECFB2F27-B5C4-414C-A133-1653E1B9F6DF}" destId="{4B2F645C-EE12-45CF-AC36-725764FBC004}" srcOrd="2" destOrd="0" parTransId="{10C0C3EB-087B-453B-BA40-40B8590E4293}" sibTransId="{4BEC39B5-9456-46DF-9887-AA88D34506C6}"/>
    <dgm:cxn modelId="{29706596-3385-374D-88A8-68D21084EE1B}" type="presOf" srcId="{DD7E8C86-C2A4-49C4-9575-26B7F54BCAD7}" destId="{438357FF-2C14-0D41-8438-949D0F00003A}" srcOrd="0" destOrd="0" presId="urn:microsoft.com/office/officeart/2005/8/layout/vList2"/>
    <dgm:cxn modelId="{5C0C529D-6895-4255-B6C5-45D690C691DB}" srcId="{ECFB2F27-B5C4-414C-A133-1653E1B9F6DF}" destId="{22988506-720C-4D52-8546-CD1768D3F602}" srcOrd="0" destOrd="0" parTransId="{FE064698-170C-4E7D-B2C1-843809A41C4B}" sibTransId="{6843CD07-3EFD-47B0-82FB-B427D4F1D73C}"/>
    <dgm:cxn modelId="{1D5B3DB0-6CCE-4A9E-BDD8-C4474FCE228F}" srcId="{ECFB2F27-B5C4-414C-A133-1653E1B9F6DF}" destId="{DD7E8C86-C2A4-49C4-9575-26B7F54BCAD7}" srcOrd="1" destOrd="0" parTransId="{3DDE186B-D7AD-421F-AEB2-6E9DD616D365}" sibTransId="{2A2053CC-6E93-49EC-9663-ECAE7C3B8747}"/>
    <dgm:cxn modelId="{6559E7C9-8787-204C-BDB6-AEEC4EEE26A3}" type="presOf" srcId="{ECFB2F27-B5C4-414C-A133-1653E1B9F6DF}" destId="{2E0AA12F-F84B-084A-A99A-60475E690618}" srcOrd="0" destOrd="0" presId="urn:microsoft.com/office/officeart/2005/8/layout/vList2"/>
    <dgm:cxn modelId="{11795BCA-0CA1-0A44-BD1B-0EA5AD8815E4}" type="presParOf" srcId="{2E0AA12F-F84B-084A-A99A-60475E690618}" destId="{6577765E-9F73-2540-94CB-133D23604EC6}" srcOrd="0" destOrd="0" presId="urn:microsoft.com/office/officeart/2005/8/layout/vList2"/>
    <dgm:cxn modelId="{7A013BD0-0621-6E47-9D6B-2DBFD7ED4300}" type="presParOf" srcId="{2E0AA12F-F84B-084A-A99A-60475E690618}" destId="{28ED0DFC-00D4-6C49-BFD5-D7E9BC6EB326}" srcOrd="1" destOrd="0" presId="urn:microsoft.com/office/officeart/2005/8/layout/vList2"/>
    <dgm:cxn modelId="{DFB069C8-7A19-EC44-8CD6-47480EF9FCE3}" type="presParOf" srcId="{2E0AA12F-F84B-084A-A99A-60475E690618}" destId="{438357FF-2C14-0D41-8438-949D0F00003A}" srcOrd="2" destOrd="0" presId="urn:microsoft.com/office/officeart/2005/8/layout/vList2"/>
    <dgm:cxn modelId="{29314478-20B6-A947-A357-FB326C58A556}" type="presParOf" srcId="{2E0AA12F-F84B-084A-A99A-60475E690618}" destId="{2FC9EC92-6405-C249-BF1B-098E4FF4267B}" srcOrd="3" destOrd="0" presId="urn:microsoft.com/office/officeart/2005/8/layout/vList2"/>
    <dgm:cxn modelId="{73B83B74-020C-C347-ABF2-0DDFA06A74B2}" type="presParOf" srcId="{2E0AA12F-F84B-084A-A99A-60475E690618}" destId="{439BE682-8748-CA48-9521-D46BDC59C74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03E00-49C8-4A1B-B29D-2A300912D020}"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9BF93A2B-DAE4-4444-AF0E-124EC5DA726C}">
      <dgm:prSet/>
      <dgm:spPr/>
      <dgm:t>
        <a:bodyPr/>
        <a:lstStyle/>
        <a:p>
          <a:r>
            <a:rPr lang="tr-TR"/>
            <a:t>Examples of crystalloid solutions include </a:t>
          </a:r>
          <a:r>
            <a:rPr lang="tr-TR" b="1"/>
            <a:t>Normosol-R, lactated Ringer’s solution</a:t>
          </a:r>
          <a:r>
            <a:rPr lang="tr-TR"/>
            <a:t>, </a:t>
          </a:r>
          <a:r>
            <a:rPr lang="tr-TR" b="1"/>
            <a:t>5% dextrose</a:t>
          </a:r>
          <a:r>
            <a:rPr lang="tr-TR"/>
            <a:t>, </a:t>
          </a:r>
          <a:r>
            <a:rPr lang="tr-TR" b="1"/>
            <a:t>Plasma-lyte A</a:t>
          </a:r>
          <a:r>
            <a:rPr lang="tr-TR"/>
            <a:t>, and </a:t>
          </a:r>
          <a:r>
            <a:rPr lang="tr-TR" b="1"/>
            <a:t>normal saline (0.9%)</a:t>
          </a:r>
          <a:r>
            <a:rPr lang="tr-TR"/>
            <a:t>.</a:t>
          </a:r>
          <a:endParaRPr lang="en-US"/>
        </a:p>
      </dgm:t>
    </dgm:pt>
    <dgm:pt modelId="{8E66F243-44DD-46CE-A760-FDF8ED6147B3}" type="parTrans" cxnId="{A23DE89D-B20B-4CDC-85D0-068D87F698C5}">
      <dgm:prSet/>
      <dgm:spPr/>
      <dgm:t>
        <a:bodyPr/>
        <a:lstStyle/>
        <a:p>
          <a:endParaRPr lang="en-US"/>
        </a:p>
      </dgm:t>
    </dgm:pt>
    <dgm:pt modelId="{B92CB8E2-5059-41D8-9C7B-C722F96AF97F}" type="sibTrans" cxnId="{A23DE89D-B20B-4CDC-85D0-068D87F698C5}">
      <dgm:prSet/>
      <dgm:spPr/>
      <dgm:t>
        <a:bodyPr/>
        <a:lstStyle/>
        <a:p>
          <a:endParaRPr lang="en-US"/>
        </a:p>
      </dgm:t>
    </dgm:pt>
    <dgm:pt modelId="{50FCC3B5-7A32-459A-812B-C35071E9BFF0}">
      <dgm:prSet/>
      <dgm:spPr/>
      <dgm:t>
        <a:bodyPr/>
        <a:lstStyle/>
        <a:p>
          <a:r>
            <a:rPr lang="tr-TR" dirty="0" err="1"/>
            <a:t>Supplementation</a:t>
          </a:r>
          <a:r>
            <a:rPr lang="tr-TR" dirty="0"/>
            <a:t> of </a:t>
          </a:r>
          <a:r>
            <a:rPr lang="tr-TR" dirty="0" err="1"/>
            <a:t>these</a:t>
          </a:r>
          <a:r>
            <a:rPr lang="tr-TR" dirty="0"/>
            <a:t> </a:t>
          </a:r>
          <a:r>
            <a:rPr lang="tr-TR" dirty="0" err="1"/>
            <a:t>fluids</a:t>
          </a:r>
          <a:r>
            <a:rPr lang="tr-TR" dirty="0"/>
            <a:t> </a:t>
          </a:r>
          <a:r>
            <a:rPr lang="tr-TR" dirty="0" err="1"/>
            <a:t>with</a:t>
          </a:r>
          <a:r>
            <a:rPr lang="tr-TR" dirty="0"/>
            <a:t> </a:t>
          </a:r>
          <a:r>
            <a:rPr lang="tr-TR" dirty="0" err="1"/>
            <a:t>potassium</a:t>
          </a:r>
          <a:r>
            <a:rPr lang="tr-TR" dirty="0"/>
            <a:t> </a:t>
          </a:r>
          <a:r>
            <a:rPr lang="tr-TR" dirty="0" err="1"/>
            <a:t>chloride</a:t>
          </a:r>
          <a:r>
            <a:rPr lang="tr-TR" dirty="0"/>
            <a:t> (</a:t>
          </a:r>
          <a:r>
            <a:rPr lang="tr-TR" dirty="0" err="1"/>
            <a:t>KCl</a:t>
          </a:r>
          <a:r>
            <a:rPr lang="tr-TR" dirty="0"/>
            <a:t>) is </a:t>
          </a:r>
          <a:r>
            <a:rPr lang="tr-TR" dirty="0" err="1"/>
            <a:t>indicated</a:t>
          </a:r>
          <a:r>
            <a:rPr lang="tr-TR" dirty="0"/>
            <a:t> </a:t>
          </a:r>
          <a:r>
            <a:rPr lang="tr-TR" dirty="0" err="1"/>
            <a:t>if</a:t>
          </a:r>
          <a:r>
            <a:rPr lang="tr-TR" dirty="0"/>
            <a:t> </a:t>
          </a:r>
          <a:r>
            <a:rPr lang="tr-TR" dirty="0" err="1"/>
            <a:t>the</a:t>
          </a:r>
          <a:r>
            <a:rPr lang="tr-TR" dirty="0"/>
            <a:t> </a:t>
          </a:r>
          <a:r>
            <a:rPr lang="tr-TR" dirty="0" err="1"/>
            <a:t>patient</a:t>
          </a:r>
          <a:r>
            <a:rPr lang="tr-TR" dirty="0"/>
            <a:t> is </a:t>
          </a:r>
          <a:r>
            <a:rPr lang="tr-TR" dirty="0" err="1"/>
            <a:t>hypokalemic</a:t>
          </a:r>
          <a:r>
            <a:rPr lang="tr-TR" dirty="0"/>
            <a:t> </a:t>
          </a:r>
          <a:r>
            <a:rPr lang="tr-TR" dirty="0" err="1"/>
            <a:t>or</a:t>
          </a:r>
          <a:r>
            <a:rPr lang="tr-TR" dirty="0"/>
            <a:t> </a:t>
          </a:r>
          <a:r>
            <a:rPr lang="tr-TR" dirty="0" err="1"/>
            <a:t>likely</a:t>
          </a:r>
          <a:r>
            <a:rPr lang="tr-TR" dirty="0"/>
            <a:t> </a:t>
          </a:r>
          <a:r>
            <a:rPr lang="tr-TR" dirty="0" err="1"/>
            <a:t>to</a:t>
          </a:r>
          <a:r>
            <a:rPr lang="tr-TR" dirty="0"/>
            <a:t> </a:t>
          </a:r>
          <a:r>
            <a:rPr lang="tr-TR" dirty="0" err="1"/>
            <a:t>become</a:t>
          </a:r>
          <a:r>
            <a:rPr lang="tr-TR" dirty="0"/>
            <a:t> </a:t>
          </a:r>
          <a:r>
            <a:rPr lang="tr-TR" dirty="0" err="1"/>
            <a:t>so</a:t>
          </a:r>
          <a:r>
            <a:rPr lang="tr-TR" dirty="0"/>
            <a:t> (</a:t>
          </a:r>
          <a:r>
            <a:rPr lang="tr-TR" dirty="0" err="1"/>
            <a:t>e.g</a:t>
          </a:r>
          <a:r>
            <a:rPr lang="tr-TR" dirty="0"/>
            <a:t>., </a:t>
          </a:r>
          <a:r>
            <a:rPr lang="tr-TR" dirty="0" err="1"/>
            <a:t>from</a:t>
          </a:r>
          <a:r>
            <a:rPr lang="tr-TR" dirty="0"/>
            <a:t> </a:t>
          </a:r>
          <a:r>
            <a:rPr lang="tr-TR" dirty="0" err="1"/>
            <a:t>vomiting</a:t>
          </a:r>
          <a:r>
            <a:rPr lang="tr-TR" dirty="0"/>
            <a:t>). </a:t>
          </a:r>
          <a:endParaRPr lang="en-US" dirty="0"/>
        </a:p>
      </dgm:t>
    </dgm:pt>
    <dgm:pt modelId="{0414C319-7771-4292-B11C-AE32A568B7AA}" type="parTrans" cxnId="{6159FFB7-DDC5-4C4E-A6D0-00497E0BDA10}">
      <dgm:prSet/>
      <dgm:spPr/>
      <dgm:t>
        <a:bodyPr/>
        <a:lstStyle/>
        <a:p>
          <a:endParaRPr lang="en-US"/>
        </a:p>
      </dgm:t>
    </dgm:pt>
    <dgm:pt modelId="{D58A0098-F825-4E8B-863F-6C56AB8B0119}" type="sibTrans" cxnId="{6159FFB7-DDC5-4C4E-A6D0-00497E0BDA10}">
      <dgm:prSet/>
      <dgm:spPr/>
      <dgm:t>
        <a:bodyPr/>
        <a:lstStyle/>
        <a:p>
          <a:endParaRPr lang="en-US"/>
        </a:p>
      </dgm:t>
    </dgm:pt>
    <dgm:pt modelId="{AA6B94CF-F9FF-4DB5-BFD2-BA67EA4DEE0A}">
      <dgm:prSet/>
      <dgm:spPr/>
      <dgm:t>
        <a:bodyPr/>
        <a:lstStyle/>
        <a:p>
          <a:r>
            <a:rPr lang="tr-TR"/>
            <a:t>The choice of fluid to administer depends on the nature of the disease process and the composition of the body fluid losses. </a:t>
          </a:r>
          <a:endParaRPr lang="en-US"/>
        </a:p>
      </dgm:t>
    </dgm:pt>
    <dgm:pt modelId="{084DA497-52D8-498B-9DA0-9030364431C0}" type="parTrans" cxnId="{98954BE6-7234-4CBE-9805-4B6B9FBC40FB}">
      <dgm:prSet/>
      <dgm:spPr/>
      <dgm:t>
        <a:bodyPr/>
        <a:lstStyle/>
        <a:p>
          <a:endParaRPr lang="en-US"/>
        </a:p>
      </dgm:t>
    </dgm:pt>
    <dgm:pt modelId="{62304B96-0517-4F35-9342-09B4D4E45320}" type="sibTrans" cxnId="{98954BE6-7234-4CBE-9805-4B6B9FBC40FB}">
      <dgm:prSet/>
      <dgm:spPr/>
      <dgm:t>
        <a:bodyPr/>
        <a:lstStyle/>
        <a:p>
          <a:endParaRPr lang="en-US"/>
        </a:p>
      </dgm:t>
    </dgm:pt>
    <dgm:pt modelId="{FEA99C54-0B64-1646-86E4-0C4C59323A7B}" type="pres">
      <dgm:prSet presAssocID="{6C503E00-49C8-4A1B-B29D-2A300912D020}" presName="linear" presStyleCnt="0">
        <dgm:presLayoutVars>
          <dgm:animLvl val="lvl"/>
          <dgm:resizeHandles val="exact"/>
        </dgm:presLayoutVars>
      </dgm:prSet>
      <dgm:spPr/>
    </dgm:pt>
    <dgm:pt modelId="{DD044BDD-7B58-A146-A1C9-826A338C1AC9}" type="pres">
      <dgm:prSet presAssocID="{9BF93A2B-DAE4-4444-AF0E-124EC5DA726C}" presName="parentText" presStyleLbl="node1" presStyleIdx="0" presStyleCnt="3">
        <dgm:presLayoutVars>
          <dgm:chMax val="0"/>
          <dgm:bulletEnabled val="1"/>
        </dgm:presLayoutVars>
      </dgm:prSet>
      <dgm:spPr/>
    </dgm:pt>
    <dgm:pt modelId="{AD3B3E98-559E-FD45-A512-B9396FDE0A0D}" type="pres">
      <dgm:prSet presAssocID="{B92CB8E2-5059-41D8-9C7B-C722F96AF97F}" presName="spacer" presStyleCnt="0"/>
      <dgm:spPr/>
    </dgm:pt>
    <dgm:pt modelId="{99347E31-2A65-904D-AF45-285321EA88DB}" type="pres">
      <dgm:prSet presAssocID="{50FCC3B5-7A32-459A-812B-C35071E9BFF0}" presName="parentText" presStyleLbl="node1" presStyleIdx="1" presStyleCnt="3">
        <dgm:presLayoutVars>
          <dgm:chMax val="0"/>
          <dgm:bulletEnabled val="1"/>
        </dgm:presLayoutVars>
      </dgm:prSet>
      <dgm:spPr/>
    </dgm:pt>
    <dgm:pt modelId="{3A60A29C-C948-C949-897C-6449C72CFC84}" type="pres">
      <dgm:prSet presAssocID="{D58A0098-F825-4E8B-863F-6C56AB8B0119}" presName="spacer" presStyleCnt="0"/>
      <dgm:spPr/>
    </dgm:pt>
    <dgm:pt modelId="{DB3919FF-CF52-5C41-8DD6-14847077B850}" type="pres">
      <dgm:prSet presAssocID="{AA6B94CF-F9FF-4DB5-BFD2-BA67EA4DEE0A}" presName="parentText" presStyleLbl="node1" presStyleIdx="2" presStyleCnt="3">
        <dgm:presLayoutVars>
          <dgm:chMax val="0"/>
          <dgm:bulletEnabled val="1"/>
        </dgm:presLayoutVars>
      </dgm:prSet>
      <dgm:spPr/>
    </dgm:pt>
  </dgm:ptLst>
  <dgm:cxnLst>
    <dgm:cxn modelId="{47CF893C-B7D3-5F49-A5B0-0A5FCDB58EB7}" type="presOf" srcId="{6C503E00-49C8-4A1B-B29D-2A300912D020}" destId="{FEA99C54-0B64-1646-86E4-0C4C59323A7B}" srcOrd="0" destOrd="0" presId="urn:microsoft.com/office/officeart/2005/8/layout/vList2"/>
    <dgm:cxn modelId="{06F1D862-A8B3-9F43-9A4C-64BD70BDCEC5}" type="presOf" srcId="{9BF93A2B-DAE4-4444-AF0E-124EC5DA726C}" destId="{DD044BDD-7B58-A146-A1C9-826A338C1AC9}" srcOrd="0" destOrd="0" presId="urn:microsoft.com/office/officeart/2005/8/layout/vList2"/>
    <dgm:cxn modelId="{91078794-0AFE-2D47-B1BA-5A9CBA206874}" type="presOf" srcId="{AA6B94CF-F9FF-4DB5-BFD2-BA67EA4DEE0A}" destId="{DB3919FF-CF52-5C41-8DD6-14847077B850}" srcOrd="0" destOrd="0" presId="urn:microsoft.com/office/officeart/2005/8/layout/vList2"/>
    <dgm:cxn modelId="{A23DE89D-B20B-4CDC-85D0-068D87F698C5}" srcId="{6C503E00-49C8-4A1B-B29D-2A300912D020}" destId="{9BF93A2B-DAE4-4444-AF0E-124EC5DA726C}" srcOrd="0" destOrd="0" parTransId="{8E66F243-44DD-46CE-A760-FDF8ED6147B3}" sibTransId="{B92CB8E2-5059-41D8-9C7B-C722F96AF97F}"/>
    <dgm:cxn modelId="{0DEE59B2-307B-9D43-B05D-C98D3CA6A091}" type="presOf" srcId="{50FCC3B5-7A32-459A-812B-C35071E9BFF0}" destId="{99347E31-2A65-904D-AF45-285321EA88DB}" srcOrd="0" destOrd="0" presId="urn:microsoft.com/office/officeart/2005/8/layout/vList2"/>
    <dgm:cxn modelId="{6159FFB7-DDC5-4C4E-A6D0-00497E0BDA10}" srcId="{6C503E00-49C8-4A1B-B29D-2A300912D020}" destId="{50FCC3B5-7A32-459A-812B-C35071E9BFF0}" srcOrd="1" destOrd="0" parTransId="{0414C319-7771-4292-B11C-AE32A568B7AA}" sibTransId="{D58A0098-F825-4E8B-863F-6C56AB8B0119}"/>
    <dgm:cxn modelId="{98954BE6-7234-4CBE-9805-4B6B9FBC40FB}" srcId="{6C503E00-49C8-4A1B-B29D-2A300912D020}" destId="{AA6B94CF-F9FF-4DB5-BFD2-BA67EA4DEE0A}" srcOrd="2" destOrd="0" parTransId="{084DA497-52D8-498B-9DA0-9030364431C0}" sibTransId="{62304B96-0517-4F35-9342-09B4D4E45320}"/>
    <dgm:cxn modelId="{4FCE5428-FFB1-DF46-83B7-A9EB7D57C6FC}" type="presParOf" srcId="{FEA99C54-0B64-1646-86E4-0C4C59323A7B}" destId="{DD044BDD-7B58-A146-A1C9-826A338C1AC9}" srcOrd="0" destOrd="0" presId="urn:microsoft.com/office/officeart/2005/8/layout/vList2"/>
    <dgm:cxn modelId="{90CBDF87-D688-1643-8CAA-9E083EBF827D}" type="presParOf" srcId="{FEA99C54-0B64-1646-86E4-0C4C59323A7B}" destId="{AD3B3E98-559E-FD45-A512-B9396FDE0A0D}" srcOrd="1" destOrd="0" presId="urn:microsoft.com/office/officeart/2005/8/layout/vList2"/>
    <dgm:cxn modelId="{035F31BC-255D-A64E-830B-DA1222719363}" type="presParOf" srcId="{FEA99C54-0B64-1646-86E4-0C4C59323A7B}" destId="{99347E31-2A65-904D-AF45-285321EA88DB}" srcOrd="2" destOrd="0" presId="urn:microsoft.com/office/officeart/2005/8/layout/vList2"/>
    <dgm:cxn modelId="{864F7DEC-FADB-864B-A332-529B0CB95D87}" type="presParOf" srcId="{FEA99C54-0B64-1646-86E4-0C4C59323A7B}" destId="{3A60A29C-C948-C949-897C-6449C72CFC84}" srcOrd="3" destOrd="0" presId="urn:microsoft.com/office/officeart/2005/8/layout/vList2"/>
    <dgm:cxn modelId="{6B51681B-F11E-9344-A338-CF5ABB64D183}" type="presParOf" srcId="{FEA99C54-0B64-1646-86E4-0C4C59323A7B}" destId="{DB3919FF-CF52-5C41-8DD6-14847077B85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6D76EA-32B9-4C71-ADA0-998830B8856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14AAD4F-68D9-4E25-B518-BF22BC1FE23D}">
      <dgm:prSet/>
      <dgm:spPr/>
      <dgm:t>
        <a:bodyPr/>
        <a:lstStyle/>
        <a:p>
          <a:r>
            <a:rPr lang="tr-TR"/>
            <a:t>Patients vomiting gastric contents may become hypokalemic or hypochloremic. </a:t>
          </a:r>
          <a:endParaRPr lang="en-US"/>
        </a:p>
      </dgm:t>
    </dgm:pt>
    <dgm:pt modelId="{CBBF137B-F640-4340-B031-E0E022ACD6B1}" type="parTrans" cxnId="{333C9E20-8125-4A25-B2ED-F35CB5643E6A}">
      <dgm:prSet/>
      <dgm:spPr/>
      <dgm:t>
        <a:bodyPr/>
        <a:lstStyle/>
        <a:p>
          <a:endParaRPr lang="en-US"/>
        </a:p>
      </dgm:t>
    </dgm:pt>
    <dgm:pt modelId="{1A0B07B1-947B-4FF5-BEFD-102249979F53}" type="sibTrans" cxnId="{333C9E20-8125-4A25-B2ED-F35CB5643E6A}">
      <dgm:prSet/>
      <dgm:spPr/>
      <dgm:t>
        <a:bodyPr/>
        <a:lstStyle/>
        <a:p>
          <a:endParaRPr lang="en-US"/>
        </a:p>
      </dgm:t>
    </dgm:pt>
    <dgm:pt modelId="{2522BD39-711F-43BA-8A50-F2FF8A4A2435}">
      <dgm:prSet/>
      <dgm:spPr/>
      <dgm:t>
        <a:bodyPr/>
        <a:lstStyle/>
        <a:p>
          <a:r>
            <a:rPr lang="tr-TR"/>
            <a:t>They can develop metabolic alkalosis , in which case 0.9% NaCl with 20 to 30 mEq KCl per liter is a reasonable choice, or they can become acidotic.</a:t>
          </a:r>
          <a:endParaRPr lang="en-US"/>
        </a:p>
      </dgm:t>
    </dgm:pt>
    <dgm:pt modelId="{3A01F780-5CF4-43FD-B76B-FA9C5C261721}" type="parTrans" cxnId="{53AD5F70-5930-4949-B964-EAC5205B1EF0}">
      <dgm:prSet/>
      <dgm:spPr/>
      <dgm:t>
        <a:bodyPr/>
        <a:lstStyle/>
        <a:p>
          <a:endParaRPr lang="en-US"/>
        </a:p>
      </dgm:t>
    </dgm:pt>
    <dgm:pt modelId="{BBE863C1-1DE7-4C66-9C33-3AD59B42770D}" type="sibTrans" cxnId="{53AD5F70-5930-4949-B964-EAC5205B1EF0}">
      <dgm:prSet/>
      <dgm:spPr/>
      <dgm:t>
        <a:bodyPr/>
        <a:lstStyle/>
        <a:p>
          <a:endParaRPr lang="en-US"/>
        </a:p>
      </dgm:t>
    </dgm:pt>
    <dgm:pt modelId="{EE5DC605-7DA8-46D9-96FD-4F763AEC44C6}">
      <dgm:prSet/>
      <dgm:spPr/>
      <dgm:t>
        <a:bodyPr/>
        <a:lstStyle/>
        <a:p>
          <a:r>
            <a:rPr lang="tr-TR"/>
            <a:t>The acid-base status cannot be accurately predicted. If the vomitus is not primarily stomach contents, lactated Ringer’s may be used initially while awaiting laboratory results. </a:t>
          </a:r>
          <a:endParaRPr lang="en-US"/>
        </a:p>
      </dgm:t>
    </dgm:pt>
    <dgm:pt modelId="{E0891F83-A9FA-4E10-A36F-974689BBAF33}" type="parTrans" cxnId="{3B3EAF57-25BA-4A2B-AF56-EF22A71F746C}">
      <dgm:prSet/>
      <dgm:spPr/>
      <dgm:t>
        <a:bodyPr/>
        <a:lstStyle/>
        <a:p>
          <a:endParaRPr lang="en-US"/>
        </a:p>
      </dgm:t>
    </dgm:pt>
    <dgm:pt modelId="{34500C67-44A2-4549-9E91-8FC64C7AEE81}" type="sibTrans" cxnId="{3B3EAF57-25BA-4A2B-AF56-EF22A71F746C}">
      <dgm:prSet/>
      <dgm:spPr/>
      <dgm:t>
        <a:bodyPr/>
        <a:lstStyle/>
        <a:p>
          <a:endParaRPr lang="en-US"/>
        </a:p>
      </dgm:t>
    </dgm:pt>
    <dgm:pt modelId="{23AD2313-38F3-C24F-9C59-CE74E47F685A}" type="pres">
      <dgm:prSet presAssocID="{116D76EA-32B9-4C71-ADA0-998830B8856C}" presName="linear" presStyleCnt="0">
        <dgm:presLayoutVars>
          <dgm:animLvl val="lvl"/>
          <dgm:resizeHandles val="exact"/>
        </dgm:presLayoutVars>
      </dgm:prSet>
      <dgm:spPr/>
    </dgm:pt>
    <dgm:pt modelId="{FD8D7244-032D-414A-B501-EF60CD25CF3F}" type="pres">
      <dgm:prSet presAssocID="{614AAD4F-68D9-4E25-B518-BF22BC1FE23D}" presName="parentText" presStyleLbl="node1" presStyleIdx="0" presStyleCnt="3">
        <dgm:presLayoutVars>
          <dgm:chMax val="0"/>
          <dgm:bulletEnabled val="1"/>
        </dgm:presLayoutVars>
      </dgm:prSet>
      <dgm:spPr/>
    </dgm:pt>
    <dgm:pt modelId="{4D4E65F8-CDC7-074D-B483-7A696C5FE43B}" type="pres">
      <dgm:prSet presAssocID="{1A0B07B1-947B-4FF5-BEFD-102249979F53}" presName="spacer" presStyleCnt="0"/>
      <dgm:spPr/>
    </dgm:pt>
    <dgm:pt modelId="{531A003D-F95F-AB48-8DD3-087B630FA6E2}" type="pres">
      <dgm:prSet presAssocID="{2522BD39-711F-43BA-8A50-F2FF8A4A2435}" presName="parentText" presStyleLbl="node1" presStyleIdx="1" presStyleCnt="3">
        <dgm:presLayoutVars>
          <dgm:chMax val="0"/>
          <dgm:bulletEnabled val="1"/>
        </dgm:presLayoutVars>
      </dgm:prSet>
      <dgm:spPr/>
    </dgm:pt>
    <dgm:pt modelId="{AD62B084-801D-7A4B-BA9B-AD5D1E270C15}" type="pres">
      <dgm:prSet presAssocID="{BBE863C1-1DE7-4C66-9C33-3AD59B42770D}" presName="spacer" presStyleCnt="0"/>
      <dgm:spPr/>
    </dgm:pt>
    <dgm:pt modelId="{46A1244E-2BCE-AB49-866C-CB7750AA42E2}" type="pres">
      <dgm:prSet presAssocID="{EE5DC605-7DA8-46D9-96FD-4F763AEC44C6}" presName="parentText" presStyleLbl="node1" presStyleIdx="2" presStyleCnt="3">
        <dgm:presLayoutVars>
          <dgm:chMax val="0"/>
          <dgm:bulletEnabled val="1"/>
        </dgm:presLayoutVars>
      </dgm:prSet>
      <dgm:spPr/>
    </dgm:pt>
  </dgm:ptLst>
  <dgm:cxnLst>
    <dgm:cxn modelId="{333C9E20-8125-4A25-B2ED-F35CB5643E6A}" srcId="{116D76EA-32B9-4C71-ADA0-998830B8856C}" destId="{614AAD4F-68D9-4E25-B518-BF22BC1FE23D}" srcOrd="0" destOrd="0" parTransId="{CBBF137B-F640-4340-B031-E0E022ACD6B1}" sibTransId="{1A0B07B1-947B-4FF5-BEFD-102249979F53}"/>
    <dgm:cxn modelId="{DFDFCE4D-0B94-844C-8386-08C8349ABA14}" type="presOf" srcId="{EE5DC605-7DA8-46D9-96FD-4F763AEC44C6}" destId="{46A1244E-2BCE-AB49-866C-CB7750AA42E2}" srcOrd="0" destOrd="0" presId="urn:microsoft.com/office/officeart/2005/8/layout/vList2"/>
    <dgm:cxn modelId="{3B3EAF57-25BA-4A2B-AF56-EF22A71F746C}" srcId="{116D76EA-32B9-4C71-ADA0-998830B8856C}" destId="{EE5DC605-7DA8-46D9-96FD-4F763AEC44C6}" srcOrd="2" destOrd="0" parTransId="{E0891F83-A9FA-4E10-A36F-974689BBAF33}" sibTransId="{34500C67-44A2-4549-9E91-8FC64C7AEE81}"/>
    <dgm:cxn modelId="{3DD82B6F-73DE-F043-9F1A-0F07F2FFB037}" type="presOf" srcId="{2522BD39-711F-43BA-8A50-F2FF8A4A2435}" destId="{531A003D-F95F-AB48-8DD3-087B630FA6E2}" srcOrd="0" destOrd="0" presId="urn:microsoft.com/office/officeart/2005/8/layout/vList2"/>
    <dgm:cxn modelId="{53AD5F70-5930-4949-B964-EAC5205B1EF0}" srcId="{116D76EA-32B9-4C71-ADA0-998830B8856C}" destId="{2522BD39-711F-43BA-8A50-F2FF8A4A2435}" srcOrd="1" destOrd="0" parTransId="{3A01F780-5CF4-43FD-B76B-FA9C5C261721}" sibTransId="{BBE863C1-1DE7-4C66-9C33-3AD59B42770D}"/>
    <dgm:cxn modelId="{54D6087D-2927-6644-86D5-8479B4F9E88D}" type="presOf" srcId="{116D76EA-32B9-4C71-ADA0-998830B8856C}" destId="{23AD2313-38F3-C24F-9C59-CE74E47F685A}" srcOrd="0" destOrd="0" presId="urn:microsoft.com/office/officeart/2005/8/layout/vList2"/>
    <dgm:cxn modelId="{7EC4E9BC-2F9E-1F47-9E3B-A93B16E40DB2}" type="presOf" srcId="{614AAD4F-68D9-4E25-B518-BF22BC1FE23D}" destId="{FD8D7244-032D-414A-B501-EF60CD25CF3F}" srcOrd="0" destOrd="0" presId="urn:microsoft.com/office/officeart/2005/8/layout/vList2"/>
    <dgm:cxn modelId="{9F962F0D-FEEC-CF42-9243-1B2906DB1697}" type="presParOf" srcId="{23AD2313-38F3-C24F-9C59-CE74E47F685A}" destId="{FD8D7244-032D-414A-B501-EF60CD25CF3F}" srcOrd="0" destOrd="0" presId="urn:microsoft.com/office/officeart/2005/8/layout/vList2"/>
    <dgm:cxn modelId="{F1C3DD8A-B637-7541-873F-41E1957D4B4F}" type="presParOf" srcId="{23AD2313-38F3-C24F-9C59-CE74E47F685A}" destId="{4D4E65F8-CDC7-074D-B483-7A696C5FE43B}" srcOrd="1" destOrd="0" presId="urn:microsoft.com/office/officeart/2005/8/layout/vList2"/>
    <dgm:cxn modelId="{A6DF222E-C1B2-3745-829C-84DE249EC3CA}" type="presParOf" srcId="{23AD2313-38F3-C24F-9C59-CE74E47F685A}" destId="{531A003D-F95F-AB48-8DD3-087B630FA6E2}" srcOrd="2" destOrd="0" presId="urn:microsoft.com/office/officeart/2005/8/layout/vList2"/>
    <dgm:cxn modelId="{B68791EB-4D1A-F644-9DFB-9C414CE26AA4}" type="presParOf" srcId="{23AD2313-38F3-C24F-9C59-CE74E47F685A}" destId="{AD62B084-801D-7A4B-BA9B-AD5D1E270C15}" srcOrd="3" destOrd="0" presId="urn:microsoft.com/office/officeart/2005/8/layout/vList2"/>
    <dgm:cxn modelId="{DE05597E-D24C-D44D-9A09-CA89CF001E53}" type="presParOf" srcId="{23AD2313-38F3-C24F-9C59-CE74E47F685A}" destId="{46A1244E-2BCE-AB49-866C-CB7750AA42E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098BA3-2718-4F2C-BE6D-AC68CDFA1041}"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603196AE-84FB-4F2C-ABB7-7ABC6559CD7F}">
      <dgm:prSet/>
      <dgm:spPr/>
      <dgm:t>
        <a:bodyPr/>
        <a:lstStyle/>
        <a:p>
          <a:r>
            <a:rPr lang="tr-TR"/>
            <a:t>Colloids are large-molecular-weight substances (e.g., plasma, dextrans, and hetastarch) that are restricted to the plasma compartment because of their size. </a:t>
          </a:r>
          <a:endParaRPr lang="en-US"/>
        </a:p>
      </dgm:t>
    </dgm:pt>
    <dgm:pt modelId="{528B108E-AD0E-4F90-BA1D-85366CB2D447}" type="parTrans" cxnId="{E16539F0-0D71-413D-B0C0-5826CAF6426B}">
      <dgm:prSet/>
      <dgm:spPr/>
      <dgm:t>
        <a:bodyPr/>
        <a:lstStyle/>
        <a:p>
          <a:endParaRPr lang="en-US"/>
        </a:p>
      </dgm:t>
    </dgm:pt>
    <dgm:pt modelId="{7A3624AF-FFF9-4AF3-9D93-B1E53F4184EC}" type="sibTrans" cxnId="{E16539F0-0D71-413D-B0C0-5826CAF6426B}">
      <dgm:prSet/>
      <dgm:spPr/>
      <dgm:t>
        <a:bodyPr/>
        <a:lstStyle/>
        <a:p>
          <a:endParaRPr lang="en-US"/>
        </a:p>
      </dgm:t>
    </dgm:pt>
    <dgm:pt modelId="{CBAF3765-CAD9-411B-8C61-683DD9FF8C78}">
      <dgm:prSet/>
      <dgm:spPr/>
      <dgm:t>
        <a:bodyPr/>
        <a:lstStyle/>
        <a:p>
          <a:r>
            <a:rPr lang="tr-TR"/>
            <a:t>These solutions are often used in animals in shock or that are severely hypoalbuminemic (i.e., serum albumin &lt;1.5 g/dL); however, colloids should be used with caution due to the potential for adverse outcomes </a:t>
          </a:r>
          <a:endParaRPr lang="en-US"/>
        </a:p>
      </dgm:t>
    </dgm:pt>
    <dgm:pt modelId="{011B3DAD-FB9D-4001-973D-6F1CD4A40186}" type="parTrans" cxnId="{3F9FE4F8-132E-4C20-A32A-85ED0309076B}">
      <dgm:prSet/>
      <dgm:spPr/>
      <dgm:t>
        <a:bodyPr/>
        <a:lstStyle/>
        <a:p>
          <a:endParaRPr lang="en-US"/>
        </a:p>
      </dgm:t>
    </dgm:pt>
    <dgm:pt modelId="{9DA56ACB-F4F3-43D2-88D9-DD347AF2E5B7}" type="sibTrans" cxnId="{3F9FE4F8-132E-4C20-A32A-85ED0309076B}">
      <dgm:prSet/>
      <dgm:spPr/>
      <dgm:t>
        <a:bodyPr/>
        <a:lstStyle/>
        <a:p>
          <a:endParaRPr lang="en-US"/>
        </a:p>
      </dgm:t>
    </dgm:pt>
    <dgm:pt modelId="{6B5AED8E-132C-9145-933B-2B5E0FC068A0}" type="pres">
      <dgm:prSet presAssocID="{CA098BA3-2718-4F2C-BE6D-AC68CDFA1041}" presName="vert0" presStyleCnt="0">
        <dgm:presLayoutVars>
          <dgm:dir/>
          <dgm:animOne val="branch"/>
          <dgm:animLvl val="lvl"/>
        </dgm:presLayoutVars>
      </dgm:prSet>
      <dgm:spPr/>
    </dgm:pt>
    <dgm:pt modelId="{558B5CA1-A3BC-1D40-BFAC-53CD4E30E4CE}" type="pres">
      <dgm:prSet presAssocID="{603196AE-84FB-4F2C-ABB7-7ABC6559CD7F}" presName="thickLine" presStyleLbl="alignNode1" presStyleIdx="0" presStyleCnt="2"/>
      <dgm:spPr/>
    </dgm:pt>
    <dgm:pt modelId="{65763FA0-D2C5-CD4A-9ED0-BF1209821CFF}" type="pres">
      <dgm:prSet presAssocID="{603196AE-84FB-4F2C-ABB7-7ABC6559CD7F}" presName="horz1" presStyleCnt="0"/>
      <dgm:spPr/>
    </dgm:pt>
    <dgm:pt modelId="{0D8216DB-03F9-FD4A-81E1-8293F08EEF60}" type="pres">
      <dgm:prSet presAssocID="{603196AE-84FB-4F2C-ABB7-7ABC6559CD7F}" presName="tx1" presStyleLbl="revTx" presStyleIdx="0" presStyleCnt="2"/>
      <dgm:spPr/>
    </dgm:pt>
    <dgm:pt modelId="{B53E5E2F-4EB9-2E4C-A3B5-AE88C658E7F7}" type="pres">
      <dgm:prSet presAssocID="{603196AE-84FB-4F2C-ABB7-7ABC6559CD7F}" presName="vert1" presStyleCnt="0"/>
      <dgm:spPr/>
    </dgm:pt>
    <dgm:pt modelId="{26F4574E-38D8-984F-8C52-FFA84C6D6285}" type="pres">
      <dgm:prSet presAssocID="{CBAF3765-CAD9-411B-8C61-683DD9FF8C78}" presName="thickLine" presStyleLbl="alignNode1" presStyleIdx="1" presStyleCnt="2"/>
      <dgm:spPr/>
    </dgm:pt>
    <dgm:pt modelId="{46126A96-3118-6B40-A88E-81E4AA5A38DE}" type="pres">
      <dgm:prSet presAssocID="{CBAF3765-CAD9-411B-8C61-683DD9FF8C78}" presName="horz1" presStyleCnt="0"/>
      <dgm:spPr/>
    </dgm:pt>
    <dgm:pt modelId="{BA4C748E-94A6-6C46-86A4-72B6BF5DE85E}" type="pres">
      <dgm:prSet presAssocID="{CBAF3765-CAD9-411B-8C61-683DD9FF8C78}" presName="tx1" presStyleLbl="revTx" presStyleIdx="1" presStyleCnt="2"/>
      <dgm:spPr/>
    </dgm:pt>
    <dgm:pt modelId="{C42BB25F-D671-9246-9E98-BE9F80708D35}" type="pres">
      <dgm:prSet presAssocID="{CBAF3765-CAD9-411B-8C61-683DD9FF8C78}" presName="vert1" presStyleCnt="0"/>
      <dgm:spPr/>
    </dgm:pt>
  </dgm:ptLst>
  <dgm:cxnLst>
    <dgm:cxn modelId="{858C8235-554D-334A-B984-44F047F733AC}" type="presOf" srcId="{CA098BA3-2718-4F2C-BE6D-AC68CDFA1041}" destId="{6B5AED8E-132C-9145-933B-2B5E0FC068A0}" srcOrd="0" destOrd="0" presId="urn:microsoft.com/office/officeart/2008/layout/LinedList"/>
    <dgm:cxn modelId="{05DD5649-E1B8-C14A-A364-46C67065BDE7}" type="presOf" srcId="{603196AE-84FB-4F2C-ABB7-7ABC6559CD7F}" destId="{0D8216DB-03F9-FD4A-81E1-8293F08EEF60}" srcOrd="0" destOrd="0" presId="urn:microsoft.com/office/officeart/2008/layout/LinedList"/>
    <dgm:cxn modelId="{986BBB88-58BA-7943-8B57-8C4964DD2FB5}" type="presOf" srcId="{CBAF3765-CAD9-411B-8C61-683DD9FF8C78}" destId="{BA4C748E-94A6-6C46-86A4-72B6BF5DE85E}" srcOrd="0" destOrd="0" presId="urn:microsoft.com/office/officeart/2008/layout/LinedList"/>
    <dgm:cxn modelId="{E16539F0-0D71-413D-B0C0-5826CAF6426B}" srcId="{CA098BA3-2718-4F2C-BE6D-AC68CDFA1041}" destId="{603196AE-84FB-4F2C-ABB7-7ABC6559CD7F}" srcOrd="0" destOrd="0" parTransId="{528B108E-AD0E-4F90-BA1D-85366CB2D447}" sibTransId="{7A3624AF-FFF9-4AF3-9D93-B1E53F4184EC}"/>
    <dgm:cxn modelId="{3F9FE4F8-132E-4C20-A32A-85ED0309076B}" srcId="{CA098BA3-2718-4F2C-BE6D-AC68CDFA1041}" destId="{CBAF3765-CAD9-411B-8C61-683DD9FF8C78}" srcOrd="1" destOrd="0" parTransId="{011B3DAD-FB9D-4001-973D-6F1CD4A40186}" sibTransId="{9DA56ACB-F4F3-43D2-88D9-DD347AF2E5B7}"/>
    <dgm:cxn modelId="{24B533B8-F52F-374F-8DB5-66C49266A4C9}" type="presParOf" srcId="{6B5AED8E-132C-9145-933B-2B5E0FC068A0}" destId="{558B5CA1-A3BC-1D40-BFAC-53CD4E30E4CE}" srcOrd="0" destOrd="0" presId="urn:microsoft.com/office/officeart/2008/layout/LinedList"/>
    <dgm:cxn modelId="{EA93398D-F553-BA42-A4B1-D1C875A15276}" type="presParOf" srcId="{6B5AED8E-132C-9145-933B-2B5E0FC068A0}" destId="{65763FA0-D2C5-CD4A-9ED0-BF1209821CFF}" srcOrd="1" destOrd="0" presId="urn:microsoft.com/office/officeart/2008/layout/LinedList"/>
    <dgm:cxn modelId="{57138D39-DC5B-1346-BD93-2085EBE55067}" type="presParOf" srcId="{65763FA0-D2C5-CD4A-9ED0-BF1209821CFF}" destId="{0D8216DB-03F9-FD4A-81E1-8293F08EEF60}" srcOrd="0" destOrd="0" presId="urn:microsoft.com/office/officeart/2008/layout/LinedList"/>
    <dgm:cxn modelId="{865EDB50-AD02-AD47-9D0F-4FBAE8148932}" type="presParOf" srcId="{65763FA0-D2C5-CD4A-9ED0-BF1209821CFF}" destId="{B53E5E2F-4EB9-2E4C-A3B5-AE88C658E7F7}" srcOrd="1" destOrd="0" presId="urn:microsoft.com/office/officeart/2008/layout/LinedList"/>
    <dgm:cxn modelId="{0F889849-19DA-8E49-9A54-2A0B14607CF0}" type="presParOf" srcId="{6B5AED8E-132C-9145-933B-2B5E0FC068A0}" destId="{26F4574E-38D8-984F-8C52-FFA84C6D6285}" srcOrd="2" destOrd="0" presId="urn:microsoft.com/office/officeart/2008/layout/LinedList"/>
    <dgm:cxn modelId="{53359D5F-7D34-F848-8C75-013131632E3A}" type="presParOf" srcId="{6B5AED8E-132C-9145-933B-2B5E0FC068A0}" destId="{46126A96-3118-6B40-A88E-81E4AA5A38DE}" srcOrd="3" destOrd="0" presId="urn:microsoft.com/office/officeart/2008/layout/LinedList"/>
    <dgm:cxn modelId="{EE14A8C8-9536-9041-8A91-94FE81E64032}" type="presParOf" srcId="{46126A96-3118-6B40-A88E-81E4AA5A38DE}" destId="{BA4C748E-94A6-6C46-86A4-72B6BF5DE85E}" srcOrd="0" destOrd="0" presId="urn:microsoft.com/office/officeart/2008/layout/LinedList"/>
    <dgm:cxn modelId="{814D1133-B080-DB4F-A996-A31BF2046BA1}" type="presParOf" srcId="{46126A96-3118-6B40-A88E-81E4AA5A38DE}" destId="{C42BB25F-D671-9246-9E98-BE9F80708D3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C3B60F-85CC-4676-B356-6EB5E2A7B93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658A193-2401-4268-8A0D-481F0A33C06B}">
      <dgm:prSet/>
      <dgm:spPr/>
      <dgm:t>
        <a:bodyPr/>
        <a:lstStyle/>
        <a:p>
          <a:r>
            <a:rPr lang="tr-TR"/>
            <a:t>The benefits of colloid therapy include rapid volume expansion with low volume administration as compared with crystalloids. The calculated volume of required crystalloid therapy can be reduced by 40% to 60% when administered concurrently with synthetic or natural colloid to achieve the same anticipated outcomes. </a:t>
          </a:r>
          <a:endParaRPr lang="en-US"/>
        </a:p>
      </dgm:t>
    </dgm:pt>
    <dgm:pt modelId="{B930E1B6-02CA-4084-BB63-CD97DBE269F9}" type="parTrans" cxnId="{BDC6484E-68CC-4BC2-9B5E-CB4B87F9AEC5}">
      <dgm:prSet/>
      <dgm:spPr/>
      <dgm:t>
        <a:bodyPr/>
        <a:lstStyle/>
        <a:p>
          <a:endParaRPr lang="en-US"/>
        </a:p>
      </dgm:t>
    </dgm:pt>
    <dgm:pt modelId="{0C8E6162-A7C8-4F36-A5DF-C18704F64A56}" type="sibTrans" cxnId="{BDC6484E-68CC-4BC2-9B5E-CB4B87F9AEC5}">
      <dgm:prSet/>
      <dgm:spPr/>
      <dgm:t>
        <a:bodyPr/>
        <a:lstStyle/>
        <a:p>
          <a:endParaRPr lang="en-US"/>
        </a:p>
      </dgm:t>
    </dgm:pt>
    <dgm:pt modelId="{964308C6-40AC-4754-9BD1-220DE6B37B6A}">
      <dgm:prSet/>
      <dgm:spPr/>
      <dgm:t>
        <a:bodyPr/>
        <a:lstStyle/>
        <a:p>
          <a:r>
            <a:rPr lang="tr-TR"/>
            <a:t>Disadvantages of colloid solutions include possible allergic reactions, possible renal impairment, interference with coagulation, and increased expense. </a:t>
          </a:r>
          <a:endParaRPr lang="en-US"/>
        </a:p>
      </dgm:t>
    </dgm:pt>
    <dgm:pt modelId="{0F2AA2A1-55D2-4345-9106-C6BD7289FDCE}" type="parTrans" cxnId="{D9680D55-9E00-47D1-AE82-BCE6584FC6AE}">
      <dgm:prSet/>
      <dgm:spPr/>
      <dgm:t>
        <a:bodyPr/>
        <a:lstStyle/>
        <a:p>
          <a:endParaRPr lang="en-US"/>
        </a:p>
      </dgm:t>
    </dgm:pt>
    <dgm:pt modelId="{BD859FA2-EDB9-4CB3-9B71-746193DAEE8D}" type="sibTrans" cxnId="{D9680D55-9E00-47D1-AE82-BCE6584FC6AE}">
      <dgm:prSet/>
      <dgm:spPr/>
      <dgm:t>
        <a:bodyPr/>
        <a:lstStyle/>
        <a:p>
          <a:endParaRPr lang="en-US"/>
        </a:p>
      </dgm:t>
    </dgm:pt>
    <dgm:pt modelId="{5137DC73-434F-074C-BCE1-A47C8854FDF8}" type="pres">
      <dgm:prSet presAssocID="{61C3B60F-85CC-4676-B356-6EB5E2A7B931}" presName="linear" presStyleCnt="0">
        <dgm:presLayoutVars>
          <dgm:animLvl val="lvl"/>
          <dgm:resizeHandles val="exact"/>
        </dgm:presLayoutVars>
      </dgm:prSet>
      <dgm:spPr/>
    </dgm:pt>
    <dgm:pt modelId="{708CC4EE-5F24-C941-B71B-84168FCAF6F2}" type="pres">
      <dgm:prSet presAssocID="{E658A193-2401-4268-8A0D-481F0A33C06B}" presName="parentText" presStyleLbl="node1" presStyleIdx="0" presStyleCnt="2">
        <dgm:presLayoutVars>
          <dgm:chMax val="0"/>
          <dgm:bulletEnabled val="1"/>
        </dgm:presLayoutVars>
      </dgm:prSet>
      <dgm:spPr/>
    </dgm:pt>
    <dgm:pt modelId="{3FFA7F3C-5730-344F-A936-80DFB9404E76}" type="pres">
      <dgm:prSet presAssocID="{0C8E6162-A7C8-4F36-A5DF-C18704F64A56}" presName="spacer" presStyleCnt="0"/>
      <dgm:spPr/>
    </dgm:pt>
    <dgm:pt modelId="{90169F6F-7788-A34B-92DF-DFA44C0CD506}" type="pres">
      <dgm:prSet presAssocID="{964308C6-40AC-4754-9BD1-220DE6B37B6A}" presName="parentText" presStyleLbl="node1" presStyleIdx="1" presStyleCnt="2">
        <dgm:presLayoutVars>
          <dgm:chMax val="0"/>
          <dgm:bulletEnabled val="1"/>
        </dgm:presLayoutVars>
      </dgm:prSet>
      <dgm:spPr/>
    </dgm:pt>
  </dgm:ptLst>
  <dgm:cxnLst>
    <dgm:cxn modelId="{AED2982C-8E50-FB4E-8EFE-DF23CE2F8577}" type="presOf" srcId="{964308C6-40AC-4754-9BD1-220DE6B37B6A}" destId="{90169F6F-7788-A34B-92DF-DFA44C0CD506}" srcOrd="0" destOrd="0" presId="urn:microsoft.com/office/officeart/2005/8/layout/vList2"/>
    <dgm:cxn modelId="{BDC6484E-68CC-4BC2-9B5E-CB4B87F9AEC5}" srcId="{61C3B60F-85CC-4676-B356-6EB5E2A7B931}" destId="{E658A193-2401-4268-8A0D-481F0A33C06B}" srcOrd="0" destOrd="0" parTransId="{B930E1B6-02CA-4084-BB63-CD97DBE269F9}" sibTransId="{0C8E6162-A7C8-4F36-A5DF-C18704F64A56}"/>
    <dgm:cxn modelId="{D9680D55-9E00-47D1-AE82-BCE6584FC6AE}" srcId="{61C3B60F-85CC-4676-B356-6EB5E2A7B931}" destId="{964308C6-40AC-4754-9BD1-220DE6B37B6A}" srcOrd="1" destOrd="0" parTransId="{0F2AA2A1-55D2-4345-9106-C6BD7289FDCE}" sibTransId="{BD859FA2-EDB9-4CB3-9B71-746193DAEE8D}"/>
    <dgm:cxn modelId="{252E348B-921F-A245-A538-3868E4D99A0A}" type="presOf" srcId="{E658A193-2401-4268-8A0D-481F0A33C06B}" destId="{708CC4EE-5F24-C941-B71B-84168FCAF6F2}" srcOrd="0" destOrd="0" presId="urn:microsoft.com/office/officeart/2005/8/layout/vList2"/>
    <dgm:cxn modelId="{E9E0F3AE-5013-A845-A1FF-16752638CFC5}" type="presOf" srcId="{61C3B60F-85CC-4676-B356-6EB5E2A7B931}" destId="{5137DC73-434F-074C-BCE1-A47C8854FDF8}" srcOrd="0" destOrd="0" presId="urn:microsoft.com/office/officeart/2005/8/layout/vList2"/>
    <dgm:cxn modelId="{447B6F16-42F8-2E41-B569-A30D93F2B574}" type="presParOf" srcId="{5137DC73-434F-074C-BCE1-A47C8854FDF8}" destId="{708CC4EE-5F24-C941-B71B-84168FCAF6F2}" srcOrd="0" destOrd="0" presId="urn:microsoft.com/office/officeart/2005/8/layout/vList2"/>
    <dgm:cxn modelId="{4C398E83-74A4-F64C-AF19-66BFDEDE7008}" type="presParOf" srcId="{5137DC73-434F-074C-BCE1-A47C8854FDF8}" destId="{3FFA7F3C-5730-344F-A936-80DFB9404E76}" srcOrd="1" destOrd="0" presId="urn:microsoft.com/office/officeart/2005/8/layout/vList2"/>
    <dgm:cxn modelId="{D0E2630D-7ADC-9345-8D88-B0E0257FE178}" type="presParOf" srcId="{5137DC73-434F-074C-BCE1-A47C8854FDF8}" destId="{90169F6F-7788-A34B-92DF-DFA44C0CD50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7765E-9F73-2540-94CB-133D23604EC6}">
      <dsp:nvSpPr>
        <dsp:cNvPr id="0" name=""/>
        <dsp:cNvSpPr/>
      </dsp:nvSpPr>
      <dsp:spPr>
        <a:xfrm>
          <a:off x="0" y="212780"/>
          <a:ext cx="6832212" cy="1578512"/>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Crystalloids are solutions containing electrolyte and nonelectrolyte solutes capable of entering all body fluid compartments. </a:t>
          </a:r>
          <a:endParaRPr lang="en-US" sz="1800" kern="1200"/>
        </a:p>
      </dsp:txBody>
      <dsp:txXfrm>
        <a:off x="77057" y="289837"/>
        <a:ext cx="6678098" cy="1424398"/>
      </dsp:txXfrm>
    </dsp:sp>
    <dsp:sp modelId="{438357FF-2C14-0D41-8438-949D0F00003A}">
      <dsp:nvSpPr>
        <dsp:cNvPr id="0" name=""/>
        <dsp:cNvSpPr/>
      </dsp:nvSpPr>
      <dsp:spPr>
        <a:xfrm>
          <a:off x="0" y="1843133"/>
          <a:ext cx="6832212" cy="1578512"/>
        </a:xfrm>
        <a:prstGeom prst="round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Advantages of crystalloid fluid therapy include replacement of interstitial and intravascular fluid losses, minimal impairment of coagulation, and no risk for allergic reaction, as well as low cost and wide availability. </a:t>
          </a:r>
          <a:endParaRPr lang="en-US" sz="1800" kern="1200"/>
        </a:p>
      </dsp:txBody>
      <dsp:txXfrm>
        <a:off x="77057" y="1920190"/>
        <a:ext cx="6678098" cy="1424398"/>
      </dsp:txXfrm>
    </dsp:sp>
    <dsp:sp modelId="{439BE682-8748-CA48-9521-D46BDC59C743}">
      <dsp:nvSpPr>
        <dsp:cNvPr id="0" name=""/>
        <dsp:cNvSpPr/>
      </dsp:nvSpPr>
      <dsp:spPr>
        <a:xfrm>
          <a:off x="0" y="3473485"/>
          <a:ext cx="6832212" cy="1578512"/>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The main disadvantage is the limited duration of IV volume expansion when using crystalloid therapy alone. Large volume of crystalloid administration can contribute to decreased colloid oncotic pressure, resulting in tissue edema and other serious consequences. </a:t>
          </a:r>
          <a:endParaRPr lang="en-US" sz="1800" kern="1200"/>
        </a:p>
      </dsp:txBody>
      <dsp:txXfrm>
        <a:off x="77057" y="3550542"/>
        <a:ext cx="6678098" cy="1424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44BDD-7B58-A146-A1C9-826A338C1AC9}">
      <dsp:nvSpPr>
        <dsp:cNvPr id="0" name=""/>
        <dsp:cNvSpPr/>
      </dsp:nvSpPr>
      <dsp:spPr>
        <a:xfrm>
          <a:off x="0" y="103884"/>
          <a:ext cx="6832212" cy="1641509"/>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Examples of crystalloid solutions include </a:t>
          </a:r>
          <a:r>
            <a:rPr lang="tr-TR" sz="2300" b="1" kern="1200"/>
            <a:t>Normosol-R, lactated Ringer’s solution</a:t>
          </a:r>
          <a:r>
            <a:rPr lang="tr-TR" sz="2300" kern="1200"/>
            <a:t>, </a:t>
          </a:r>
          <a:r>
            <a:rPr lang="tr-TR" sz="2300" b="1" kern="1200"/>
            <a:t>5% dextrose</a:t>
          </a:r>
          <a:r>
            <a:rPr lang="tr-TR" sz="2300" kern="1200"/>
            <a:t>, </a:t>
          </a:r>
          <a:r>
            <a:rPr lang="tr-TR" sz="2300" b="1" kern="1200"/>
            <a:t>Plasma-lyte A</a:t>
          </a:r>
          <a:r>
            <a:rPr lang="tr-TR" sz="2300" kern="1200"/>
            <a:t>, and </a:t>
          </a:r>
          <a:r>
            <a:rPr lang="tr-TR" sz="2300" b="1" kern="1200"/>
            <a:t>normal saline (0.9%)</a:t>
          </a:r>
          <a:r>
            <a:rPr lang="tr-TR" sz="2300" kern="1200"/>
            <a:t>.</a:t>
          </a:r>
          <a:endParaRPr lang="en-US" sz="2300" kern="1200"/>
        </a:p>
      </dsp:txBody>
      <dsp:txXfrm>
        <a:off x="80132" y="184016"/>
        <a:ext cx="6671948" cy="1481245"/>
      </dsp:txXfrm>
    </dsp:sp>
    <dsp:sp modelId="{99347E31-2A65-904D-AF45-285321EA88DB}">
      <dsp:nvSpPr>
        <dsp:cNvPr id="0" name=""/>
        <dsp:cNvSpPr/>
      </dsp:nvSpPr>
      <dsp:spPr>
        <a:xfrm>
          <a:off x="0" y="1811634"/>
          <a:ext cx="6832212" cy="1641509"/>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dirty="0" err="1"/>
            <a:t>Supplementation</a:t>
          </a:r>
          <a:r>
            <a:rPr lang="tr-TR" sz="2300" kern="1200" dirty="0"/>
            <a:t> of </a:t>
          </a:r>
          <a:r>
            <a:rPr lang="tr-TR" sz="2300" kern="1200" dirty="0" err="1"/>
            <a:t>these</a:t>
          </a:r>
          <a:r>
            <a:rPr lang="tr-TR" sz="2300" kern="1200" dirty="0"/>
            <a:t> </a:t>
          </a:r>
          <a:r>
            <a:rPr lang="tr-TR" sz="2300" kern="1200" dirty="0" err="1"/>
            <a:t>fluids</a:t>
          </a:r>
          <a:r>
            <a:rPr lang="tr-TR" sz="2300" kern="1200" dirty="0"/>
            <a:t> </a:t>
          </a:r>
          <a:r>
            <a:rPr lang="tr-TR" sz="2300" kern="1200" dirty="0" err="1"/>
            <a:t>with</a:t>
          </a:r>
          <a:r>
            <a:rPr lang="tr-TR" sz="2300" kern="1200" dirty="0"/>
            <a:t> </a:t>
          </a:r>
          <a:r>
            <a:rPr lang="tr-TR" sz="2300" kern="1200" dirty="0" err="1"/>
            <a:t>potassium</a:t>
          </a:r>
          <a:r>
            <a:rPr lang="tr-TR" sz="2300" kern="1200" dirty="0"/>
            <a:t> </a:t>
          </a:r>
          <a:r>
            <a:rPr lang="tr-TR" sz="2300" kern="1200" dirty="0" err="1"/>
            <a:t>chloride</a:t>
          </a:r>
          <a:r>
            <a:rPr lang="tr-TR" sz="2300" kern="1200" dirty="0"/>
            <a:t> (</a:t>
          </a:r>
          <a:r>
            <a:rPr lang="tr-TR" sz="2300" kern="1200" dirty="0" err="1"/>
            <a:t>KCl</a:t>
          </a:r>
          <a:r>
            <a:rPr lang="tr-TR" sz="2300" kern="1200" dirty="0"/>
            <a:t>) is </a:t>
          </a:r>
          <a:r>
            <a:rPr lang="tr-TR" sz="2300" kern="1200" dirty="0" err="1"/>
            <a:t>indicated</a:t>
          </a:r>
          <a:r>
            <a:rPr lang="tr-TR" sz="2300" kern="1200" dirty="0"/>
            <a:t> </a:t>
          </a:r>
          <a:r>
            <a:rPr lang="tr-TR" sz="2300" kern="1200" dirty="0" err="1"/>
            <a:t>if</a:t>
          </a:r>
          <a:r>
            <a:rPr lang="tr-TR" sz="2300" kern="1200" dirty="0"/>
            <a:t> </a:t>
          </a:r>
          <a:r>
            <a:rPr lang="tr-TR" sz="2300" kern="1200" dirty="0" err="1"/>
            <a:t>the</a:t>
          </a:r>
          <a:r>
            <a:rPr lang="tr-TR" sz="2300" kern="1200" dirty="0"/>
            <a:t> </a:t>
          </a:r>
          <a:r>
            <a:rPr lang="tr-TR" sz="2300" kern="1200" dirty="0" err="1"/>
            <a:t>patient</a:t>
          </a:r>
          <a:r>
            <a:rPr lang="tr-TR" sz="2300" kern="1200" dirty="0"/>
            <a:t> is </a:t>
          </a:r>
          <a:r>
            <a:rPr lang="tr-TR" sz="2300" kern="1200" dirty="0" err="1"/>
            <a:t>hypokalemic</a:t>
          </a:r>
          <a:r>
            <a:rPr lang="tr-TR" sz="2300" kern="1200" dirty="0"/>
            <a:t> </a:t>
          </a:r>
          <a:r>
            <a:rPr lang="tr-TR" sz="2300" kern="1200" dirty="0" err="1"/>
            <a:t>or</a:t>
          </a:r>
          <a:r>
            <a:rPr lang="tr-TR" sz="2300" kern="1200" dirty="0"/>
            <a:t> </a:t>
          </a:r>
          <a:r>
            <a:rPr lang="tr-TR" sz="2300" kern="1200" dirty="0" err="1"/>
            <a:t>likely</a:t>
          </a:r>
          <a:r>
            <a:rPr lang="tr-TR" sz="2300" kern="1200" dirty="0"/>
            <a:t> </a:t>
          </a:r>
          <a:r>
            <a:rPr lang="tr-TR" sz="2300" kern="1200" dirty="0" err="1"/>
            <a:t>to</a:t>
          </a:r>
          <a:r>
            <a:rPr lang="tr-TR" sz="2300" kern="1200" dirty="0"/>
            <a:t> </a:t>
          </a:r>
          <a:r>
            <a:rPr lang="tr-TR" sz="2300" kern="1200" dirty="0" err="1"/>
            <a:t>become</a:t>
          </a:r>
          <a:r>
            <a:rPr lang="tr-TR" sz="2300" kern="1200" dirty="0"/>
            <a:t> </a:t>
          </a:r>
          <a:r>
            <a:rPr lang="tr-TR" sz="2300" kern="1200" dirty="0" err="1"/>
            <a:t>so</a:t>
          </a:r>
          <a:r>
            <a:rPr lang="tr-TR" sz="2300" kern="1200" dirty="0"/>
            <a:t> (</a:t>
          </a:r>
          <a:r>
            <a:rPr lang="tr-TR" sz="2300" kern="1200" dirty="0" err="1"/>
            <a:t>e.g</a:t>
          </a:r>
          <a:r>
            <a:rPr lang="tr-TR" sz="2300" kern="1200" dirty="0"/>
            <a:t>., </a:t>
          </a:r>
          <a:r>
            <a:rPr lang="tr-TR" sz="2300" kern="1200" dirty="0" err="1"/>
            <a:t>from</a:t>
          </a:r>
          <a:r>
            <a:rPr lang="tr-TR" sz="2300" kern="1200" dirty="0"/>
            <a:t> </a:t>
          </a:r>
          <a:r>
            <a:rPr lang="tr-TR" sz="2300" kern="1200" dirty="0" err="1"/>
            <a:t>vomiting</a:t>
          </a:r>
          <a:r>
            <a:rPr lang="tr-TR" sz="2300" kern="1200" dirty="0"/>
            <a:t>). </a:t>
          </a:r>
          <a:endParaRPr lang="en-US" sz="2300" kern="1200" dirty="0"/>
        </a:p>
      </dsp:txBody>
      <dsp:txXfrm>
        <a:off x="80132" y="1891766"/>
        <a:ext cx="6671948" cy="1481245"/>
      </dsp:txXfrm>
    </dsp:sp>
    <dsp:sp modelId="{DB3919FF-CF52-5C41-8DD6-14847077B850}">
      <dsp:nvSpPr>
        <dsp:cNvPr id="0" name=""/>
        <dsp:cNvSpPr/>
      </dsp:nvSpPr>
      <dsp:spPr>
        <a:xfrm>
          <a:off x="0" y="3519384"/>
          <a:ext cx="6832212" cy="1641509"/>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The choice of fluid to administer depends on the nature of the disease process and the composition of the body fluid losses. </a:t>
          </a:r>
          <a:endParaRPr lang="en-US" sz="2300" kern="1200"/>
        </a:p>
      </dsp:txBody>
      <dsp:txXfrm>
        <a:off x="80132" y="3599516"/>
        <a:ext cx="6671948" cy="1481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D7244-032D-414A-B501-EF60CD25CF3F}">
      <dsp:nvSpPr>
        <dsp:cNvPr id="0" name=""/>
        <dsp:cNvSpPr/>
      </dsp:nvSpPr>
      <dsp:spPr>
        <a:xfrm>
          <a:off x="0" y="121544"/>
          <a:ext cx="6832212" cy="1629736"/>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Patients vomiting gastric contents may become hypokalemic or hypochloremic. </a:t>
          </a:r>
          <a:endParaRPr lang="en-US" sz="2300" kern="1200"/>
        </a:p>
      </dsp:txBody>
      <dsp:txXfrm>
        <a:off x="79557" y="201101"/>
        <a:ext cx="6673098" cy="1470622"/>
      </dsp:txXfrm>
    </dsp:sp>
    <dsp:sp modelId="{531A003D-F95F-AB48-8DD3-087B630FA6E2}">
      <dsp:nvSpPr>
        <dsp:cNvPr id="0" name=""/>
        <dsp:cNvSpPr/>
      </dsp:nvSpPr>
      <dsp:spPr>
        <a:xfrm>
          <a:off x="0" y="1817521"/>
          <a:ext cx="6832212" cy="1629736"/>
        </a:xfrm>
        <a:prstGeom prst="round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They can develop metabolic alkalosis , in which case 0.9% NaCl with 20 to 30 mEq KCl per liter is a reasonable choice, or they can become acidotic.</a:t>
          </a:r>
          <a:endParaRPr lang="en-US" sz="2300" kern="1200"/>
        </a:p>
      </dsp:txBody>
      <dsp:txXfrm>
        <a:off x="79557" y="1897078"/>
        <a:ext cx="6673098" cy="1470622"/>
      </dsp:txXfrm>
    </dsp:sp>
    <dsp:sp modelId="{46A1244E-2BCE-AB49-866C-CB7750AA42E2}">
      <dsp:nvSpPr>
        <dsp:cNvPr id="0" name=""/>
        <dsp:cNvSpPr/>
      </dsp:nvSpPr>
      <dsp:spPr>
        <a:xfrm>
          <a:off x="0" y="3513497"/>
          <a:ext cx="6832212" cy="1629736"/>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The acid-base status cannot be accurately predicted. If the vomitus is not primarily stomach contents, lactated Ringer’s may be used initially while awaiting laboratory results. </a:t>
          </a:r>
          <a:endParaRPr lang="en-US" sz="2300" kern="1200"/>
        </a:p>
      </dsp:txBody>
      <dsp:txXfrm>
        <a:off x="79557" y="3593054"/>
        <a:ext cx="6673098" cy="1470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B5CA1-A3BC-1D40-BFAC-53CD4E30E4CE}">
      <dsp:nvSpPr>
        <dsp:cNvPr id="0" name=""/>
        <dsp:cNvSpPr/>
      </dsp:nvSpPr>
      <dsp:spPr>
        <a:xfrm>
          <a:off x="0" y="0"/>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0D8216DB-03F9-FD4A-81E1-8293F08EEF60}">
      <dsp:nvSpPr>
        <dsp:cNvPr id="0" name=""/>
        <dsp:cNvSpPr/>
      </dsp:nvSpPr>
      <dsp:spPr>
        <a:xfrm>
          <a:off x="0" y="0"/>
          <a:ext cx="6832212" cy="263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a:t>Colloids are large-molecular-weight substances (e.g., plasma, dextrans, and hetastarch) that are restricted to the plasma compartment because of their size. </a:t>
          </a:r>
          <a:endParaRPr lang="en-US" sz="2800" kern="1200"/>
        </a:p>
      </dsp:txBody>
      <dsp:txXfrm>
        <a:off x="0" y="0"/>
        <a:ext cx="6832212" cy="2632389"/>
      </dsp:txXfrm>
    </dsp:sp>
    <dsp:sp modelId="{26F4574E-38D8-984F-8C52-FFA84C6D6285}">
      <dsp:nvSpPr>
        <dsp:cNvPr id="0" name=""/>
        <dsp:cNvSpPr/>
      </dsp:nvSpPr>
      <dsp:spPr>
        <a:xfrm>
          <a:off x="0" y="2632389"/>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BA4C748E-94A6-6C46-86A4-72B6BF5DE85E}">
      <dsp:nvSpPr>
        <dsp:cNvPr id="0" name=""/>
        <dsp:cNvSpPr/>
      </dsp:nvSpPr>
      <dsp:spPr>
        <a:xfrm>
          <a:off x="0" y="2632389"/>
          <a:ext cx="6832212" cy="263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a:t>These solutions are often used in animals in shock or that are severely hypoalbuminemic (i.e., serum albumin &lt;1.5 g/dL); however, colloids should be used with caution due to the potential for adverse outcomes </a:t>
          </a:r>
          <a:endParaRPr lang="en-US" sz="2800" kern="1200"/>
        </a:p>
      </dsp:txBody>
      <dsp:txXfrm>
        <a:off x="0" y="2632389"/>
        <a:ext cx="6832212" cy="26323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CC4EE-5F24-C941-B71B-84168FCAF6F2}">
      <dsp:nvSpPr>
        <dsp:cNvPr id="0" name=""/>
        <dsp:cNvSpPr/>
      </dsp:nvSpPr>
      <dsp:spPr>
        <a:xfrm>
          <a:off x="0" y="216789"/>
          <a:ext cx="6832212" cy="238680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The benefits of colloid therapy include rapid volume expansion with low volume administration as compared with crystalloids. The calculated volume of required crystalloid therapy can be reduced by 40% to 60% when administered concurrently with synthetic or natural colloid to achieve the same anticipated outcomes. </a:t>
          </a:r>
          <a:endParaRPr lang="en-US" sz="2000" kern="1200"/>
        </a:p>
      </dsp:txBody>
      <dsp:txXfrm>
        <a:off x="116514" y="333303"/>
        <a:ext cx="6599184" cy="2153772"/>
      </dsp:txXfrm>
    </dsp:sp>
    <dsp:sp modelId="{90169F6F-7788-A34B-92DF-DFA44C0CD506}">
      <dsp:nvSpPr>
        <dsp:cNvPr id="0" name=""/>
        <dsp:cNvSpPr/>
      </dsp:nvSpPr>
      <dsp:spPr>
        <a:xfrm>
          <a:off x="0" y="2661189"/>
          <a:ext cx="6832212" cy="2386800"/>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Disadvantages of colloid solutions include possible allergic reactions, possible renal impairment, interference with coagulation, and increased expense. </a:t>
          </a:r>
          <a:endParaRPr lang="en-US" sz="2000" kern="1200"/>
        </a:p>
      </dsp:txBody>
      <dsp:txXfrm>
        <a:off x="116514" y="2777703"/>
        <a:ext cx="6599184" cy="21537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3/25/21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3/25/21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3/25/21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3/25/21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3/25/21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3/25/21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3/25/21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3/25/21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3/25/21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11"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2"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3"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4"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5"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6"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7"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8"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9"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0"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1"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2"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4"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Başlık 1">
            <a:extLst>
              <a:ext uri="{FF2B5EF4-FFF2-40B4-BE49-F238E27FC236}">
                <a16:creationId xmlns:a16="http://schemas.microsoft.com/office/drawing/2014/main" id="{FDBC8F75-AA9F-C440-BBC3-124588C1A9DD}"/>
              </a:ext>
            </a:extLst>
          </p:cNvPr>
          <p:cNvSpPr>
            <a:spLocks noGrp="1"/>
          </p:cNvSpPr>
          <p:nvPr>
            <p:ph type="ctrTitle"/>
          </p:nvPr>
        </p:nvSpPr>
        <p:spPr>
          <a:xfrm>
            <a:off x="987215" y="1318590"/>
            <a:ext cx="5102159" cy="4220820"/>
          </a:xfrm>
        </p:spPr>
        <p:txBody>
          <a:bodyPr anchor="ctr">
            <a:normAutofit/>
          </a:bodyPr>
          <a:lstStyle/>
          <a:p>
            <a:r>
              <a:rPr lang="tr-TR">
                <a:solidFill>
                  <a:srgbClr val="FFFFFF"/>
                </a:solidFill>
              </a:rPr>
              <a:t>Fluid Theraphy</a:t>
            </a:r>
          </a:p>
        </p:txBody>
      </p:sp>
      <p:sp>
        <p:nvSpPr>
          <p:cNvPr id="3" name="Alt Başlık 2">
            <a:extLst>
              <a:ext uri="{FF2B5EF4-FFF2-40B4-BE49-F238E27FC236}">
                <a16:creationId xmlns:a16="http://schemas.microsoft.com/office/drawing/2014/main" id="{D054D0B8-8910-2145-A6E4-11E40BE6C2F3}"/>
              </a:ext>
            </a:extLst>
          </p:cNvPr>
          <p:cNvSpPr>
            <a:spLocks noGrp="1"/>
          </p:cNvSpPr>
          <p:nvPr>
            <p:ph type="subTitle" idx="1"/>
          </p:nvPr>
        </p:nvSpPr>
        <p:spPr>
          <a:xfrm>
            <a:off x="7712032" y="804334"/>
            <a:ext cx="3675634" cy="5249332"/>
          </a:xfrm>
        </p:spPr>
        <p:txBody>
          <a:bodyPr anchor="ctr">
            <a:normAutofit/>
          </a:bodyPr>
          <a:lstStyle/>
          <a:p>
            <a:r>
              <a:rPr lang="tr-TR" dirty="0" err="1">
                <a:solidFill>
                  <a:schemeClr val="tx1"/>
                </a:solidFill>
              </a:rPr>
              <a:t>Assoc</a:t>
            </a:r>
            <a:r>
              <a:rPr lang="tr-TR" dirty="0">
                <a:solidFill>
                  <a:schemeClr val="tx1"/>
                </a:solidFill>
              </a:rPr>
              <a:t>. </a:t>
            </a:r>
            <a:r>
              <a:rPr lang="tr-TR" dirty="0" err="1">
                <a:solidFill>
                  <a:schemeClr val="tx1"/>
                </a:solidFill>
              </a:rPr>
              <a:t>Prof.Dr</a:t>
            </a:r>
            <a:r>
              <a:rPr lang="tr-TR" dirty="0">
                <a:solidFill>
                  <a:schemeClr val="tx1"/>
                </a:solidFill>
              </a:rPr>
              <a:t>. Murat ÇALIŞKAN</a:t>
            </a:r>
          </a:p>
        </p:txBody>
      </p:sp>
    </p:spTree>
    <p:extLst>
      <p:ext uri="{BB962C8B-B14F-4D97-AF65-F5344CB8AC3E}">
        <p14:creationId xmlns:p14="http://schemas.microsoft.com/office/powerpoint/2010/main" val="1083777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16E447-3A25-F14E-B177-1E4C515EC009}"/>
              </a:ext>
            </a:extLst>
          </p:cNvPr>
          <p:cNvSpPr>
            <a:spLocks noGrp="1"/>
          </p:cNvSpPr>
          <p:nvPr>
            <p:ph type="title"/>
          </p:nvPr>
        </p:nvSpPr>
        <p:spPr/>
        <p:txBody>
          <a:bodyPr/>
          <a:lstStyle/>
          <a:p>
            <a:r>
              <a:rPr lang="tr-TR" dirty="0" err="1"/>
              <a:t>Dehydration</a:t>
            </a:r>
            <a:r>
              <a:rPr lang="tr-TR" dirty="0"/>
              <a:t> </a:t>
            </a:r>
            <a:r>
              <a:rPr lang="tr-TR" dirty="0" err="1"/>
              <a:t>Assessment</a:t>
            </a:r>
            <a:r>
              <a:rPr lang="tr-TR" dirty="0"/>
              <a:t> </a:t>
            </a:r>
            <a:br>
              <a:rPr lang="tr-TR" dirty="0"/>
            </a:br>
            <a:endParaRPr lang="tr-TR" dirty="0"/>
          </a:p>
        </p:txBody>
      </p:sp>
      <p:pic>
        <p:nvPicPr>
          <p:cNvPr id="9" name="İçerik Yer Tutucusu 8" descr="ekran görüntüsü içeren bir resim&#10;&#10;Açıklama otomatik olarak oluşturuldu">
            <a:extLst>
              <a:ext uri="{FF2B5EF4-FFF2-40B4-BE49-F238E27FC236}">
                <a16:creationId xmlns:a16="http://schemas.microsoft.com/office/drawing/2014/main" id="{B4674BF0-75B3-DE47-A764-8CCE0723D75E}"/>
              </a:ext>
            </a:extLst>
          </p:cNvPr>
          <p:cNvPicPr>
            <a:picLocks noGrp="1" noChangeAspect="1"/>
          </p:cNvPicPr>
          <p:nvPr>
            <p:ph idx="1"/>
          </p:nvPr>
        </p:nvPicPr>
        <p:blipFill>
          <a:blip r:embed="rId2"/>
          <a:stretch>
            <a:fillRect/>
          </a:stretch>
        </p:blipFill>
        <p:spPr>
          <a:xfrm>
            <a:off x="2378611" y="1638670"/>
            <a:ext cx="8779925" cy="4668430"/>
          </a:xfrm>
        </p:spPr>
      </p:pic>
    </p:spTree>
    <p:extLst>
      <p:ext uri="{BB962C8B-B14F-4D97-AF65-F5344CB8AC3E}">
        <p14:creationId xmlns:p14="http://schemas.microsoft.com/office/powerpoint/2010/main" val="3937023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5"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447B8A9-7072-5548-8D4A-B2FCD7C1C0C5}"/>
              </a:ext>
            </a:extLst>
          </p:cNvPr>
          <p:cNvSpPr>
            <a:spLocks noGrp="1"/>
          </p:cNvSpPr>
          <p:nvPr>
            <p:ph type="title"/>
          </p:nvPr>
        </p:nvSpPr>
        <p:spPr>
          <a:xfrm>
            <a:off x="1259893" y="3101093"/>
            <a:ext cx="2454052" cy="3029344"/>
          </a:xfrm>
        </p:spPr>
        <p:txBody>
          <a:bodyPr>
            <a:normAutofit/>
          </a:bodyPr>
          <a:lstStyle/>
          <a:p>
            <a:r>
              <a:rPr lang="tr-TR" sz="2700">
                <a:solidFill>
                  <a:schemeClr val="bg1"/>
                </a:solidFill>
              </a:rPr>
              <a:t>Hypovolemia </a:t>
            </a:r>
            <a:br>
              <a:rPr lang="tr-TR" sz="2700">
                <a:solidFill>
                  <a:schemeClr val="bg1"/>
                </a:solidFill>
              </a:rPr>
            </a:br>
            <a:endParaRPr lang="tr-TR" sz="2700">
              <a:solidFill>
                <a:schemeClr val="bg1"/>
              </a:solidFill>
            </a:endParaRPr>
          </a:p>
        </p:txBody>
      </p:sp>
      <p:sp>
        <p:nvSpPr>
          <p:cNvPr id="46"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47"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çerik Yer Tutucusu 2">
            <a:extLst>
              <a:ext uri="{FF2B5EF4-FFF2-40B4-BE49-F238E27FC236}">
                <a16:creationId xmlns:a16="http://schemas.microsoft.com/office/drawing/2014/main" id="{0360884F-CE6F-0C4D-A5B3-D397906D4E79}"/>
              </a:ext>
            </a:extLst>
          </p:cNvPr>
          <p:cNvSpPr>
            <a:spLocks noGrp="1"/>
          </p:cNvSpPr>
          <p:nvPr>
            <p:ph idx="1"/>
          </p:nvPr>
        </p:nvSpPr>
        <p:spPr>
          <a:xfrm>
            <a:off x="4706578" y="589722"/>
            <a:ext cx="6798033" cy="5321500"/>
          </a:xfrm>
        </p:spPr>
        <p:txBody>
          <a:bodyPr anchor="ctr">
            <a:normAutofit/>
          </a:bodyPr>
          <a:lstStyle/>
          <a:p>
            <a:r>
              <a:rPr lang="tr-TR" err="1"/>
              <a:t>Hypovolemia</a:t>
            </a:r>
            <a:r>
              <a:rPr lang="tr-TR"/>
              <a:t> </a:t>
            </a:r>
            <a:r>
              <a:rPr lang="tr-TR" err="1"/>
              <a:t>refers</a:t>
            </a:r>
            <a:r>
              <a:rPr lang="tr-TR"/>
              <a:t> </a:t>
            </a:r>
            <a:r>
              <a:rPr lang="tr-TR" err="1"/>
              <a:t>to</a:t>
            </a:r>
            <a:r>
              <a:rPr lang="tr-TR"/>
              <a:t> a </a:t>
            </a:r>
            <a:r>
              <a:rPr lang="tr-TR" err="1"/>
              <a:t>decreased</a:t>
            </a:r>
            <a:r>
              <a:rPr lang="tr-TR"/>
              <a:t> </a:t>
            </a:r>
            <a:r>
              <a:rPr lang="tr-TR" err="1"/>
              <a:t>volume</a:t>
            </a:r>
            <a:r>
              <a:rPr lang="tr-TR"/>
              <a:t> of </a:t>
            </a:r>
            <a:r>
              <a:rPr lang="tr-TR" err="1"/>
              <a:t>fluid</a:t>
            </a:r>
            <a:r>
              <a:rPr lang="tr-TR"/>
              <a:t> in </a:t>
            </a:r>
            <a:r>
              <a:rPr lang="tr-TR" err="1"/>
              <a:t>the</a:t>
            </a:r>
            <a:r>
              <a:rPr lang="tr-TR"/>
              <a:t> </a:t>
            </a:r>
            <a:r>
              <a:rPr lang="tr-TR" err="1"/>
              <a:t>vascular</a:t>
            </a:r>
            <a:r>
              <a:rPr lang="tr-TR"/>
              <a:t> </a:t>
            </a:r>
            <a:r>
              <a:rPr lang="tr-TR" err="1"/>
              <a:t>system</a:t>
            </a:r>
            <a:r>
              <a:rPr lang="tr-TR"/>
              <a:t> </a:t>
            </a:r>
            <a:r>
              <a:rPr lang="tr-TR" err="1"/>
              <a:t>with</a:t>
            </a:r>
            <a:r>
              <a:rPr lang="tr-TR"/>
              <a:t> </a:t>
            </a:r>
            <a:r>
              <a:rPr lang="tr-TR" err="1"/>
              <a:t>or</a:t>
            </a:r>
            <a:r>
              <a:rPr lang="tr-TR"/>
              <a:t> </a:t>
            </a:r>
            <a:r>
              <a:rPr lang="tr-TR" err="1"/>
              <a:t>without</a:t>
            </a:r>
            <a:r>
              <a:rPr lang="tr-TR"/>
              <a:t> </a:t>
            </a:r>
            <a:r>
              <a:rPr lang="tr-TR" err="1"/>
              <a:t>whole</a:t>
            </a:r>
            <a:r>
              <a:rPr lang="tr-TR"/>
              <a:t> body </a:t>
            </a:r>
            <a:r>
              <a:rPr lang="tr-TR" err="1"/>
              <a:t>fluid</a:t>
            </a:r>
            <a:r>
              <a:rPr lang="tr-TR"/>
              <a:t> </a:t>
            </a:r>
            <a:r>
              <a:rPr lang="tr-TR" err="1"/>
              <a:t>depletion</a:t>
            </a:r>
            <a:r>
              <a:rPr lang="tr-TR"/>
              <a:t>. </a:t>
            </a:r>
          </a:p>
          <a:p>
            <a:r>
              <a:rPr lang="tr-TR" err="1"/>
              <a:t>Dehydration</a:t>
            </a:r>
            <a:r>
              <a:rPr lang="tr-TR"/>
              <a:t> is </a:t>
            </a:r>
            <a:r>
              <a:rPr lang="tr-TR" err="1"/>
              <a:t>the</a:t>
            </a:r>
            <a:r>
              <a:rPr lang="tr-TR"/>
              <a:t> </a:t>
            </a:r>
            <a:r>
              <a:rPr lang="tr-TR" err="1"/>
              <a:t>depletion</a:t>
            </a:r>
            <a:r>
              <a:rPr lang="tr-TR"/>
              <a:t> of </a:t>
            </a:r>
            <a:r>
              <a:rPr lang="tr-TR" err="1"/>
              <a:t>whole</a:t>
            </a:r>
            <a:r>
              <a:rPr lang="tr-TR"/>
              <a:t> body </a:t>
            </a:r>
            <a:r>
              <a:rPr lang="tr-TR" err="1"/>
              <a:t>fluid</a:t>
            </a:r>
            <a:r>
              <a:rPr lang="tr-TR"/>
              <a:t>. </a:t>
            </a:r>
            <a:r>
              <a:rPr lang="tr-TR" err="1"/>
              <a:t>Hypovolemia</a:t>
            </a:r>
            <a:r>
              <a:rPr lang="tr-TR"/>
              <a:t> </a:t>
            </a:r>
            <a:r>
              <a:rPr lang="tr-TR" err="1"/>
              <a:t>and</a:t>
            </a:r>
            <a:r>
              <a:rPr lang="tr-TR"/>
              <a:t> </a:t>
            </a:r>
            <a:r>
              <a:rPr lang="tr-TR" err="1"/>
              <a:t>dehydration</a:t>
            </a:r>
            <a:r>
              <a:rPr lang="tr-TR"/>
              <a:t> </a:t>
            </a:r>
            <a:r>
              <a:rPr lang="tr-TR" err="1"/>
              <a:t>are</a:t>
            </a:r>
            <a:r>
              <a:rPr lang="tr-TR"/>
              <a:t> not </a:t>
            </a:r>
            <a:r>
              <a:rPr lang="tr-TR" err="1"/>
              <a:t>mutually</a:t>
            </a:r>
            <a:r>
              <a:rPr lang="tr-TR"/>
              <a:t> </a:t>
            </a:r>
            <a:r>
              <a:rPr lang="tr-TR" err="1"/>
              <a:t>exclusive</a:t>
            </a:r>
            <a:r>
              <a:rPr lang="tr-TR"/>
              <a:t> </a:t>
            </a:r>
            <a:r>
              <a:rPr lang="tr-TR" err="1"/>
              <a:t>nor</a:t>
            </a:r>
            <a:r>
              <a:rPr lang="tr-TR"/>
              <a:t> </a:t>
            </a:r>
            <a:r>
              <a:rPr lang="tr-TR" err="1"/>
              <a:t>are</a:t>
            </a:r>
            <a:r>
              <a:rPr lang="tr-TR"/>
              <a:t> </a:t>
            </a:r>
            <a:r>
              <a:rPr lang="tr-TR" err="1"/>
              <a:t>they</a:t>
            </a:r>
            <a:r>
              <a:rPr lang="tr-TR"/>
              <a:t> </a:t>
            </a:r>
            <a:r>
              <a:rPr lang="tr-TR" err="1"/>
              <a:t>always</a:t>
            </a:r>
            <a:r>
              <a:rPr lang="tr-TR"/>
              <a:t> </a:t>
            </a:r>
            <a:r>
              <a:rPr lang="tr-TR" err="1"/>
              <a:t>linked</a:t>
            </a:r>
            <a:r>
              <a:rPr lang="tr-TR"/>
              <a:t> </a:t>
            </a:r>
          </a:p>
          <a:p>
            <a:endParaRPr lang="tr-TR"/>
          </a:p>
        </p:txBody>
      </p:sp>
    </p:spTree>
    <p:extLst>
      <p:ext uri="{BB962C8B-B14F-4D97-AF65-F5344CB8AC3E}">
        <p14:creationId xmlns:p14="http://schemas.microsoft.com/office/powerpoint/2010/main" val="1578127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49FE25-B675-164F-85B2-94D9834FB959}"/>
              </a:ext>
            </a:extLst>
          </p:cNvPr>
          <p:cNvSpPr>
            <a:spLocks noGrp="1"/>
          </p:cNvSpPr>
          <p:nvPr>
            <p:ph type="title"/>
          </p:nvPr>
        </p:nvSpPr>
        <p:spPr/>
        <p:txBody>
          <a:bodyPr>
            <a:normAutofit fontScale="90000"/>
          </a:bodyPr>
          <a:lstStyle/>
          <a:p>
            <a:r>
              <a:rPr lang="tr-TR" dirty="0" err="1"/>
              <a:t>Patients</a:t>
            </a:r>
            <a:r>
              <a:rPr lang="tr-TR" dirty="0"/>
              <a:t> </a:t>
            </a:r>
            <a:r>
              <a:rPr lang="tr-TR" dirty="0" err="1"/>
              <a:t>may</a:t>
            </a:r>
            <a:r>
              <a:rPr lang="tr-TR" dirty="0"/>
              <a:t> be </a:t>
            </a:r>
            <a:r>
              <a:rPr lang="tr-TR" dirty="0" err="1"/>
              <a:t>hypovolemic</a:t>
            </a:r>
            <a:r>
              <a:rPr lang="tr-TR" dirty="0"/>
              <a:t>, </a:t>
            </a:r>
            <a:r>
              <a:rPr lang="tr-TR" dirty="0" err="1"/>
              <a:t>dehydrated</a:t>
            </a:r>
            <a:r>
              <a:rPr lang="tr-TR" dirty="0"/>
              <a:t>, </a:t>
            </a:r>
            <a:r>
              <a:rPr lang="tr-TR" dirty="0" err="1"/>
              <a:t>hypotensive</a:t>
            </a:r>
            <a:r>
              <a:rPr lang="tr-TR" dirty="0"/>
              <a:t>, </a:t>
            </a:r>
            <a:r>
              <a:rPr lang="tr-TR" dirty="0" err="1"/>
              <a:t>or</a:t>
            </a:r>
            <a:r>
              <a:rPr lang="tr-TR" dirty="0"/>
              <a:t> a </a:t>
            </a:r>
            <a:r>
              <a:rPr lang="tr-TR" dirty="0" err="1"/>
              <a:t>combination</a:t>
            </a:r>
            <a:r>
              <a:rPr lang="tr-TR" dirty="0"/>
              <a:t> of </a:t>
            </a:r>
            <a:r>
              <a:rPr lang="tr-TR" dirty="0" err="1"/>
              <a:t>all</a:t>
            </a:r>
            <a:r>
              <a:rPr lang="tr-TR" dirty="0"/>
              <a:t> </a:t>
            </a:r>
            <a:r>
              <a:rPr lang="tr-TR" dirty="0" err="1"/>
              <a:t>three</a:t>
            </a:r>
            <a:r>
              <a:rPr lang="tr-TR" dirty="0"/>
              <a:t>. </a:t>
            </a:r>
            <a:br>
              <a:rPr lang="tr-TR" dirty="0"/>
            </a:br>
            <a:endParaRPr lang="tr-TR" dirty="0"/>
          </a:p>
        </p:txBody>
      </p:sp>
      <p:pic>
        <p:nvPicPr>
          <p:cNvPr id="5" name="İçerik Yer Tutucusu 4" descr="cihaz içeren bir resim&#10;&#10;Açıklama otomatik olarak oluşturuldu">
            <a:extLst>
              <a:ext uri="{FF2B5EF4-FFF2-40B4-BE49-F238E27FC236}">
                <a16:creationId xmlns:a16="http://schemas.microsoft.com/office/drawing/2014/main" id="{9111429B-9B90-1248-8A36-ED4607B254F4}"/>
              </a:ext>
            </a:extLst>
          </p:cNvPr>
          <p:cNvPicPr>
            <a:picLocks noGrp="1" noChangeAspect="1"/>
          </p:cNvPicPr>
          <p:nvPr>
            <p:ph idx="1"/>
          </p:nvPr>
        </p:nvPicPr>
        <p:blipFill>
          <a:blip r:embed="rId2"/>
          <a:stretch>
            <a:fillRect/>
          </a:stretch>
        </p:blipFill>
        <p:spPr>
          <a:xfrm>
            <a:off x="4583690" y="2625724"/>
            <a:ext cx="4190423" cy="3389313"/>
          </a:xfrm>
        </p:spPr>
      </p:pic>
    </p:spTree>
    <p:extLst>
      <p:ext uri="{BB962C8B-B14F-4D97-AF65-F5344CB8AC3E}">
        <p14:creationId xmlns:p14="http://schemas.microsoft.com/office/powerpoint/2010/main" val="1909755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2809779-9C07-6E46-9766-5B13FFD41EF3}"/>
              </a:ext>
            </a:extLst>
          </p:cNvPr>
          <p:cNvSpPr>
            <a:spLocks noGrp="1"/>
          </p:cNvSpPr>
          <p:nvPr>
            <p:ph type="title"/>
          </p:nvPr>
        </p:nvSpPr>
        <p:spPr>
          <a:xfrm>
            <a:off x="1259893" y="3101093"/>
            <a:ext cx="2454052" cy="3029344"/>
          </a:xfrm>
        </p:spPr>
        <p:txBody>
          <a:bodyPr>
            <a:normAutofit/>
          </a:bodyPr>
          <a:lstStyle/>
          <a:p>
            <a:r>
              <a:rPr lang="tr-TR" sz="3200" b="1" dirty="0" err="1">
                <a:solidFill>
                  <a:schemeClr val="bg1"/>
                </a:solidFill>
              </a:rPr>
              <a:t>Crystalloid</a:t>
            </a:r>
            <a:r>
              <a:rPr lang="tr-TR" sz="3200" b="1" dirty="0">
                <a:solidFill>
                  <a:schemeClr val="bg1"/>
                </a:solidFill>
              </a:rPr>
              <a:t> Solutions </a:t>
            </a:r>
            <a:br>
              <a:rPr lang="tr-TR" sz="3200" dirty="0">
                <a:solidFill>
                  <a:schemeClr val="bg1"/>
                </a:solidFill>
              </a:rPr>
            </a:br>
            <a:endParaRPr lang="tr-TR" sz="3200" dirty="0">
              <a:solidFill>
                <a:schemeClr val="bg1"/>
              </a:solidFill>
            </a:endParaRPr>
          </a:p>
        </p:txBody>
      </p:sp>
      <p:sp>
        <p:nvSpPr>
          <p:cNvPr id="1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 name="Rectangle 1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C0F066BB-4A10-481B-B67A-28103C8AC36A}"/>
              </a:ext>
            </a:extLst>
          </p:cNvPr>
          <p:cNvGraphicFramePr>
            <a:graphicFrameLocks noGrp="1"/>
          </p:cNvGraphicFramePr>
          <p:nvPr>
            <p:ph idx="1"/>
            <p:extLst>
              <p:ext uri="{D42A27DB-BD31-4B8C-83A1-F6EECF244321}">
                <p14:modId xmlns:p14="http://schemas.microsoft.com/office/powerpoint/2010/main" val="395025518"/>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117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731F99-960E-E342-ABAF-5C4BD6FD01C9}"/>
              </a:ext>
            </a:extLst>
          </p:cNvPr>
          <p:cNvSpPr>
            <a:spLocks noGrp="1"/>
          </p:cNvSpPr>
          <p:nvPr>
            <p:ph type="title"/>
          </p:nvPr>
        </p:nvSpPr>
        <p:spPr/>
        <p:txBody>
          <a:bodyPr/>
          <a:lstStyle/>
          <a:p>
            <a:r>
              <a:rPr lang="tr-TR" dirty="0"/>
              <a:t>How </a:t>
            </a:r>
            <a:r>
              <a:rPr lang="tr-TR" dirty="0" err="1"/>
              <a:t>to</a:t>
            </a:r>
            <a:r>
              <a:rPr lang="tr-TR" dirty="0"/>
              <a:t> </a:t>
            </a:r>
            <a:r>
              <a:rPr lang="tr-TR" dirty="0" err="1"/>
              <a:t>administer</a:t>
            </a:r>
            <a:r>
              <a:rPr lang="tr-TR" dirty="0"/>
              <a:t> </a:t>
            </a:r>
            <a:r>
              <a:rPr lang="tr-TR" dirty="0" err="1"/>
              <a:t>crystalloids</a:t>
            </a:r>
            <a:r>
              <a:rPr lang="tr-TR" dirty="0"/>
              <a:t> </a:t>
            </a:r>
            <a:br>
              <a:rPr lang="tr-TR" dirty="0"/>
            </a:br>
            <a:endParaRPr lang="tr-TR" dirty="0"/>
          </a:p>
        </p:txBody>
      </p:sp>
      <p:sp>
        <p:nvSpPr>
          <p:cNvPr id="3" name="İçerik Yer Tutucusu 2">
            <a:extLst>
              <a:ext uri="{FF2B5EF4-FFF2-40B4-BE49-F238E27FC236}">
                <a16:creationId xmlns:a16="http://schemas.microsoft.com/office/drawing/2014/main" id="{8B1055C7-6672-6042-8BDB-E6C7DA9781F3}"/>
              </a:ext>
            </a:extLst>
          </p:cNvPr>
          <p:cNvSpPr>
            <a:spLocks noGrp="1"/>
          </p:cNvSpPr>
          <p:nvPr>
            <p:ph idx="1"/>
          </p:nvPr>
        </p:nvSpPr>
        <p:spPr>
          <a:xfrm>
            <a:off x="1678328" y="1751636"/>
            <a:ext cx="10127225" cy="4597078"/>
          </a:xfrm>
        </p:spPr>
        <p:txBody>
          <a:bodyPr>
            <a:normAutofit/>
          </a:bodyPr>
          <a:lstStyle/>
          <a:p>
            <a:r>
              <a:rPr lang="tr-TR" sz="2000" dirty="0" err="1"/>
              <a:t>Standard</a:t>
            </a:r>
            <a:r>
              <a:rPr lang="tr-TR" sz="2000" dirty="0"/>
              <a:t> </a:t>
            </a:r>
            <a:r>
              <a:rPr lang="tr-TR" sz="2000" dirty="0" err="1"/>
              <a:t>crystalloid</a:t>
            </a:r>
            <a:r>
              <a:rPr lang="tr-TR" sz="2000" dirty="0"/>
              <a:t> </a:t>
            </a:r>
            <a:r>
              <a:rPr lang="tr-TR" sz="2000" dirty="0" err="1"/>
              <a:t>shock</a:t>
            </a:r>
            <a:r>
              <a:rPr lang="tr-TR" sz="2000" dirty="0"/>
              <a:t> </a:t>
            </a:r>
            <a:r>
              <a:rPr lang="tr-TR" sz="2000" dirty="0" err="1"/>
              <a:t>doses</a:t>
            </a:r>
            <a:r>
              <a:rPr lang="tr-TR" sz="2000" dirty="0"/>
              <a:t> </a:t>
            </a:r>
            <a:r>
              <a:rPr lang="tr-TR" sz="2000" dirty="0" err="1"/>
              <a:t>are</a:t>
            </a:r>
            <a:r>
              <a:rPr lang="tr-TR" sz="2000" dirty="0"/>
              <a:t> </a:t>
            </a:r>
            <a:r>
              <a:rPr lang="tr-TR" sz="2000" dirty="0" err="1"/>
              <a:t>essentially</a:t>
            </a:r>
            <a:r>
              <a:rPr lang="tr-TR" sz="2000" dirty="0"/>
              <a:t> </a:t>
            </a:r>
            <a:r>
              <a:rPr lang="tr-TR" sz="2000" dirty="0" err="1"/>
              <a:t>one</a:t>
            </a:r>
            <a:r>
              <a:rPr lang="tr-TR" sz="2000" dirty="0"/>
              <a:t> </a:t>
            </a:r>
            <a:r>
              <a:rPr lang="tr-TR" sz="2000" dirty="0" err="1"/>
              <a:t>complete</a:t>
            </a:r>
            <a:r>
              <a:rPr lang="tr-TR" sz="2000" dirty="0"/>
              <a:t>  </a:t>
            </a:r>
            <a:r>
              <a:rPr lang="tr-TR" sz="2000" dirty="0" err="1"/>
              <a:t>blood</a:t>
            </a:r>
            <a:r>
              <a:rPr lang="tr-TR" sz="2000" dirty="0"/>
              <a:t> volüme.,</a:t>
            </a:r>
          </a:p>
          <a:p>
            <a:r>
              <a:rPr lang="tr-TR" sz="2000" dirty="0" err="1"/>
              <a:t>Shock</a:t>
            </a:r>
            <a:r>
              <a:rPr lang="tr-TR" sz="2000" dirty="0"/>
              <a:t> </a:t>
            </a:r>
            <a:r>
              <a:rPr lang="tr-TR" sz="2000" dirty="0" err="1"/>
              <a:t>rates</a:t>
            </a:r>
            <a:r>
              <a:rPr lang="tr-TR" sz="2000" dirty="0"/>
              <a:t> </a:t>
            </a:r>
            <a:r>
              <a:rPr lang="tr-TR" sz="2000" dirty="0" err="1"/>
              <a:t>are</a:t>
            </a:r>
            <a:r>
              <a:rPr lang="tr-TR" sz="2000" dirty="0"/>
              <a:t> 80–90 </a:t>
            </a:r>
            <a:r>
              <a:rPr lang="tr-TR" sz="2000" dirty="0" err="1"/>
              <a:t>mL</a:t>
            </a:r>
            <a:r>
              <a:rPr lang="tr-TR" sz="2000" dirty="0"/>
              <a:t>/kg IV in </a:t>
            </a:r>
            <a:r>
              <a:rPr lang="tr-TR" sz="2000" dirty="0" err="1"/>
              <a:t>dogs</a:t>
            </a:r>
            <a:r>
              <a:rPr lang="tr-TR" sz="2000" dirty="0"/>
              <a:t> </a:t>
            </a:r>
            <a:r>
              <a:rPr lang="tr-TR" sz="2000" dirty="0" err="1"/>
              <a:t>and</a:t>
            </a:r>
            <a:r>
              <a:rPr lang="tr-TR" sz="2000" dirty="0"/>
              <a:t> 50–55 </a:t>
            </a:r>
            <a:r>
              <a:rPr lang="tr-TR" sz="2000" dirty="0" err="1"/>
              <a:t>mL</a:t>
            </a:r>
            <a:r>
              <a:rPr lang="tr-TR" sz="2000" dirty="0"/>
              <a:t>/kg IV in </a:t>
            </a:r>
            <a:r>
              <a:rPr lang="tr-TR" sz="2000" dirty="0" err="1"/>
              <a:t>cats</a:t>
            </a:r>
            <a:r>
              <a:rPr lang="tr-TR" sz="2000" dirty="0"/>
              <a:t>.</a:t>
            </a:r>
          </a:p>
          <a:p>
            <a:r>
              <a:rPr lang="tr-TR" sz="2000" dirty="0" err="1"/>
              <a:t>Begin</a:t>
            </a:r>
            <a:r>
              <a:rPr lang="tr-TR" sz="2000" dirty="0"/>
              <a:t> </a:t>
            </a:r>
            <a:r>
              <a:rPr lang="tr-TR" sz="2000" dirty="0" err="1"/>
              <a:t>by</a:t>
            </a:r>
            <a:r>
              <a:rPr lang="tr-TR" sz="2000" dirty="0"/>
              <a:t> </a:t>
            </a:r>
            <a:r>
              <a:rPr lang="tr-TR" sz="2000" dirty="0" err="1"/>
              <a:t>rapidly</a:t>
            </a:r>
            <a:r>
              <a:rPr lang="tr-TR" sz="2000" dirty="0"/>
              <a:t> </a:t>
            </a:r>
            <a:r>
              <a:rPr lang="tr-TR" sz="2000" dirty="0" err="1"/>
              <a:t>administering</a:t>
            </a:r>
            <a:r>
              <a:rPr lang="tr-TR" sz="2000" dirty="0"/>
              <a:t> 25% of </a:t>
            </a:r>
            <a:r>
              <a:rPr lang="tr-TR" sz="2000" dirty="0" err="1"/>
              <a:t>the</a:t>
            </a:r>
            <a:r>
              <a:rPr lang="tr-TR" sz="2000" dirty="0"/>
              <a:t> </a:t>
            </a:r>
            <a:r>
              <a:rPr lang="tr-TR" sz="2000" dirty="0" err="1"/>
              <a:t>calculated</a:t>
            </a:r>
            <a:r>
              <a:rPr lang="tr-TR" sz="2000" dirty="0"/>
              <a:t> </a:t>
            </a:r>
            <a:r>
              <a:rPr lang="tr-TR" sz="2000" dirty="0" err="1"/>
              <a:t>shock</a:t>
            </a:r>
            <a:r>
              <a:rPr lang="tr-TR" sz="2000" dirty="0"/>
              <a:t> </a:t>
            </a:r>
            <a:r>
              <a:rPr lang="tr-TR" sz="2000" dirty="0" err="1"/>
              <a:t>dose</a:t>
            </a:r>
            <a:r>
              <a:rPr lang="tr-TR" sz="2000" dirty="0"/>
              <a:t>. </a:t>
            </a:r>
          </a:p>
          <a:p>
            <a:r>
              <a:rPr lang="tr-TR" sz="2000" dirty="0" err="1"/>
              <a:t>Reassess</a:t>
            </a:r>
            <a:r>
              <a:rPr lang="tr-TR" sz="2000" dirty="0"/>
              <a:t> </a:t>
            </a:r>
            <a:r>
              <a:rPr lang="tr-TR" sz="2000" dirty="0" err="1"/>
              <a:t>the</a:t>
            </a:r>
            <a:r>
              <a:rPr lang="tr-TR" sz="2000" dirty="0"/>
              <a:t> </a:t>
            </a:r>
            <a:r>
              <a:rPr lang="tr-TR" sz="2000" dirty="0" err="1"/>
              <a:t>patient</a:t>
            </a:r>
            <a:r>
              <a:rPr lang="tr-TR" sz="2000" dirty="0"/>
              <a:t> </a:t>
            </a:r>
            <a:r>
              <a:rPr lang="tr-TR" sz="2000" dirty="0" err="1"/>
              <a:t>for</a:t>
            </a:r>
            <a:r>
              <a:rPr lang="tr-TR" sz="2000" dirty="0"/>
              <a:t> </a:t>
            </a:r>
            <a:r>
              <a:rPr lang="tr-TR" sz="2000" dirty="0" err="1"/>
              <a:t>the</a:t>
            </a:r>
            <a:r>
              <a:rPr lang="tr-TR" sz="2000" dirty="0"/>
              <a:t> </a:t>
            </a:r>
            <a:r>
              <a:rPr lang="tr-TR" sz="2000" dirty="0" err="1"/>
              <a:t>need</a:t>
            </a:r>
            <a:r>
              <a:rPr lang="tr-TR" sz="2000" dirty="0"/>
              <a:t> </a:t>
            </a:r>
            <a:r>
              <a:rPr lang="tr-TR" sz="2000" dirty="0" err="1"/>
              <a:t>to</a:t>
            </a:r>
            <a:r>
              <a:rPr lang="tr-TR" sz="2000" dirty="0"/>
              <a:t> </a:t>
            </a:r>
            <a:r>
              <a:rPr lang="tr-TR" sz="2000" dirty="0" err="1"/>
              <a:t>continue</a:t>
            </a:r>
            <a:r>
              <a:rPr lang="tr-TR" sz="2000" dirty="0"/>
              <a:t> at </a:t>
            </a:r>
            <a:r>
              <a:rPr lang="tr-TR" sz="2000" dirty="0" err="1"/>
              <a:t>each</a:t>
            </a:r>
            <a:r>
              <a:rPr lang="tr-TR" sz="2000" dirty="0"/>
              <a:t> 25% </a:t>
            </a:r>
            <a:r>
              <a:rPr lang="tr-TR" sz="2000" dirty="0" err="1"/>
              <a:t>dose</a:t>
            </a:r>
            <a:r>
              <a:rPr lang="tr-TR" sz="2000" dirty="0"/>
              <a:t> </a:t>
            </a:r>
            <a:r>
              <a:rPr lang="tr-TR" sz="2000" dirty="0" err="1"/>
              <a:t>increment</a:t>
            </a:r>
            <a:r>
              <a:rPr lang="tr-TR" sz="2000" dirty="0"/>
              <a:t>.</a:t>
            </a:r>
          </a:p>
          <a:p>
            <a:r>
              <a:rPr lang="tr-TR" sz="2000" dirty="0" err="1"/>
              <a:t>In</a:t>
            </a:r>
            <a:r>
              <a:rPr lang="tr-TR" sz="2000" dirty="0"/>
              <a:t> general, </a:t>
            </a:r>
            <a:r>
              <a:rPr lang="tr-TR" sz="2000" dirty="0" err="1"/>
              <a:t>if</a:t>
            </a:r>
            <a:r>
              <a:rPr lang="tr-TR" sz="2000" dirty="0"/>
              <a:t> 50% of </a:t>
            </a:r>
            <a:r>
              <a:rPr lang="tr-TR" sz="2000" dirty="0" err="1"/>
              <a:t>the</a:t>
            </a:r>
            <a:r>
              <a:rPr lang="tr-TR" sz="2000" dirty="0"/>
              <a:t> </a:t>
            </a:r>
            <a:r>
              <a:rPr lang="tr-TR" sz="2000" dirty="0" err="1"/>
              <a:t>calculated</a:t>
            </a:r>
            <a:r>
              <a:rPr lang="tr-TR" sz="2000" dirty="0"/>
              <a:t> </a:t>
            </a:r>
            <a:r>
              <a:rPr lang="tr-TR" sz="2000" dirty="0" err="1"/>
              <a:t>shock</a:t>
            </a:r>
            <a:r>
              <a:rPr lang="tr-TR" sz="2000" dirty="0"/>
              <a:t> </a:t>
            </a:r>
            <a:r>
              <a:rPr lang="tr-TR" sz="2000" dirty="0" err="1"/>
              <a:t>volume</a:t>
            </a:r>
            <a:r>
              <a:rPr lang="tr-TR" sz="2000" dirty="0"/>
              <a:t> of </a:t>
            </a:r>
            <a:r>
              <a:rPr lang="tr-TR" sz="2000" dirty="0" err="1"/>
              <a:t>isotonic</a:t>
            </a:r>
            <a:r>
              <a:rPr lang="tr-TR" sz="2000" dirty="0"/>
              <a:t> </a:t>
            </a:r>
            <a:r>
              <a:rPr lang="tr-TR" sz="2000" dirty="0" err="1"/>
              <a:t>crystalloid</a:t>
            </a:r>
            <a:r>
              <a:rPr lang="tr-TR" sz="2000" dirty="0"/>
              <a:t> has not </a:t>
            </a:r>
            <a:r>
              <a:rPr lang="tr-TR" sz="2000" dirty="0" err="1"/>
              <a:t>caused</a:t>
            </a:r>
            <a:r>
              <a:rPr lang="tr-TR" sz="2000" dirty="0"/>
              <a:t> </a:t>
            </a:r>
            <a:r>
              <a:rPr lang="tr-TR" sz="2000" dirty="0" err="1"/>
              <a:t>sufficient</a:t>
            </a:r>
            <a:r>
              <a:rPr lang="tr-TR" sz="2000" dirty="0"/>
              <a:t> </a:t>
            </a:r>
            <a:r>
              <a:rPr lang="tr-TR" sz="2000" dirty="0" err="1"/>
              <a:t>improvement</a:t>
            </a:r>
            <a:r>
              <a:rPr lang="tr-TR" sz="2000" dirty="0"/>
              <a:t>, </a:t>
            </a:r>
            <a:r>
              <a:rPr lang="tr-TR" sz="2000" dirty="0" err="1"/>
              <a:t>consider</a:t>
            </a:r>
            <a:r>
              <a:rPr lang="tr-TR" sz="2000" dirty="0"/>
              <a:t> </a:t>
            </a:r>
            <a:r>
              <a:rPr lang="tr-TR" sz="2000" dirty="0" err="1"/>
              <a:t>either</a:t>
            </a:r>
            <a:r>
              <a:rPr lang="tr-TR" sz="2000" dirty="0"/>
              <a:t> </a:t>
            </a:r>
            <a:r>
              <a:rPr lang="tr-TR" sz="2000" dirty="0" err="1"/>
              <a:t>switching</a:t>
            </a:r>
            <a:r>
              <a:rPr lang="tr-TR" sz="2000" dirty="0"/>
              <a:t> </a:t>
            </a:r>
            <a:r>
              <a:rPr lang="tr-TR" sz="2000" dirty="0" err="1"/>
              <a:t>to</a:t>
            </a:r>
            <a:r>
              <a:rPr lang="tr-TR" sz="2000" dirty="0"/>
              <a:t> </a:t>
            </a:r>
            <a:r>
              <a:rPr lang="tr-TR" sz="2000" dirty="0" err="1"/>
              <a:t>or</a:t>
            </a:r>
            <a:r>
              <a:rPr lang="tr-TR" sz="2000" dirty="0"/>
              <a:t> </a:t>
            </a:r>
            <a:r>
              <a:rPr lang="tr-TR" sz="2000" dirty="0" err="1"/>
              <a:t>adding</a:t>
            </a:r>
            <a:r>
              <a:rPr lang="tr-TR" sz="2000" dirty="0"/>
              <a:t> a </a:t>
            </a:r>
            <a:r>
              <a:rPr lang="tr-TR" sz="2000" dirty="0" err="1"/>
              <a:t>colloid</a:t>
            </a:r>
            <a:r>
              <a:rPr lang="tr-TR" sz="2000" dirty="0"/>
              <a:t>. </a:t>
            </a:r>
          </a:p>
          <a:p>
            <a:r>
              <a:rPr lang="tr-TR" sz="2000" dirty="0" err="1"/>
              <a:t>Once</a:t>
            </a:r>
            <a:r>
              <a:rPr lang="tr-TR" sz="2000" dirty="0"/>
              <a:t> </a:t>
            </a:r>
            <a:r>
              <a:rPr lang="tr-TR" sz="2000" dirty="0" err="1"/>
              <a:t>shock</a:t>
            </a:r>
            <a:r>
              <a:rPr lang="tr-TR" sz="2000" dirty="0"/>
              <a:t> is </a:t>
            </a:r>
            <a:r>
              <a:rPr lang="tr-TR" sz="2000" dirty="0" err="1"/>
              <a:t>stabilized</a:t>
            </a:r>
            <a:r>
              <a:rPr lang="tr-TR" sz="2000" dirty="0"/>
              <a:t>, </a:t>
            </a:r>
            <a:r>
              <a:rPr lang="tr-TR" sz="2000" dirty="0" err="1"/>
              <a:t>replace</a:t>
            </a:r>
            <a:r>
              <a:rPr lang="tr-TR" sz="2000" dirty="0"/>
              <a:t> </a:t>
            </a:r>
            <a:r>
              <a:rPr lang="tr-TR" sz="2000" dirty="0" err="1"/>
              <a:t>initial</a:t>
            </a:r>
            <a:r>
              <a:rPr lang="tr-TR" sz="2000" dirty="0"/>
              <a:t> </a:t>
            </a:r>
            <a:r>
              <a:rPr lang="tr-TR" sz="2000" dirty="0" err="1"/>
              <a:t>calculated</a:t>
            </a:r>
            <a:r>
              <a:rPr lang="tr-TR" sz="2000" dirty="0"/>
              <a:t> </a:t>
            </a:r>
            <a:r>
              <a:rPr lang="tr-TR" sz="2000" dirty="0" err="1"/>
              <a:t>volume</a:t>
            </a:r>
            <a:r>
              <a:rPr lang="tr-TR" sz="2000" dirty="0"/>
              <a:t> </a:t>
            </a:r>
            <a:r>
              <a:rPr lang="tr-TR" sz="2000" dirty="0" err="1"/>
              <a:t>deficits</a:t>
            </a:r>
            <a:r>
              <a:rPr lang="tr-TR" sz="2000" dirty="0"/>
              <a:t> </a:t>
            </a:r>
            <a:r>
              <a:rPr lang="tr-TR" sz="2000" dirty="0" err="1"/>
              <a:t>over</a:t>
            </a:r>
            <a:r>
              <a:rPr lang="tr-TR" sz="2000" dirty="0"/>
              <a:t> 6–8 </a:t>
            </a:r>
            <a:r>
              <a:rPr lang="tr-TR" sz="2000" dirty="0" err="1"/>
              <a:t>hr</a:t>
            </a:r>
            <a:r>
              <a:rPr lang="tr-TR" sz="2000" dirty="0"/>
              <a:t> </a:t>
            </a:r>
            <a:r>
              <a:rPr lang="tr-TR" sz="2000" dirty="0" err="1"/>
              <a:t>depending</a:t>
            </a:r>
            <a:r>
              <a:rPr lang="tr-TR" sz="2000" dirty="0"/>
              <a:t> on </a:t>
            </a:r>
            <a:r>
              <a:rPr lang="tr-TR" sz="2000" dirty="0" err="1"/>
              <a:t>comorbidities</a:t>
            </a:r>
            <a:r>
              <a:rPr lang="tr-TR" sz="2000" dirty="0"/>
              <a:t> </a:t>
            </a:r>
            <a:r>
              <a:rPr lang="tr-TR" sz="2000" dirty="0" err="1"/>
              <a:t>such</a:t>
            </a:r>
            <a:r>
              <a:rPr lang="tr-TR" sz="2000" dirty="0"/>
              <a:t> as </a:t>
            </a:r>
            <a:r>
              <a:rPr lang="tr-TR" sz="2000" dirty="0" err="1"/>
              <a:t>renal</a:t>
            </a:r>
            <a:r>
              <a:rPr lang="tr-TR" sz="2000" dirty="0"/>
              <a:t> </a:t>
            </a:r>
            <a:r>
              <a:rPr lang="tr-TR" sz="2000" dirty="0" err="1"/>
              <a:t>function</a:t>
            </a:r>
            <a:r>
              <a:rPr lang="tr-TR" sz="2000" dirty="0"/>
              <a:t> </a:t>
            </a:r>
            <a:r>
              <a:rPr lang="tr-TR" sz="2000" dirty="0" err="1"/>
              <a:t>and</a:t>
            </a:r>
            <a:r>
              <a:rPr lang="tr-TR" sz="2000" dirty="0"/>
              <a:t> </a:t>
            </a:r>
            <a:r>
              <a:rPr lang="tr-TR" sz="2000" dirty="0" err="1"/>
              <a:t>cardiac</a:t>
            </a:r>
            <a:r>
              <a:rPr lang="tr-TR" sz="2000" dirty="0"/>
              <a:t> </a:t>
            </a:r>
            <a:r>
              <a:rPr lang="tr-TR" sz="2000" dirty="0" err="1"/>
              <a:t>disease</a:t>
            </a:r>
            <a:r>
              <a:rPr lang="tr-TR" sz="2000" dirty="0"/>
              <a:t>. </a:t>
            </a:r>
          </a:p>
          <a:p>
            <a:endParaRPr lang="tr-TR" dirty="0"/>
          </a:p>
        </p:txBody>
      </p:sp>
    </p:spTree>
    <p:extLst>
      <p:ext uri="{BB962C8B-B14F-4D97-AF65-F5344CB8AC3E}">
        <p14:creationId xmlns:p14="http://schemas.microsoft.com/office/powerpoint/2010/main" val="3533583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8" name="Rectangle 31">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40" name="Rectangle 35">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F084B037-3A78-4586-BB8B-B642B4BDC2DA}"/>
              </a:ext>
            </a:extLst>
          </p:cNvPr>
          <p:cNvGraphicFramePr>
            <a:graphicFrameLocks noGrp="1"/>
          </p:cNvGraphicFramePr>
          <p:nvPr>
            <p:ph idx="1"/>
            <p:extLst>
              <p:ext uri="{D42A27DB-BD31-4B8C-83A1-F6EECF244321}">
                <p14:modId xmlns:p14="http://schemas.microsoft.com/office/powerpoint/2010/main" val="3132420067"/>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851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13E3E35-F93B-3948-B317-D43250F73F6C}"/>
              </a:ext>
            </a:extLst>
          </p:cNvPr>
          <p:cNvSpPr>
            <a:spLocks noGrp="1"/>
          </p:cNvSpPr>
          <p:nvPr>
            <p:ph type="title"/>
          </p:nvPr>
        </p:nvSpPr>
        <p:spPr>
          <a:xfrm>
            <a:off x="1259893" y="3101093"/>
            <a:ext cx="2454052" cy="3029344"/>
          </a:xfrm>
        </p:spPr>
        <p:txBody>
          <a:bodyPr>
            <a:normAutofit/>
          </a:bodyPr>
          <a:lstStyle/>
          <a:p>
            <a:endParaRPr lang="tr-TR" sz="3200">
              <a:solidFill>
                <a:schemeClr val="bg1"/>
              </a:solidFill>
            </a:endParaRPr>
          </a:p>
        </p:txBody>
      </p:sp>
      <p:sp>
        <p:nvSpPr>
          <p:cNvPr id="1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 name="Rectangle 1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D2E3C553-719B-493B-95B9-C417E1A65CB9}"/>
              </a:ext>
            </a:extLst>
          </p:cNvPr>
          <p:cNvGraphicFramePr>
            <a:graphicFrameLocks noGrp="1"/>
          </p:cNvGraphicFramePr>
          <p:nvPr>
            <p:ph idx="1"/>
            <p:extLst>
              <p:ext uri="{D42A27DB-BD31-4B8C-83A1-F6EECF244321}">
                <p14:modId xmlns:p14="http://schemas.microsoft.com/office/powerpoint/2010/main" val="3215200897"/>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494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A3DB9FE-E561-D346-A3AE-30D824392915}"/>
              </a:ext>
            </a:extLst>
          </p:cNvPr>
          <p:cNvSpPr>
            <a:spLocks noGrp="1"/>
          </p:cNvSpPr>
          <p:nvPr>
            <p:ph type="title"/>
          </p:nvPr>
        </p:nvSpPr>
        <p:spPr>
          <a:xfrm>
            <a:off x="1046019" y="942108"/>
            <a:ext cx="3256550" cy="4969113"/>
          </a:xfrm>
        </p:spPr>
        <p:txBody>
          <a:bodyPr anchor="ctr">
            <a:normAutofit/>
          </a:bodyPr>
          <a:lstStyle/>
          <a:p>
            <a:r>
              <a:rPr lang="tr-TR" b="1">
                <a:solidFill>
                  <a:schemeClr val="tx2">
                    <a:lumMod val="75000"/>
                  </a:schemeClr>
                </a:solidFill>
              </a:rPr>
              <a:t>Hypertonic saline </a:t>
            </a:r>
            <a:r>
              <a:rPr lang="tr-TR">
                <a:solidFill>
                  <a:schemeClr val="tx2">
                    <a:lumMod val="75000"/>
                  </a:schemeClr>
                </a:solidFill>
              </a:rPr>
              <a:t>(7.2%) </a:t>
            </a:r>
            <a:br>
              <a:rPr lang="tr-TR">
                <a:solidFill>
                  <a:schemeClr val="tx2">
                    <a:lumMod val="75000"/>
                  </a:schemeClr>
                </a:solidFill>
              </a:rPr>
            </a:br>
            <a:endParaRPr lang="tr-TR">
              <a:solidFill>
                <a:schemeClr val="tx2">
                  <a:lumMod val="75000"/>
                </a:schemeClr>
              </a:solidFill>
            </a:endParaRP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İçerik Yer Tutucusu 2">
            <a:extLst>
              <a:ext uri="{FF2B5EF4-FFF2-40B4-BE49-F238E27FC236}">
                <a16:creationId xmlns:a16="http://schemas.microsoft.com/office/drawing/2014/main" id="{E6BC27B0-C73C-E240-AB86-FD368F7F9477}"/>
              </a:ext>
            </a:extLst>
          </p:cNvPr>
          <p:cNvSpPr>
            <a:spLocks noGrp="1"/>
          </p:cNvSpPr>
          <p:nvPr>
            <p:ph idx="1"/>
          </p:nvPr>
        </p:nvSpPr>
        <p:spPr>
          <a:xfrm>
            <a:off x="5055135" y="427040"/>
            <a:ext cx="6455549" cy="6252084"/>
          </a:xfrm>
        </p:spPr>
        <p:txBody>
          <a:bodyPr anchor="ctr">
            <a:normAutofit/>
          </a:bodyPr>
          <a:lstStyle/>
          <a:p>
            <a:pPr>
              <a:lnSpc>
                <a:spcPct val="90000"/>
              </a:lnSpc>
            </a:pPr>
            <a:r>
              <a:rPr lang="tr-TR" b="1" dirty="0" err="1">
                <a:solidFill>
                  <a:schemeClr val="tx2">
                    <a:lumMod val="75000"/>
                  </a:schemeClr>
                </a:solidFill>
              </a:rPr>
              <a:t>Hypertonic</a:t>
            </a:r>
            <a:r>
              <a:rPr lang="tr-TR" b="1" dirty="0">
                <a:solidFill>
                  <a:schemeClr val="tx2">
                    <a:lumMod val="75000"/>
                  </a:schemeClr>
                </a:solidFill>
              </a:rPr>
              <a:t> </a:t>
            </a:r>
            <a:r>
              <a:rPr lang="tr-TR" b="1" dirty="0" err="1">
                <a:solidFill>
                  <a:schemeClr val="tx2">
                    <a:lumMod val="75000"/>
                  </a:schemeClr>
                </a:solidFill>
              </a:rPr>
              <a:t>saline</a:t>
            </a:r>
            <a:r>
              <a:rPr lang="tr-TR" b="1" dirty="0">
                <a:solidFill>
                  <a:schemeClr val="tx2">
                    <a:lumMod val="75000"/>
                  </a:schemeClr>
                </a:solidFill>
              </a:rPr>
              <a:t> </a:t>
            </a:r>
            <a:r>
              <a:rPr lang="tr-TR" dirty="0">
                <a:solidFill>
                  <a:schemeClr val="tx2">
                    <a:lumMod val="75000"/>
                  </a:schemeClr>
                </a:solidFill>
              </a:rPr>
              <a:t>(7.2%) can be </a:t>
            </a:r>
            <a:r>
              <a:rPr lang="tr-TR" dirty="0" err="1">
                <a:solidFill>
                  <a:schemeClr val="tx2">
                    <a:lumMod val="75000"/>
                  </a:schemeClr>
                </a:solidFill>
              </a:rPr>
              <a:t>used</a:t>
            </a:r>
            <a:r>
              <a:rPr lang="tr-TR" dirty="0">
                <a:solidFill>
                  <a:schemeClr val="tx2">
                    <a:lumMod val="75000"/>
                  </a:schemeClr>
                </a:solidFill>
              </a:rPr>
              <a:t> </a:t>
            </a:r>
            <a:r>
              <a:rPr lang="tr-TR" dirty="0" err="1">
                <a:solidFill>
                  <a:schemeClr val="tx2">
                    <a:lumMod val="75000"/>
                  </a:schemeClr>
                </a:solidFill>
              </a:rPr>
              <a:t>for</a:t>
            </a:r>
            <a:r>
              <a:rPr lang="tr-TR" dirty="0">
                <a:solidFill>
                  <a:schemeClr val="tx2">
                    <a:lumMod val="75000"/>
                  </a:schemeClr>
                </a:solidFill>
              </a:rPr>
              <a:t> </a:t>
            </a:r>
            <a:r>
              <a:rPr lang="tr-TR" dirty="0" err="1">
                <a:solidFill>
                  <a:schemeClr val="tx2">
                    <a:lumMod val="75000"/>
                  </a:schemeClr>
                </a:solidFill>
              </a:rPr>
              <a:t>restoration</a:t>
            </a:r>
            <a:r>
              <a:rPr lang="tr-TR" dirty="0">
                <a:solidFill>
                  <a:schemeClr val="tx2">
                    <a:lumMod val="75000"/>
                  </a:schemeClr>
                </a:solidFill>
              </a:rPr>
              <a:t> of </a:t>
            </a:r>
            <a:r>
              <a:rPr lang="tr-TR" dirty="0" err="1">
                <a:solidFill>
                  <a:schemeClr val="tx2">
                    <a:lumMod val="75000"/>
                  </a:schemeClr>
                </a:solidFill>
              </a:rPr>
              <a:t>intravascular</a:t>
            </a:r>
            <a:r>
              <a:rPr lang="tr-TR" dirty="0">
                <a:solidFill>
                  <a:schemeClr val="tx2">
                    <a:lumMod val="75000"/>
                  </a:schemeClr>
                </a:solidFill>
              </a:rPr>
              <a:t> </a:t>
            </a:r>
            <a:r>
              <a:rPr lang="tr-TR" dirty="0" err="1">
                <a:solidFill>
                  <a:schemeClr val="tx2">
                    <a:lumMod val="75000"/>
                  </a:schemeClr>
                </a:solidFill>
              </a:rPr>
              <a:t>volume</a:t>
            </a:r>
            <a:r>
              <a:rPr lang="tr-TR" dirty="0">
                <a:solidFill>
                  <a:schemeClr val="tx2">
                    <a:lumMod val="75000"/>
                  </a:schemeClr>
                </a:solidFill>
              </a:rPr>
              <a:t> in </a:t>
            </a:r>
            <a:r>
              <a:rPr lang="tr-TR" dirty="0" err="1">
                <a:solidFill>
                  <a:schemeClr val="tx2">
                    <a:lumMod val="75000"/>
                  </a:schemeClr>
                </a:solidFill>
              </a:rPr>
              <a:t>patients</a:t>
            </a:r>
            <a:r>
              <a:rPr lang="tr-TR" dirty="0">
                <a:solidFill>
                  <a:schemeClr val="tx2">
                    <a:lumMod val="75000"/>
                  </a:schemeClr>
                </a:solidFill>
              </a:rPr>
              <a:t> </a:t>
            </a:r>
            <a:r>
              <a:rPr lang="tr-TR" dirty="0" err="1">
                <a:solidFill>
                  <a:schemeClr val="tx2">
                    <a:lumMod val="75000"/>
                  </a:schemeClr>
                </a:solidFill>
              </a:rPr>
              <a:t>with</a:t>
            </a:r>
            <a:r>
              <a:rPr lang="tr-TR" dirty="0">
                <a:solidFill>
                  <a:schemeClr val="tx2">
                    <a:lumMod val="75000"/>
                  </a:schemeClr>
                </a:solidFill>
              </a:rPr>
              <a:t> severe </a:t>
            </a:r>
            <a:r>
              <a:rPr lang="tr-TR" dirty="0" err="1">
                <a:solidFill>
                  <a:schemeClr val="tx2">
                    <a:lumMod val="75000"/>
                  </a:schemeClr>
                </a:solidFill>
              </a:rPr>
              <a:t>hypovolemic</a:t>
            </a:r>
            <a:r>
              <a:rPr lang="tr-TR" dirty="0">
                <a:solidFill>
                  <a:schemeClr val="tx2">
                    <a:lumMod val="75000"/>
                  </a:schemeClr>
                </a:solidFill>
              </a:rPr>
              <a:t> </a:t>
            </a:r>
            <a:r>
              <a:rPr lang="tr-TR" dirty="0" err="1">
                <a:solidFill>
                  <a:schemeClr val="tx2">
                    <a:lumMod val="75000"/>
                  </a:schemeClr>
                </a:solidFill>
              </a:rPr>
              <a:t>shock</a:t>
            </a:r>
            <a:r>
              <a:rPr lang="tr-TR" dirty="0">
                <a:solidFill>
                  <a:schemeClr val="tx2">
                    <a:lumMod val="75000"/>
                  </a:schemeClr>
                </a:solidFill>
              </a:rPr>
              <a:t> </a:t>
            </a:r>
            <a:r>
              <a:rPr lang="tr-TR" dirty="0" err="1">
                <a:solidFill>
                  <a:schemeClr val="tx2">
                    <a:lumMod val="75000"/>
                  </a:schemeClr>
                </a:solidFill>
              </a:rPr>
              <a:t>or</a:t>
            </a:r>
            <a:r>
              <a:rPr lang="tr-TR" dirty="0">
                <a:solidFill>
                  <a:schemeClr val="tx2">
                    <a:lumMod val="75000"/>
                  </a:schemeClr>
                </a:solidFill>
              </a:rPr>
              <a:t> </a:t>
            </a:r>
            <a:r>
              <a:rPr lang="tr-TR" dirty="0" err="1">
                <a:solidFill>
                  <a:schemeClr val="tx2">
                    <a:lumMod val="75000"/>
                  </a:schemeClr>
                </a:solidFill>
              </a:rPr>
              <a:t>head</a:t>
            </a:r>
            <a:r>
              <a:rPr lang="tr-TR" dirty="0">
                <a:solidFill>
                  <a:schemeClr val="tx2">
                    <a:lumMod val="75000"/>
                  </a:schemeClr>
                </a:solidFill>
              </a:rPr>
              <a:t> </a:t>
            </a:r>
            <a:r>
              <a:rPr lang="tr-TR" dirty="0" err="1">
                <a:solidFill>
                  <a:schemeClr val="tx2">
                    <a:lumMod val="75000"/>
                  </a:schemeClr>
                </a:solidFill>
              </a:rPr>
              <a:t>trauma</a:t>
            </a:r>
            <a:r>
              <a:rPr lang="tr-TR" dirty="0">
                <a:solidFill>
                  <a:schemeClr val="tx2">
                    <a:lumMod val="75000"/>
                  </a:schemeClr>
                </a:solidFill>
              </a:rPr>
              <a:t>. </a:t>
            </a:r>
          </a:p>
          <a:p>
            <a:pPr>
              <a:lnSpc>
                <a:spcPct val="90000"/>
              </a:lnSpc>
            </a:pPr>
            <a:r>
              <a:rPr lang="tr-TR" dirty="0" err="1">
                <a:solidFill>
                  <a:schemeClr val="tx2">
                    <a:lumMod val="75000"/>
                  </a:schemeClr>
                </a:solidFill>
              </a:rPr>
              <a:t>Its</a:t>
            </a:r>
            <a:r>
              <a:rPr lang="tr-TR" dirty="0">
                <a:solidFill>
                  <a:schemeClr val="tx2">
                    <a:lumMod val="75000"/>
                  </a:schemeClr>
                </a:solidFill>
              </a:rPr>
              <a:t> </a:t>
            </a:r>
            <a:r>
              <a:rPr lang="tr-TR" dirty="0" err="1">
                <a:solidFill>
                  <a:schemeClr val="tx2">
                    <a:lumMod val="75000"/>
                  </a:schemeClr>
                </a:solidFill>
              </a:rPr>
              <a:t>use</a:t>
            </a:r>
            <a:r>
              <a:rPr lang="tr-TR" dirty="0">
                <a:solidFill>
                  <a:schemeClr val="tx2">
                    <a:lumMod val="75000"/>
                  </a:schemeClr>
                </a:solidFill>
              </a:rPr>
              <a:t> </a:t>
            </a:r>
            <a:r>
              <a:rPr lang="tr-TR" dirty="0" err="1">
                <a:solidFill>
                  <a:schemeClr val="tx2">
                    <a:lumMod val="75000"/>
                  </a:schemeClr>
                </a:solidFill>
              </a:rPr>
              <a:t>requires</a:t>
            </a:r>
            <a:r>
              <a:rPr lang="tr-TR" dirty="0">
                <a:solidFill>
                  <a:schemeClr val="tx2">
                    <a:lumMod val="75000"/>
                  </a:schemeClr>
                </a:solidFill>
              </a:rPr>
              <a:t> </a:t>
            </a:r>
            <a:r>
              <a:rPr lang="tr-TR" dirty="0" err="1">
                <a:solidFill>
                  <a:schemeClr val="tx2">
                    <a:lumMod val="75000"/>
                  </a:schemeClr>
                </a:solidFill>
              </a:rPr>
              <a:t>preexisting</a:t>
            </a:r>
            <a:r>
              <a:rPr lang="tr-TR" dirty="0">
                <a:solidFill>
                  <a:schemeClr val="tx2">
                    <a:lumMod val="75000"/>
                  </a:schemeClr>
                </a:solidFill>
              </a:rPr>
              <a:t> normal </a:t>
            </a:r>
            <a:r>
              <a:rPr lang="tr-TR" dirty="0" err="1">
                <a:solidFill>
                  <a:schemeClr val="tx2">
                    <a:lumMod val="75000"/>
                  </a:schemeClr>
                </a:solidFill>
              </a:rPr>
              <a:t>hydration</a:t>
            </a:r>
            <a:r>
              <a:rPr lang="tr-TR" dirty="0">
                <a:solidFill>
                  <a:schemeClr val="tx2">
                    <a:lumMod val="75000"/>
                  </a:schemeClr>
                </a:solidFill>
              </a:rPr>
              <a:t>, </a:t>
            </a:r>
            <a:r>
              <a:rPr lang="tr-TR" dirty="0" err="1">
                <a:solidFill>
                  <a:schemeClr val="tx2">
                    <a:lumMod val="75000"/>
                  </a:schemeClr>
                </a:solidFill>
              </a:rPr>
              <a:t>and</a:t>
            </a:r>
            <a:r>
              <a:rPr lang="tr-TR" dirty="0">
                <a:solidFill>
                  <a:schemeClr val="tx2">
                    <a:lumMod val="75000"/>
                  </a:schemeClr>
                </a:solidFill>
              </a:rPr>
              <a:t> </a:t>
            </a:r>
            <a:r>
              <a:rPr lang="tr-TR" dirty="0" err="1">
                <a:solidFill>
                  <a:schemeClr val="tx2">
                    <a:lumMod val="75000"/>
                  </a:schemeClr>
                </a:solidFill>
              </a:rPr>
              <a:t>thus</a:t>
            </a:r>
            <a:r>
              <a:rPr lang="tr-TR" dirty="0">
                <a:solidFill>
                  <a:schemeClr val="tx2">
                    <a:lumMod val="75000"/>
                  </a:schemeClr>
                </a:solidFill>
              </a:rPr>
              <a:t> </a:t>
            </a:r>
            <a:r>
              <a:rPr lang="tr-TR" dirty="0" err="1">
                <a:solidFill>
                  <a:schemeClr val="tx2">
                    <a:lumMod val="75000"/>
                  </a:schemeClr>
                </a:solidFill>
              </a:rPr>
              <a:t>hypertonic</a:t>
            </a:r>
            <a:r>
              <a:rPr lang="tr-TR" dirty="0">
                <a:solidFill>
                  <a:schemeClr val="tx2">
                    <a:lumMod val="75000"/>
                  </a:schemeClr>
                </a:solidFill>
              </a:rPr>
              <a:t> </a:t>
            </a:r>
            <a:r>
              <a:rPr lang="tr-TR" dirty="0" err="1">
                <a:solidFill>
                  <a:schemeClr val="tx2">
                    <a:lumMod val="75000"/>
                  </a:schemeClr>
                </a:solidFill>
              </a:rPr>
              <a:t>saline</a:t>
            </a:r>
            <a:r>
              <a:rPr lang="tr-TR" dirty="0">
                <a:solidFill>
                  <a:schemeClr val="tx2">
                    <a:lumMod val="75000"/>
                  </a:schemeClr>
                </a:solidFill>
              </a:rPr>
              <a:t> is </a:t>
            </a:r>
            <a:r>
              <a:rPr lang="tr-TR" dirty="0" err="1">
                <a:solidFill>
                  <a:schemeClr val="tx2">
                    <a:lumMod val="75000"/>
                  </a:schemeClr>
                </a:solidFill>
              </a:rPr>
              <a:t>primarily</a:t>
            </a:r>
            <a:r>
              <a:rPr lang="tr-TR" dirty="0">
                <a:solidFill>
                  <a:schemeClr val="tx2">
                    <a:lumMod val="75000"/>
                  </a:schemeClr>
                </a:solidFill>
              </a:rPr>
              <a:t> </a:t>
            </a:r>
            <a:r>
              <a:rPr lang="tr-TR" dirty="0" err="1">
                <a:solidFill>
                  <a:schemeClr val="tx2">
                    <a:lumMod val="75000"/>
                  </a:schemeClr>
                </a:solidFill>
              </a:rPr>
              <a:t>useful</a:t>
            </a:r>
            <a:r>
              <a:rPr lang="tr-TR" dirty="0">
                <a:solidFill>
                  <a:schemeClr val="tx2">
                    <a:lumMod val="75000"/>
                  </a:schemeClr>
                </a:solidFill>
              </a:rPr>
              <a:t> in </a:t>
            </a:r>
            <a:r>
              <a:rPr lang="tr-TR" dirty="0" err="1">
                <a:solidFill>
                  <a:schemeClr val="tx2">
                    <a:lumMod val="75000"/>
                  </a:schemeClr>
                </a:solidFill>
              </a:rPr>
              <a:t>dogs</a:t>
            </a:r>
            <a:r>
              <a:rPr lang="tr-TR" dirty="0">
                <a:solidFill>
                  <a:schemeClr val="tx2">
                    <a:lumMod val="75000"/>
                  </a:schemeClr>
                </a:solidFill>
              </a:rPr>
              <a:t> </a:t>
            </a:r>
            <a:r>
              <a:rPr lang="tr-TR" dirty="0" err="1">
                <a:solidFill>
                  <a:schemeClr val="tx2">
                    <a:lumMod val="75000"/>
                  </a:schemeClr>
                </a:solidFill>
              </a:rPr>
              <a:t>or</a:t>
            </a:r>
            <a:r>
              <a:rPr lang="tr-TR" dirty="0">
                <a:solidFill>
                  <a:schemeClr val="tx2">
                    <a:lumMod val="75000"/>
                  </a:schemeClr>
                </a:solidFill>
              </a:rPr>
              <a:t> </a:t>
            </a:r>
            <a:r>
              <a:rPr lang="tr-TR" dirty="0" err="1">
                <a:solidFill>
                  <a:schemeClr val="tx2">
                    <a:lumMod val="75000"/>
                  </a:schemeClr>
                </a:solidFill>
              </a:rPr>
              <a:t>cats</a:t>
            </a:r>
            <a:r>
              <a:rPr lang="tr-TR" dirty="0">
                <a:solidFill>
                  <a:schemeClr val="tx2">
                    <a:lumMod val="75000"/>
                  </a:schemeClr>
                </a:solidFill>
              </a:rPr>
              <a:t> </a:t>
            </a:r>
            <a:r>
              <a:rPr lang="tr-TR" dirty="0" err="1">
                <a:solidFill>
                  <a:schemeClr val="tx2">
                    <a:lumMod val="75000"/>
                  </a:schemeClr>
                </a:solidFill>
              </a:rPr>
              <a:t>with</a:t>
            </a:r>
            <a:r>
              <a:rPr lang="tr-TR" dirty="0">
                <a:solidFill>
                  <a:schemeClr val="tx2">
                    <a:lumMod val="75000"/>
                  </a:schemeClr>
                </a:solidFill>
              </a:rPr>
              <a:t> </a:t>
            </a:r>
            <a:r>
              <a:rPr lang="tr-TR" dirty="0" err="1">
                <a:solidFill>
                  <a:schemeClr val="tx2">
                    <a:lumMod val="75000"/>
                  </a:schemeClr>
                </a:solidFill>
              </a:rPr>
              <a:t>sudden</a:t>
            </a:r>
            <a:r>
              <a:rPr lang="tr-TR" dirty="0">
                <a:solidFill>
                  <a:schemeClr val="tx2">
                    <a:lumMod val="75000"/>
                  </a:schemeClr>
                </a:solidFill>
              </a:rPr>
              <a:t> </a:t>
            </a:r>
            <a:r>
              <a:rPr lang="tr-TR" dirty="0" err="1">
                <a:solidFill>
                  <a:schemeClr val="tx2">
                    <a:lumMod val="75000"/>
                  </a:schemeClr>
                </a:solidFill>
              </a:rPr>
              <a:t>development</a:t>
            </a:r>
            <a:r>
              <a:rPr lang="tr-TR" dirty="0">
                <a:solidFill>
                  <a:schemeClr val="tx2">
                    <a:lumMod val="75000"/>
                  </a:schemeClr>
                </a:solidFill>
              </a:rPr>
              <a:t> of </a:t>
            </a:r>
            <a:r>
              <a:rPr lang="tr-TR" dirty="0" err="1">
                <a:solidFill>
                  <a:schemeClr val="tx2">
                    <a:lumMod val="75000"/>
                  </a:schemeClr>
                </a:solidFill>
              </a:rPr>
              <a:t>hypovolemia</a:t>
            </a:r>
            <a:r>
              <a:rPr lang="tr-TR" dirty="0">
                <a:solidFill>
                  <a:schemeClr val="tx2">
                    <a:lumMod val="75000"/>
                  </a:schemeClr>
                </a:solidFill>
              </a:rPr>
              <a:t> </a:t>
            </a:r>
            <a:r>
              <a:rPr lang="tr-TR" dirty="0" err="1">
                <a:solidFill>
                  <a:schemeClr val="tx2">
                    <a:lumMod val="75000"/>
                  </a:schemeClr>
                </a:solidFill>
              </a:rPr>
              <a:t>rather</a:t>
            </a:r>
            <a:r>
              <a:rPr lang="tr-TR" dirty="0">
                <a:solidFill>
                  <a:schemeClr val="tx2">
                    <a:lumMod val="75000"/>
                  </a:schemeClr>
                </a:solidFill>
              </a:rPr>
              <a:t> </a:t>
            </a:r>
            <a:r>
              <a:rPr lang="tr-TR" dirty="0" err="1">
                <a:solidFill>
                  <a:schemeClr val="tx2">
                    <a:lumMod val="75000"/>
                  </a:schemeClr>
                </a:solidFill>
              </a:rPr>
              <a:t>than</a:t>
            </a:r>
            <a:r>
              <a:rPr lang="tr-TR" dirty="0">
                <a:solidFill>
                  <a:schemeClr val="tx2">
                    <a:lumMod val="75000"/>
                  </a:schemeClr>
                </a:solidFill>
              </a:rPr>
              <a:t>  </a:t>
            </a:r>
            <a:r>
              <a:rPr lang="tr-TR" dirty="0" err="1">
                <a:solidFill>
                  <a:schemeClr val="tx2">
                    <a:lumMod val="75000"/>
                  </a:schemeClr>
                </a:solidFill>
              </a:rPr>
              <a:t>hypovolemia</a:t>
            </a:r>
            <a:r>
              <a:rPr lang="tr-TR" dirty="0">
                <a:solidFill>
                  <a:schemeClr val="tx2">
                    <a:lumMod val="75000"/>
                  </a:schemeClr>
                </a:solidFill>
              </a:rPr>
              <a:t> </a:t>
            </a:r>
            <a:r>
              <a:rPr lang="tr-TR" dirty="0" err="1">
                <a:solidFill>
                  <a:schemeClr val="tx2">
                    <a:lumMod val="75000"/>
                  </a:schemeClr>
                </a:solidFill>
              </a:rPr>
              <a:t>from</a:t>
            </a:r>
            <a:r>
              <a:rPr lang="tr-TR" dirty="0">
                <a:solidFill>
                  <a:schemeClr val="tx2">
                    <a:lumMod val="75000"/>
                  </a:schemeClr>
                </a:solidFill>
              </a:rPr>
              <a:t> </a:t>
            </a:r>
            <a:r>
              <a:rPr lang="tr-TR" dirty="0" err="1">
                <a:solidFill>
                  <a:schemeClr val="tx2">
                    <a:lumMod val="75000"/>
                  </a:schemeClr>
                </a:solidFill>
              </a:rPr>
              <a:t>untreated</a:t>
            </a:r>
            <a:r>
              <a:rPr lang="tr-TR" dirty="0">
                <a:solidFill>
                  <a:schemeClr val="tx2">
                    <a:lumMod val="75000"/>
                  </a:schemeClr>
                </a:solidFill>
              </a:rPr>
              <a:t> </a:t>
            </a:r>
            <a:r>
              <a:rPr lang="tr-TR" dirty="0" err="1">
                <a:solidFill>
                  <a:schemeClr val="tx2">
                    <a:lumMod val="75000"/>
                  </a:schemeClr>
                </a:solidFill>
              </a:rPr>
              <a:t>dehydration</a:t>
            </a:r>
            <a:r>
              <a:rPr lang="tr-TR" dirty="0">
                <a:solidFill>
                  <a:schemeClr val="tx2">
                    <a:lumMod val="75000"/>
                  </a:schemeClr>
                </a:solidFill>
              </a:rPr>
              <a:t>. </a:t>
            </a:r>
          </a:p>
          <a:p>
            <a:pPr>
              <a:lnSpc>
                <a:spcPct val="90000"/>
              </a:lnSpc>
            </a:pPr>
            <a:r>
              <a:rPr lang="tr-TR" dirty="0" err="1">
                <a:solidFill>
                  <a:srgbClr val="FF0000"/>
                </a:solidFill>
              </a:rPr>
              <a:t>If</a:t>
            </a:r>
            <a:r>
              <a:rPr lang="tr-TR" dirty="0">
                <a:solidFill>
                  <a:srgbClr val="FF0000"/>
                </a:solidFill>
              </a:rPr>
              <a:t> it is </a:t>
            </a:r>
            <a:r>
              <a:rPr lang="tr-TR" dirty="0" err="1">
                <a:solidFill>
                  <a:srgbClr val="FF0000"/>
                </a:solidFill>
              </a:rPr>
              <a:t>given</a:t>
            </a:r>
            <a:r>
              <a:rPr lang="tr-TR" dirty="0">
                <a:solidFill>
                  <a:srgbClr val="FF0000"/>
                </a:solidFill>
              </a:rPr>
              <a:t> as a </a:t>
            </a:r>
            <a:r>
              <a:rPr lang="tr-TR" dirty="0" err="1">
                <a:solidFill>
                  <a:srgbClr val="FF0000"/>
                </a:solidFill>
              </a:rPr>
              <a:t>rapid</a:t>
            </a:r>
            <a:r>
              <a:rPr lang="tr-TR" dirty="0">
                <a:solidFill>
                  <a:srgbClr val="FF0000"/>
                </a:solidFill>
              </a:rPr>
              <a:t> </a:t>
            </a:r>
            <a:r>
              <a:rPr lang="tr-TR" dirty="0" err="1">
                <a:solidFill>
                  <a:srgbClr val="FF0000"/>
                </a:solidFill>
              </a:rPr>
              <a:t>bolus</a:t>
            </a:r>
            <a:r>
              <a:rPr lang="tr-TR" dirty="0">
                <a:solidFill>
                  <a:srgbClr val="FF0000"/>
                </a:solidFill>
              </a:rPr>
              <a:t>, </a:t>
            </a:r>
            <a:r>
              <a:rPr lang="tr-TR" dirty="0" err="1">
                <a:solidFill>
                  <a:srgbClr val="FF0000"/>
                </a:solidFill>
              </a:rPr>
              <a:t>hypotension</a:t>
            </a:r>
            <a:r>
              <a:rPr lang="tr-TR" dirty="0">
                <a:solidFill>
                  <a:srgbClr val="FF0000"/>
                </a:solidFill>
              </a:rPr>
              <a:t> </a:t>
            </a:r>
            <a:r>
              <a:rPr lang="tr-TR" dirty="0" err="1">
                <a:solidFill>
                  <a:srgbClr val="FF0000"/>
                </a:solidFill>
              </a:rPr>
              <a:t>may</a:t>
            </a:r>
            <a:r>
              <a:rPr lang="tr-TR" dirty="0">
                <a:solidFill>
                  <a:srgbClr val="FF0000"/>
                </a:solidFill>
              </a:rPr>
              <a:t> </a:t>
            </a:r>
            <a:r>
              <a:rPr lang="tr-TR" dirty="0" err="1">
                <a:solidFill>
                  <a:srgbClr val="FF0000"/>
                </a:solidFill>
              </a:rPr>
              <a:t>occur</a:t>
            </a:r>
            <a:r>
              <a:rPr lang="tr-TR" dirty="0">
                <a:solidFill>
                  <a:srgbClr val="FF0000"/>
                </a:solidFill>
              </a:rPr>
              <a:t> </a:t>
            </a:r>
            <a:r>
              <a:rPr lang="tr-TR" dirty="0" err="1">
                <a:solidFill>
                  <a:srgbClr val="FF0000"/>
                </a:solidFill>
              </a:rPr>
              <a:t>and</a:t>
            </a:r>
            <a:r>
              <a:rPr lang="tr-TR" dirty="0">
                <a:solidFill>
                  <a:srgbClr val="FF0000"/>
                </a:solidFill>
              </a:rPr>
              <a:t> can be </a:t>
            </a:r>
            <a:r>
              <a:rPr lang="tr-TR" dirty="0" err="1">
                <a:solidFill>
                  <a:srgbClr val="FF0000"/>
                </a:solidFill>
              </a:rPr>
              <a:t>fatal</a:t>
            </a:r>
            <a:r>
              <a:rPr lang="tr-TR" dirty="0">
                <a:solidFill>
                  <a:srgbClr val="FF0000"/>
                </a:solidFill>
              </a:rPr>
              <a:t>.</a:t>
            </a:r>
          </a:p>
          <a:p>
            <a:pPr>
              <a:lnSpc>
                <a:spcPct val="90000"/>
              </a:lnSpc>
            </a:pPr>
            <a:r>
              <a:rPr lang="tr-TR" dirty="0">
                <a:solidFill>
                  <a:schemeClr val="tx2">
                    <a:lumMod val="75000"/>
                  </a:schemeClr>
                </a:solidFill>
              </a:rPr>
              <a:t> </a:t>
            </a:r>
            <a:r>
              <a:rPr lang="tr-TR" dirty="0" err="1">
                <a:solidFill>
                  <a:schemeClr val="tx2">
                    <a:lumMod val="75000"/>
                  </a:schemeClr>
                </a:solidFill>
              </a:rPr>
              <a:t>Lower</a:t>
            </a:r>
            <a:r>
              <a:rPr lang="tr-TR" dirty="0">
                <a:solidFill>
                  <a:schemeClr val="tx2">
                    <a:lumMod val="75000"/>
                  </a:schemeClr>
                </a:solidFill>
              </a:rPr>
              <a:t> </a:t>
            </a:r>
            <a:r>
              <a:rPr lang="tr-TR" dirty="0" err="1">
                <a:solidFill>
                  <a:schemeClr val="tx2">
                    <a:lumMod val="75000"/>
                  </a:schemeClr>
                </a:solidFill>
              </a:rPr>
              <a:t>doses</a:t>
            </a:r>
            <a:r>
              <a:rPr lang="tr-TR" dirty="0">
                <a:solidFill>
                  <a:schemeClr val="tx2">
                    <a:lumMod val="75000"/>
                  </a:schemeClr>
                </a:solidFill>
              </a:rPr>
              <a:t> </a:t>
            </a:r>
            <a:r>
              <a:rPr lang="tr-TR" dirty="0" err="1">
                <a:solidFill>
                  <a:schemeClr val="tx2">
                    <a:lumMod val="75000"/>
                  </a:schemeClr>
                </a:solidFill>
              </a:rPr>
              <a:t>should</a:t>
            </a:r>
            <a:r>
              <a:rPr lang="tr-TR" dirty="0">
                <a:solidFill>
                  <a:schemeClr val="tx2">
                    <a:lumMod val="75000"/>
                  </a:schemeClr>
                </a:solidFill>
              </a:rPr>
              <a:t> be </a:t>
            </a:r>
            <a:r>
              <a:rPr lang="tr-TR" dirty="0" err="1">
                <a:solidFill>
                  <a:schemeClr val="tx2">
                    <a:lumMod val="75000"/>
                  </a:schemeClr>
                </a:solidFill>
              </a:rPr>
              <a:t>used</a:t>
            </a:r>
            <a:r>
              <a:rPr lang="tr-TR" dirty="0">
                <a:solidFill>
                  <a:schemeClr val="tx2">
                    <a:lumMod val="75000"/>
                  </a:schemeClr>
                </a:solidFill>
              </a:rPr>
              <a:t> in </a:t>
            </a:r>
            <a:r>
              <a:rPr lang="tr-TR" dirty="0" err="1">
                <a:solidFill>
                  <a:schemeClr val="tx2">
                    <a:lumMod val="75000"/>
                  </a:schemeClr>
                </a:solidFill>
              </a:rPr>
              <a:t>patients</a:t>
            </a:r>
            <a:r>
              <a:rPr lang="tr-TR" dirty="0">
                <a:solidFill>
                  <a:schemeClr val="tx2">
                    <a:lumMod val="75000"/>
                  </a:schemeClr>
                </a:solidFill>
              </a:rPr>
              <a:t> </a:t>
            </a:r>
            <a:r>
              <a:rPr lang="tr-TR" dirty="0" err="1">
                <a:solidFill>
                  <a:schemeClr val="tx2">
                    <a:lumMod val="75000"/>
                  </a:schemeClr>
                </a:solidFill>
              </a:rPr>
              <a:t>with</a:t>
            </a:r>
            <a:r>
              <a:rPr lang="tr-TR" dirty="0">
                <a:solidFill>
                  <a:schemeClr val="tx2">
                    <a:lumMod val="75000"/>
                  </a:schemeClr>
                </a:solidFill>
              </a:rPr>
              <a:t> </a:t>
            </a:r>
            <a:r>
              <a:rPr lang="tr-TR" dirty="0" err="1">
                <a:solidFill>
                  <a:schemeClr val="tx2">
                    <a:lumMod val="75000"/>
                  </a:schemeClr>
                </a:solidFill>
              </a:rPr>
              <a:t>cardiac</a:t>
            </a:r>
            <a:r>
              <a:rPr lang="tr-TR" dirty="0">
                <a:solidFill>
                  <a:schemeClr val="tx2">
                    <a:lumMod val="75000"/>
                  </a:schemeClr>
                </a:solidFill>
              </a:rPr>
              <a:t> </a:t>
            </a:r>
            <a:r>
              <a:rPr lang="tr-TR" dirty="0" err="1">
                <a:solidFill>
                  <a:schemeClr val="tx2">
                    <a:lumMod val="75000"/>
                  </a:schemeClr>
                </a:solidFill>
              </a:rPr>
              <a:t>disease</a:t>
            </a:r>
            <a:r>
              <a:rPr lang="tr-TR" dirty="0">
                <a:solidFill>
                  <a:schemeClr val="tx2">
                    <a:lumMod val="75000"/>
                  </a:schemeClr>
                </a:solidFill>
              </a:rPr>
              <a:t>, </a:t>
            </a:r>
            <a:r>
              <a:rPr lang="tr-TR" dirty="0" err="1">
                <a:solidFill>
                  <a:schemeClr val="tx2">
                    <a:lumMod val="75000"/>
                  </a:schemeClr>
                </a:solidFill>
              </a:rPr>
              <a:t>and</a:t>
            </a:r>
            <a:r>
              <a:rPr lang="tr-TR" dirty="0">
                <a:solidFill>
                  <a:schemeClr val="tx2">
                    <a:lumMod val="75000"/>
                  </a:schemeClr>
                </a:solidFill>
              </a:rPr>
              <a:t> </a:t>
            </a:r>
            <a:r>
              <a:rPr lang="tr-TR" dirty="0" err="1">
                <a:solidFill>
                  <a:schemeClr val="tx2">
                    <a:lumMod val="75000"/>
                  </a:schemeClr>
                </a:solidFill>
              </a:rPr>
              <a:t>central</a:t>
            </a:r>
            <a:r>
              <a:rPr lang="tr-TR" dirty="0">
                <a:solidFill>
                  <a:schemeClr val="tx2">
                    <a:lumMod val="75000"/>
                  </a:schemeClr>
                </a:solidFill>
              </a:rPr>
              <a:t> </a:t>
            </a:r>
            <a:r>
              <a:rPr lang="tr-TR" dirty="0" err="1">
                <a:solidFill>
                  <a:schemeClr val="tx2">
                    <a:lumMod val="75000"/>
                  </a:schemeClr>
                </a:solidFill>
              </a:rPr>
              <a:t>venous</a:t>
            </a:r>
            <a:r>
              <a:rPr lang="tr-TR" dirty="0">
                <a:solidFill>
                  <a:schemeClr val="tx2">
                    <a:lumMod val="75000"/>
                  </a:schemeClr>
                </a:solidFill>
              </a:rPr>
              <a:t> </a:t>
            </a:r>
            <a:r>
              <a:rPr lang="tr-TR" dirty="0" err="1">
                <a:solidFill>
                  <a:schemeClr val="tx2">
                    <a:lumMod val="75000"/>
                  </a:schemeClr>
                </a:solidFill>
              </a:rPr>
              <a:t>pressure</a:t>
            </a:r>
            <a:r>
              <a:rPr lang="tr-TR" dirty="0">
                <a:solidFill>
                  <a:schemeClr val="tx2">
                    <a:lumMod val="75000"/>
                  </a:schemeClr>
                </a:solidFill>
              </a:rPr>
              <a:t> </a:t>
            </a:r>
            <a:r>
              <a:rPr lang="tr-TR" dirty="0" err="1">
                <a:solidFill>
                  <a:schemeClr val="tx2">
                    <a:lumMod val="75000"/>
                  </a:schemeClr>
                </a:solidFill>
              </a:rPr>
              <a:t>should</a:t>
            </a:r>
            <a:r>
              <a:rPr lang="tr-TR" dirty="0">
                <a:solidFill>
                  <a:schemeClr val="tx2">
                    <a:lumMod val="75000"/>
                  </a:schemeClr>
                </a:solidFill>
              </a:rPr>
              <a:t> be </a:t>
            </a:r>
            <a:r>
              <a:rPr lang="tr-TR" dirty="0" err="1">
                <a:solidFill>
                  <a:schemeClr val="tx2">
                    <a:lumMod val="75000"/>
                  </a:schemeClr>
                </a:solidFill>
              </a:rPr>
              <a:t>monitored</a:t>
            </a:r>
            <a:r>
              <a:rPr lang="tr-TR" dirty="0">
                <a:solidFill>
                  <a:schemeClr val="tx2">
                    <a:lumMod val="75000"/>
                  </a:schemeClr>
                </a:solidFill>
              </a:rPr>
              <a:t> </a:t>
            </a:r>
            <a:r>
              <a:rPr lang="tr-TR" dirty="0" err="1">
                <a:solidFill>
                  <a:schemeClr val="tx2">
                    <a:lumMod val="75000"/>
                  </a:schemeClr>
                </a:solidFill>
              </a:rPr>
              <a:t>during</a:t>
            </a:r>
            <a:r>
              <a:rPr lang="tr-TR" dirty="0">
                <a:solidFill>
                  <a:schemeClr val="tx2">
                    <a:lumMod val="75000"/>
                  </a:schemeClr>
                </a:solidFill>
              </a:rPr>
              <a:t> </a:t>
            </a:r>
            <a:r>
              <a:rPr lang="tr-TR" dirty="0" err="1">
                <a:solidFill>
                  <a:schemeClr val="tx2">
                    <a:lumMod val="75000"/>
                  </a:schemeClr>
                </a:solidFill>
              </a:rPr>
              <a:t>administration</a:t>
            </a:r>
            <a:r>
              <a:rPr lang="tr-TR" dirty="0">
                <a:solidFill>
                  <a:schemeClr val="tx2">
                    <a:lumMod val="75000"/>
                  </a:schemeClr>
                </a:solidFill>
              </a:rPr>
              <a:t>. </a:t>
            </a:r>
          </a:p>
          <a:p>
            <a:pPr>
              <a:lnSpc>
                <a:spcPct val="90000"/>
              </a:lnSpc>
            </a:pPr>
            <a:r>
              <a:rPr lang="tr-TR" dirty="0" err="1">
                <a:solidFill>
                  <a:schemeClr val="tx2">
                    <a:lumMod val="75000"/>
                  </a:schemeClr>
                </a:solidFill>
              </a:rPr>
              <a:t>Hypertonic</a:t>
            </a:r>
            <a:r>
              <a:rPr lang="tr-TR" dirty="0">
                <a:solidFill>
                  <a:schemeClr val="tx2">
                    <a:lumMod val="75000"/>
                  </a:schemeClr>
                </a:solidFill>
              </a:rPr>
              <a:t> </a:t>
            </a:r>
            <a:r>
              <a:rPr lang="tr-TR" dirty="0" err="1">
                <a:solidFill>
                  <a:schemeClr val="tx2">
                    <a:lumMod val="75000"/>
                  </a:schemeClr>
                </a:solidFill>
              </a:rPr>
              <a:t>saline</a:t>
            </a:r>
            <a:r>
              <a:rPr lang="tr-TR" dirty="0">
                <a:solidFill>
                  <a:schemeClr val="tx2">
                    <a:lumMod val="75000"/>
                  </a:schemeClr>
                </a:solidFill>
              </a:rPr>
              <a:t> </a:t>
            </a:r>
            <a:r>
              <a:rPr lang="tr-TR" dirty="0" err="1">
                <a:solidFill>
                  <a:schemeClr val="tx2">
                    <a:lumMod val="75000"/>
                  </a:schemeClr>
                </a:solidFill>
              </a:rPr>
              <a:t>should</a:t>
            </a:r>
            <a:r>
              <a:rPr lang="tr-TR" dirty="0">
                <a:solidFill>
                  <a:schemeClr val="tx2">
                    <a:lumMod val="75000"/>
                  </a:schemeClr>
                </a:solidFill>
              </a:rPr>
              <a:t> be </a:t>
            </a:r>
            <a:r>
              <a:rPr lang="tr-TR" dirty="0" err="1">
                <a:solidFill>
                  <a:schemeClr val="tx2">
                    <a:lumMod val="75000"/>
                  </a:schemeClr>
                </a:solidFill>
              </a:rPr>
              <a:t>avoided</a:t>
            </a:r>
            <a:r>
              <a:rPr lang="tr-TR" dirty="0">
                <a:solidFill>
                  <a:schemeClr val="tx2">
                    <a:lumMod val="75000"/>
                  </a:schemeClr>
                </a:solidFill>
              </a:rPr>
              <a:t> in </a:t>
            </a:r>
            <a:r>
              <a:rPr lang="tr-TR" dirty="0" err="1">
                <a:solidFill>
                  <a:schemeClr val="tx2">
                    <a:lumMod val="75000"/>
                  </a:schemeClr>
                </a:solidFill>
              </a:rPr>
              <a:t>patients</a:t>
            </a:r>
            <a:r>
              <a:rPr lang="tr-TR" dirty="0">
                <a:solidFill>
                  <a:schemeClr val="tx2">
                    <a:lumMod val="75000"/>
                  </a:schemeClr>
                </a:solidFill>
              </a:rPr>
              <a:t> </a:t>
            </a:r>
            <a:r>
              <a:rPr lang="tr-TR" dirty="0" err="1">
                <a:solidFill>
                  <a:schemeClr val="tx2">
                    <a:lumMod val="75000"/>
                  </a:schemeClr>
                </a:solidFill>
              </a:rPr>
              <a:t>with</a:t>
            </a:r>
            <a:r>
              <a:rPr lang="tr-TR" dirty="0">
                <a:solidFill>
                  <a:schemeClr val="tx2">
                    <a:lumMod val="75000"/>
                  </a:schemeClr>
                </a:solidFill>
              </a:rPr>
              <a:t> severe </a:t>
            </a:r>
            <a:r>
              <a:rPr lang="tr-TR" dirty="0" err="1">
                <a:solidFill>
                  <a:schemeClr val="tx2">
                    <a:lumMod val="75000"/>
                  </a:schemeClr>
                </a:solidFill>
              </a:rPr>
              <a:t>dehydration</a:t>
            </a:r>
            <a:r>
              <a:rPr lang="tr-TR" dirty="0">
                <a:solidFill>
                  <a:schemeClr val="tx2">
                    <a:lumMod val="75000"/>
                  </a:schemeClr>
                </a:solidFill>
              </a:rPr>
              <a:t> </a:t>
            </a:r>
            <a:r>
              <a:rPr lang="tr-TR" dirty="0" err="1">
                <a:solidFill>
                  <a:schemeClr val="tx2">
                    <a:lumMod val="75000"/>
                  </a:schemeClr>
                </a:solidFill>
              </a:rPr>
              <a:t>and</a:t>
            </a:r>
            <a:r>
              <a:rPr lang="tr-TR" dirty="0">
                <a:solidFill>
                  <a:schemeClr val="tx2">
                    <a:lumMod val="75000"/>
                  </a:schemeClr>
                </a:solidFill>
              </a:rPr>
              <a:t> </a:t>
            </a:r>
            <a:r>
              <a:rPr lang="tr-TR" dirty="0" err="1">
                <a:solidFill>
                  <a:schemeClr val="tx2">
                    <a:lumMod val="75000"/>
                  </a:schemeClr>
                </a:solidFill>
              </a:rPr>
              <a:t>hyperosmolar</a:t>
            </a:r>
            <a:r>
              <a:rPr lang="tr-TR" dirty="0">
                <a:solidFill>
                  <a:schemeClr val="tx2">
                    <a:lumMod val="75000"/>
                  </a:schemeClr>
                </a:solidFill>
              </a:rPr>
              <a:t> </a:t>
            </a:r>
            <a:r>
              <a:rPr lang="tr-TR" dirty="0" err="1">
                <a:solidFill>
                  <a:schemeClr val="tx2">
                    <a:lumMod val="75000"/>
                  </a:schemeClr>
                </a:solidFill>
              </a:rPr>
              <a:t>conditions</a:t>
            </a:r>
            <a:r>
              <a:rPr lang="tr-TR" dirty="0">
                <a:solidFill>
                  <a:schemeClr val="tx2">
                    <a:lumMod val="75000"/>
                  </a:schemeClr>
                </a:solidFill>
              </a:rPr>
              <a:t>.</a:t>
            </a:r>
          </a:p>
          <a:p>
            <a:pPr>
              <a:lnSpc>
                <a:spcPct val="90000"/>
              </a:lnSpc>
            </a:pPr>
            <a:r>
              <a:rPr lang="tr-TR" dirty="0">
                <a:solidFill>
                  <a:schemeClr val="tx2">
                    <a:lumMod val="75000"/>
                  </a:schemeClr>
                </a:solidFill>
              </a:rPr>
              <a:t> </a:t>
            </a:r>
            <a:r>
              <a:rPr lang="tr-TR" dirty="0" err="1">
                <a:solidFill>
                  <a:schemeClr val="tx2">
                    <a:lumMod val="75000"/>
                  </a:schemeClr>
                </a:solidFill>
              </a:rPr>
              <a:t>It</a:t>
            </a:r>
            <a:r>
              <a:rPr lang="tr-TR" dirty="0">
                <a:solidFill>
                  <a:schemeClr val="tx2">
                    <a:lumMod val="75000"/>
                  </a:schemeClr>
                </a:solidFill>
              </a:rPr>
              <a:t> is </a:t>
            </a:r>
            <a:r>
              <a:rPr lang="tr-TR" dirty="0" err="1">
                <a:solidFill>
                  <a:schemeClr val="tx2">
                    <a:lumMod val="75000"/>
                  </a:schemeClr>
                </a:solidFill>
              </a:rPr>
              <a:t>given</a:t>
            </a:r>
            <a:r>
              <a:rPr lang="tr-TR" dirty="0">
                <a:solidFill>
                  <a:schemeClr val="tx2">
                    <a:lumMod val="75000"/>
                  </a:schemeClr>
                </a:solidFill>
              </a:rPr>
              <a:t> as an IV </a:t>
            </a:r>
            <a:r>
              <a:rPr lang="tr-TR" dirty="0" err="1">
                <a:solidFill>
                  <a:schemeClr val="tx2">
                    <a:lumMod val="75000"/>
                  </a:schemeClr>
                </a:solidFill>
              </a:rPr>
              <a:t>infusion</a:t>
            </a:r>
            <a:r>
              <a:rPr lang="tr-TR" dirty="0">
                <a:solidFill>
                  <a:schemeClr val="tx2">
                    <a:lumMod val="75000"/>
                  </a:schemeClr>
                </a:solidFill>
              </a:rPr>
              <a:t> (1 </a:t>
            </a:r>
            <a:r>
              <a:rPr lang="tr-TR" dirty="0" err="1">
                <a:solidFill>
                  <a:schemeClr val="tx2">
                    <a:lumMod val="75000"/>
                  </a:schemeClr>
                </a:solidFill>
              </a:rPr>
              <a:t>mL</a:t>
            </a:r>
            <a:r>
              <a:rPr lang="tr-TR" dirty="0">
                <a:solidFill>
                  <a:schemeClr val="tx2">
                    <a:lumMod val="75000"/>
                  </a:schemeClr>
                </a:solidFill>
              </a:rPr>
              <a:t>/ kg </a:t>
            </a:r>
            <a:r>
              <a:rPr lang="tr-TR" dirty="0" err="1">
                <a:solidFill>
                  <a:schemeClr val="tx2">
                    <a:lumMod val="75000"/>
                  </a:schemeClr>
                </a:solidFill>
              </a:rPr>
              <a:t>per</a:t>
            </a:r>
            <a:r>
              <a:rPr lang="tr-TR" dirty="0">
                <a:solidFill>
                  <a:schemeClr val="tx2">
                    <a:lumMod val="75000"/>
                  </a:schemeClr>
                </a:solidFill>
              </a:rPr>
              <a:t> </a:t>
            </a:r>
            <a:r>
              <a:rPr lang="tr-TR" dirty="0" err="1">
                <a:solidFill>
                  <a:schemeClr val="tx2">
                    <a:lumMod val="75000"/>
                  </a:schemeClr>
                </a:solidFill>
              </a:rPr>
              <a:t>minute</a:t>
            </a:r>
            <a:r>
              <a:rPr lang="tr-TR" dirty="0">
                <a:solidFill>
                  <a:schemeClr val="tx2">
                    <a:lumMod val="75000"/>
                  </a:schemeClr>
                </a:solidFill>
              </a:rPr>
              <a:t>) at a </a:t>
            </a:r>
            <a:r>
              <a:rPr lang="tr-TR" dirty="0" err="1">
                <a:solidFill>
                  <a:schemeClr val="tx2">
                    <a:lumMod val="75000"/>
                  </a:schemeClr>
                </a:solidFill>
              </a:rPr>
              <a:t>dose</a:t>
            </a:r>
            <a:r>
              <a:rPr lang="tr-TR" dirty="0">
                <a:solidFill>
                  <a:schemeClr val="tx2">
                    <a:lumMod val="75000"/>
                  </a:schemeClr>
                </a:solidFill>
              </a:rPr>
              <a:t> of 4 </a:t>
            </a:r>
            <a:r>
              <a:rPr lang="tr-TR" dirty="0" err="1">
                <a:solidFill>
                  <a:schemeClr val="tx2">
                    <a:lumMod val="75000"/>
                  </a:schemeClr>
                </a:solidFill>
              </a:rPr>
              <a:t>to</a:t>
            </a:r>
            <a:r>
              <a:rPr lang="tr-TR" dirty="0">
                <a:solidFill>
                  <a:schemeClr val="tx2">
                    <a:lumMod val="75000"/>
                  </a:schemeClr>
                </a:solidFill>
              </a:rPr>
              <a:t> 6 </a:t>
            </a:r>
            <a:r>
              <a:rPr lang="tr-TR" dirty="0" err="1">
                <a:solidFill>
                  <a:schemeClr val="tx2">
                    <a:lumMod val="75000"/>
                  </a:schemeClr>
                </a:solidFill>
              </a:rPr>
              <a:t>mL</a:t>
            </a:r>
            <a:r>
              <a:rPr lang="tr-TR" dirty="0">
                <a:solidFill>
                  <a:schemeClr val="tx2">
                    <a:lumMod val="75000"/>
                  </a:schemeClr>
                </a:solidFill>
              </a:rPr>
              <a:t>/kg, </a:t>
            </a:r>
            <a:r>
              <a:rPr lang="tr-TR" dirty="0" err="1">
                <a:solidFill>
                  <a:schemeClr val="tx2">
                    <a:lumMod val="75000"/>
                  </a:schemeClr>
                </a:solidFill>
              </a:rPr>
              <a:t>or</a:t>
            </a:r>
            <a:r>
              <a:rPr lang="tr-TR" dirty="0">
                <a:solidFill>
                  <a:schemeClr val="tx2">
                    <a:lumMod val="75000"/>
                  </a:schemeClr>
                </a:solidFill>
              </a:rPr>
              <a:t> can be </a:t>
            </a:r>
            <a:r>
              <a:rPr lang="tr-TR" dirty="0" err="1">
                <a:solidFill>
                  <a:schemeClr val="tx2">
                    <a:lumMod val="75000"/>
                  </a:schemeClr>
                </a:solidFill>
              </a:rPr>
              <a:t>used</a:t>
            </a:r>
            <a:r>
              <a:rPr lang="tr-TR" dirty="0">
                <a:solidFill>
                  <a:schemeClr val="tx2">
                    <a:lumMod val="75000"/>
                  </a:schemeClr>
                </a:solidFill>
              </a:rPr>
              <a:t> </a:t>
            </a:r>
            <a:r>
              <a:rPr lang="tr-TR" dirty="0" err="1">
                <a:solidFill>
                  <a:schemeClr val="tx2">
                    <a:lumMod val="75000"/>
                  </a:schemeClr>
                </a:solidFill>
              </a:rPr>
              <a:t>for</a:t>
            </a:r>
            <a:r>
              <a:rPr lang="tr-TR" dirty="0">
                <a:solidFill>
                  <a:schemeClr val="tx2">
                    <a:lumMod val="75000"/>
                  </a:schemeClr>
                </a:solidFill>
              </a:rPr>
              <a:t> </a:t>
            </a:r>
            <a:r>
              <a:rPr lang="tr-TR" dirty="0" err="1">
                <a:solidFill>
                  <a:schemeClr val="tx2">
                    <a:lumMod val="75000"/>
                  </a:schemeClr>
                </a:solidFill>
              </a:rPr>
              <a:t>low-volume</a:t>
            </a:r>
            <a:r>
              <a:rPr lang="tr-TR" dirty="0">
                <a:solidFill>
                  <a:schemeClr val="tx2">
                    <a:lumMod val="75000"/>
                  </a:schemeClr>
                </a:solidFill>
              </a:rPr>
              <a:t> </a:t>
            </a:r>
            <a:r>
              <a:rPr lang="tr-TR" dirty="0" err="1">
                <a:solidFill>
                  <a:schemeClr val="tx2">
                    <a:lumMod val="75000"/>
                  </a:schemeClr>
                </a:solidFill>
              </a:rPr>
              <a:t>fluid</a:t>
            </a:r>
            <a:r>
              <a:rPr lang="tr-TR" dirty="0">
                <a:solidFill>
                  <a:schemeClr val="tx2">
                    <a:lumMod val="75000"/>
                  </a:schemeClr>
                </a:solidFill>
              </a:rPr>
              <a:t> </a:t>
            </a:r>
            <a:r>
              <a:rPr lang="tr-TR" dirty="0" err="1">
                <a:solidFill>
                  <a:schemeClr val="tx2">
                    <a:lumMod val="75000"/>
                  </a:schemeClr>
                </a:solidFill>
              </a:rPr>
              <a:t>resuscitation</a:t>
            </a:r>
            <a:r>
              <a:rPr lang="tr-TR" dirty="0">
                <a:solidFill>
                  <a:schemeClr val="tx2">
                    <a:lumMod val="75000"/>
                  </a:schemeClr>
                </a:solidFill>
              </a:rPr>
              <a:t>. </a:t>
            </a:r>
          </a:p>
          <a:p>
            <a:pPr>
              <a:lnSpc>
                <a:spcPct val="90000"/>
              </a:lnSpc>
            </a:pPr>
            <a:endParaRPr lang="tr-TR" dirty="0">
              <a:solidFill>
                <a:schemeClr val="tx2">
                  <a:lumMod val="75000"/>
                </a:schemeClr>
              </a:solidFill>
            </a:endParaRPr>
          </a:p>
          <a:p>
            <a:pPr>
              <a:lnSpc>
                <a:spcPct val="90000"/>
              </a:lnSpc>
            </a:pPr>
            <a:endParaRPr lang="tr-TR" dirty="0">
              <a:solidFill>
                <a:schemeClr val="tx2">
                  <a:lumMod val="75000"/>
                </a:schemeClr>
              </a:solidFill>
            </a:endParaRPr>
          </a:p>
        </p:txBody>
      </p:sp>
    </p:spTree>
    <p:extLst>
      <p:ext uri="{BB962C8B-B14F-4D97-AF65-F5344CB8AC3E}">
        <p14:creationId xmlns:p14="http://schemas.microsoft.com/office/powerpoint/2010/main" val="4107358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içeren bir resim&#10;&#10;Açıklama otomatik olarak oluşturuldu">
            <a:extLst>
              <a:ext uri="{FF2B5EF4-FFF2-40B4-BE49-F238E27FC236}">
                <a16:creationId xmlns:a16="http://schemas.microsoft.com/office/drawing/2014/main" id="{758DEA18-504E-2F47-A485-93902A32846F}"/>
              </a:ext>
            </a:extLst>
          </p:cNvPr>
          <p:cNvPicPr>
            <a:picLocks noGrp="1" noChangeAspect="1"/>
          </p:cNvPicPr>
          <p:nvPr>
            <p:ph idx="1"/>
          </p:nvPr>
        </p:nvPicPr>
        <p:blipFill>
          <a:blip r:embed="rId2"/>
          <a:stretch>
            <a:fillRect/>
          </a:stretch>
        </p:blipFill>
        <p:spPr>
          <a:xfrm>
            <a:off x="2592925" y="120324"/>
            <a:ext cx="7608350" cy="6737676"/>
          </a:xfrm>
        </p:spPr>
      </p:pic>
    </p:spTree>
    <p:extLst>
      <p:ext uri="{BB962C8B-B14F-4D97-AF65-F5344CB8AC3E}">
        <p14:creationId xmlns:p14="http://schemas.microsoft.com/office/powerpoint/2010/main" val="218123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eren bir resim&#10;&#10;Açıklama otomatik olarak oluşturuldu">
            <a:extLst>
              <a:ext uri="{FF2B5EF4-FFF2-40B4-BE49-F238E27FC236}">
                <a16:creationId xmlns:a16="http://schemas.microsoft.com/office/drawing/2014/main" id="{982D8545-BF3E-434C-9F2E-97B0EF1D2C7D}"/>
              </a:ext>
            </a:extLst>
          </p:cNvPr>
          <p:cNvPicPr>
            <a:picLocks noGrp="1" noChangeAspect="1"/>
          </p:cNvPicPr>
          <p:nvPr>
            <p:ph idx="1"/>
          </p:nvPr>
        </p:nvPicPr>
        <p:blipFill>
          <a:blip r:embed="rId2"/>
          <a:stretch>
            <a:fillRect/>
          </a:stretch>
        </p:blipFill>
        <p:spPr>
          <a:xfrm>
            <a:off x="1397001" y="1541028"/>
            <a:ext cx="10318750" cy="4113193"/>
          </a:xfrm>
        </p:spPr>
      </p:pic>
    </p:spTree>
    <p:extLst>
      <p:ext uri="{BB962C8B-B14F-4D97-AF65-F5344CB8AC3E}">
        <p14:creationId xmlns:p14="http://schemas.microsoft.com/office/powerpoint/2010/main" val="2731421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9"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3"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İçerik Yer Tutucusu 2">
            <a:extLst>
              <a:ext uri="{FF2B5EF4-FFF2-40B4-BE49-F238E27FC236}">
                <a16:creationId xmlns:a16="http://schemas.microsoft.com/office/drawing/2014/main" id="{DCBF781F-59E5-044A-A19D-EAEE3A96CED1}"/>
              </a:ext>
            </a:extLst>
          </p:cNvPr>
          <p:cNvSpPr>
            <a:spLocks noGrp="1"/>
          </p:cNvSpPr>
          <p:nvPr>
            <p:ph idx="1"/>
          </p:nvPr>
        </p:nvSpPr>
        <p:spPr>
          <a:xfrm>
            <a:off x="3373062" y="2133600"/>
            <a:ext cx="8131550" cy="3777622"/>
          </a:xfrm>
        </p:spPr>
        <p:txBody>
          <a:bodyPr>
            <a:normAutofit/>
          </a:bodyPr>
          <a:lstStyle/>
          <a:p>
            <a:pPr marL="0" indent="0">
              <a:buNone/>
            </a:pPr>
            <a:r>
              <a:rPr lang="tr-TR"/>
              <a:t>Fluid therapy in clinical medicine is used to fulfill the following objectives:</a:t>
            </a:r>
          </a:p>
          <a:p>
            <a:r>
              <a:rPr lang="tr-TR"/>
              <a:t> (1) to replace dehydration deficits, </a:t>
            </a:r>
          </a:p>
          <a:p>
            <a:r>
              <a:rPr lang="tr-TR"/>
              <a:t>(2) to maintain normal hydration,</a:t>
            </a:r>
          </a:p>
          <a:p>
            <a:r>
              <a:rPr lang="tr-TR"/>
              <a:t> (3) to replace essential electrolytes and nutrients, and </a:t>
            </a:r>
          </a:p>
          <a:p>
            <a:r>
              <a:rPr lang="tr-TR"/>
              <a:t>(4) to serve as a vehicle for the infusions of certain intravenous medications</a:t>
            </a:r>
            <a:endParaRPr lang="tr-TR" dirty="0"/>
          </a:p>
        </p:txBody>
      </p:sp>
    </p:spTree>
    <p:extLst>
      <p:ext uri="{BB962C8B-B14F-4D97-AF65-F5344CB8AC3E}">
        <p14:creationId xmlns:p14="http://schemas.microsoft.com/office/powerpoint/2010/main" val="1059521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1" name="Rectangle 24">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BEA7D2B-D4AD-AD49-8800-3E16115FA883}"/>
              </a:ext>
            </a:extLst>
          </p:cNvPr>
          <p:cNvSpPr>
            <a:spLocks noGrp="1"/>
          </p:cNvSpPr>
          <p:nvPr>
            <p:ph type="title"/>
          </p:nvPr>
        </p:nvSpPr>
        <p:spPr>
          <a:xfrm>
            <a:off x="1259893" y="3101093"/>
            <a:ext cx="2454052" cy="3029344"/>
          </a:xfrm>
        </p:spPr>
        <p:txBody>
          <a:bodyPr>
            <a:normAutofit/>
          </a:bodyPr>
          <a:lstStyle/>
          <a:p>
            <a:r>
              <a:rPr lang="tr-TR" sz="3200" b="1">
                <a:solidFill>
                  <a:schemeClr val="bg1"/>
                </a:solidFill>
              </a:rPr>
              <a:t>Colloid Solutions </a:t>
            </a:r>
            <a:br>
              <a:rPr lang="tr-TR" sz="3200">
                <a:solidFill>
                  <a:schemeClr val="bg1"/>
                </a:solidFill>
              </a:rPr>
            </a:br>
            <a:endParaRPr lang="tr-TR" sz="3200">
              <a:solidFill>
                <a:schemeClr val="bg1"/>
              </a:solidFill>
            </a:endParaRPr>
          </a:p>
        </p:txBody>
      </p:sp>
      <p:sp>
        <p:nvSpPr>
          <p:cNvPr id="3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33" name="Rectangle 28">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İçerik Yer Tutucusu 2">
            <a:extLst>
              <a:ext uri="{FF2B5EF4-FFF2-40B4-BE49-F238E27FC236}">
                <a16:creationId xmlns:a16="http://schemas.microsoft.com/office/drawing/2014/main" id="{C31CBF4D-E99E-427B-986A-4AE70EF387D1}"/>
              </a:ext>
            </a:extLst>
          </p:cNvPr>
          <p:cNvGraphicFramePr>
            <a:graphicFrameLocks noGrp="1"/>
          </p:cNvGraphicFramePr>
          <p:nvPr>
            <p:ph idx="1"/>
            <p:extLst>
              <p:ext uri="{D42A27DB-BD31-4B8C-83A1-F6EECF244321}">
                <p14:modId xmlns:p14="http://schemas.microsoft.com/office/powerpoint/2010/main" val="4263979654"/>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429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916F6B6-3E59-1647-ABDB-B69B553C9AE8}"/>
              </a:ext>
            </a:extLst>
          </p:cNvPr>
          <p:cNvSpPr>
            <a:spLocks noGrp="1"/>
          </p:cNvSpPr>
          <p:nvPr>
            <p:ph type="title"/>
          </p:nvPr>
        </p:nvSpPr>
        <p:spPr>
          <a:xfrm>
            <a:off x="1259893" y="3101093"/>
            <a:ext cx="2454052" cy="3029344"/>
          </a:xfrm>
        </p:spPr>
        <p:txBody>
          <a:bodyPr>
            <a:normAutofit/>
          </a:bodyPr>
          <a:lstStyle/>
          <a:p>
            <a:endParaRPr lang="tr-TR" sz="3200">
              <a:solidFill>
                <a:schemeClr val="bg1"/>
              </a:solidFill>
            </a:endParaRPr>
          </a:p>
        </p:txBody>
      </p:sp>
      <p:sp>
        <p:nvSpPr>
          <p:cNvPr id="1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 name="Rectangle 1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İçerik Yer Tutucusu 2">
            <a:extLst>
              <a:ext uri="{FF2B5EF4-FFF2-40B4-BE49-F238E27FC236}">
                <a16:creationId xmlns:a16="http://schemas.microsoft.com/office/drawing/2014/main" id="{B929E875-BBB9-4297-BBC7-1B12E5AD2D52}"/>
              </a:ext>
            </a:extLst>
          </p:cNvPr>
          <p:cNvGraphicFramePr>
            <a:graphicFrameLocks noGrp="1"/>
          </p:cNvGraphicFramePr>
          <p:nvPr>
            <p:ph idx="1"/>
            <p:extLst>
              <p:ext uri="{D42A27DB-BD31-4B8C-83A1-F6EECF244321}">
                <p14:modId xmlns:p14="http://schemas.microsoft.com/office/powerpoint/2010/main" val="151125376"/>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9209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F1539F-68A1-8849-9926-D2A011C493FF}"/>
              </a:ext>
            </a:extLst>
          </p:cNvPr>
          <p:cNvSpPr>
            <a:spLocks noGrp="1"/>
          </p:cNvSpPr>
          <p:nvPr>
            <p:ph type="title"/>
          </p:nvPr>
        </p:nvSpPr>
        <p:spPr/>
        <p:txBody>
          <a:bodyPr/>
          <a:lstStyle/>
          <a:p>
            <a:r>
              <a:rPr lang="tr-TR" dirty="0" err="1"/>
              <a:t>When</a:t>
            </a:r>
            <a:r>
              <a:rPr lang="tr-TR" dirty="0"/>
              <a:t> </a:t>
            </a:r>
            <a:r>
              <a:rPr lang="tr-TR" dirty="0" err="1"/>
              <a:t>to</a:t>
            </a:r>
            <a:r>
              <a:rPr lang="tr-TR" dirty="0"/>
              <a:t> </a:t>
            </a:r>
            <a:r>
              <a:rPr lang="tr-TR" dirty="0" err="1"/>
              <a:t>administer</a:t>
            </a:r>
            <a:r>
              <a:rPr lang="tr-TR" dirty="0"/>
              <a:t> </a:t>
            </a:r>
            <a:r>
              <a:rPr lang="tr-TR" dirty="0" err="1"/>
              <a:t>colloids</a:t>
            </a:r>
            <a:r>
              <a:rPr lang="tr-TR" dirty="0"/>
              <a:t> </a:t>
            </a:r>
            <a:br>
              <a:rPr lang="tr-TR" dirty="0"/>
            </a:br>
            <a:endParaRPr lang="tr-TR" dirty="0"/>
          </a:p>
        </p:txBody>
      </p:sp>
      <p:sp>
        <p:nvSpPr>
          <p:cNvPr id="3" name="İçerik Yer Tutucusu 2">
            <a:extLst>
              <a:ext uri="{FF2B5EF4-FFF2-40B4-BE49-F238E27FC236}">
                <a16:creationId xmlns:a16="http://schemas.microsoft.com/office/drawing/2014/main" id="{3E19C1FF-5781-3F44-866D-7A761964D24F}"/>
              </a:ext>
            </a:extLst>
          </p:cNvPr>
          <p:cNvSpPr>
            <a:spLocks noGrp="1"/>
          </p:cNvSpPr>
          <p:nvPr>
            <p:ph idx="1"/>
          </p:nvPr>
        </p:nvSpPr>
        <p:spPr>
          <a:xfrm>
            <a:off x="1385104" y="1815802"/>
            <a:ext cx="10185098" cy="4418088"/>
          </a:xfrm>
        </p:spPr>
        <p:txBody>
          <a:bodyPr>
            <a:normAutofit lnSpcReduction="10000"/>
          </a:bodyPr>
          <a:lstStyle/>
          <a:p>
            <a:r>
              <a:rPr lang="tr-TR" sz="2200" dirty="0" err="1"/>
              <a:t>When</a:t>
            </a:r>
            <a:r>
              <a:rPr lang="tr-TR" sz="2200" dirty="0"/>
              <a:t> it is </a:t>
            </a:r>
            <a:r>
              <a:rPr lang="tr-TR" sz="2200" dirty="0" err="1"/>
              <a:t>difficult</a:t>
            </a:r>
            <a:r>
              <a:rPr lang="tr-TR" sz="2200" dirty="0"/>
              <a:t> </a:t>
            </a:r>
            <a:r>
              <a:rPr lang="tr-TR" sz="2200" dirty="0" err="1"/>
              <a:t>to</a:t>
            </a:r>
            <a:r>
              <a:rPr lang="tr-TR" sz="2200" dirty="0"/>
              <a:t> </a:t>
            </a:r>
            <a:r>
              <a:rPr lang="tr-TR" sz="2200" dirty="0" err="1"/>
              <a:t>administer</a:t>
            </a:r>
            <a:r>
              <a:rPr lang="tr-TR" sz="2200" dirty="0"/>
              <a:t> </a:t>
            </a:r>
            <a:r>
              <a:rPr lang="tr-TR" sz="2200" dirty="0" err="1"/>
              <a:t>sufficient</a:t>
            </a:r>
            <a:r>
              <a:rPr lang="tr-TR" sz="2200" dirty="0"/>
              <a:t> </a:t>
            </a:r>
            <a:r>
              <a:rPr lang="tr-TR" sz="2200" dirty="0" err="1"/>
              <a:t>volumes</a:t>
            </a:r>
            <a:r>
              <a:rPr lang="tr-TR" sz="2200" dirty="0"/>
              <a:t> of </a:t>
            </a:r>
            <a:r>
              <a:rPr lang="tr-TR" sz="2200" dirty="0" err="1"/>
              <a:t>fluids</a:t>
            </a:r>
            <a:r>
              <a:rPr lang="tr-TR" sz="2200" dirty="0"/>
              <a:t> </a:t>
            </a:r>
            <a:r>
              <a:rPr lang="tr-TR" sz="2200" dirty="0" err="1"/>
              <a:t>rapidly</a:t>
            </a:r>
            <a:r>
              <a:rPr lang="tr-TR" sz="2200" dirty="0"/>
              <a:t> </a:t>
            </a:r>
            <a:r>
              <a:rPr lang="tr-TR" sz="2200" dirty="0" err="1"/>
              <a:t>enough</a:t>
            </a:r>
            <a:r>
              <a:rPr lang="tr-TR" sz="2200" dirty="0"/>
              <a:t> </a:t>
            </a:r>
            <a:r>
              <a:rPr lang="tr-TR" sz="2200" dirty="0" err="1"/>
              <a:t>to</a:t>
            </a:r>
            <a:r>
              <a:rPr lang="tr-TR" sz="2200" dirty="0"/>
              <a:t> </a:t>
            </a:r>
            <a:r>
              <a:rPr lang="tr-TR" sz="2200" dirty="0" err="1"/>
              <a:t>resuscitate</a:t>
            </a:r>
            <a:r>
              <a:rPr lang="tr-TR" sz="2200" dirty="0"/>
              <a:t> a </a:t>
            </a:r>
            <a:r>
              <a:rPr lang="tr-TR" sz="2200" dirty="0" err="1"/>
              <a:t>patient</a:t>
            </a:r>
            <a:r>
              <a:rPr lang="tr-TR" sz="2200" dirty="0"/>
              <a:t> </a:t>
            </a:r>
            <a:r>
              <a:rPr lang="tr-TR" sz="2200" dirty="0" err="1"/>
              <a:t>and</a:t>
            </a:r>
            <a:r>
              <a:rPr lang="tr-TR" sz="2200" dirty="0"/>
              <a:t>/</a:t>
            </a:r>
            <a:r>
              <a:rPr lang="tr-TR" sz="2200" dirty="0" err="1"/>
              <a:t>or</a:t>
            </a:r>
            <a:r>
              <a:rPr lang="tr-TR" sz="2200" dirty="0"/>
              <a:t> </a:t>
            </a:r>
            <a:r>
              <a:rPr lang="tr-TR" sz="2200" dirty="0" err="1"/>
              <a:t>when</a:t>
            </a:r>
            <a:r>
              <a:rPr lang="tr-TR" sz="2200" dirty="0"/>
              <a:t> </a:t>
            </a:r>
            <a:r>
              <a:rPr lang="tr-TR" sz="2200" dirty="0" err="1"/>
              <a:t>achieving</a:t>
            </a:r>
            <a:r>
              <a:rPr lang="tr-TR" sz="2200" dirty="0"/>
              <a:t> </a:t>
            </a:r>
            <a:r>
              <a:rPr lang="tr-TR" sz="2200" dirty="0" err="1"/>
              <a:t>the</a:t>
            </a:r>
            <a:r>
              <a:rPr lang="tr-TR" sz="2200" dirty="0"/>
              <a:t> </a:t>
            </a:r>
            <a:r>
              <a:rPr lang="tr-TR" sz="2200" dirty="0" err="1"/>
              <a:t>greatest</a:t>
            </a:r>
            <a:r>
              <a:rPr lang="tr-TR" sz="2200" dirty="0"/>
              <a:t> </a:t>
            </a:r>
            <a:r>
              <a:rPr lang="tr-TR" sz="2200" dirty="0" err="1"/>
              <a:t>cardiovascular</a:t>
            </a:r>
            <a:r>
              <a:rPr lang="tr-TR" sz="2200" dirty="0"/>
              <a:t> </a:t>
            </a:r>
            <a:r>
              <a:rPr lang="tr-TR" sz="2200" dirty="0" err="1"/>
              <a:t>benefit</a:t>
            </a:r>
            <a:r>
              <a:rPr lang="tr-TR" sz="2200" dirty="0"/>
              <a:t> </a:t>
            </a:r>
            <a:r>
              <a:rPr lang="tr-TR" sz="2200" dirty="0" err="1"/>
              <a:t>with</a:t>
            </a:r>
            <a:r>
              <a:rPr lang="tr-TR" sz="2200" dirty="0"/>
              <a:t> </a:t>
            </a:r>
            <a:r>
              <a:rPr lang="tr-TR" sz="2200" dirty="0" err="1"/>
              <a:t>the</a:t>
            </a:r>
            <a:r>
              <a:rPr lang="tr-TR" sz="2200" dirty="0"/>
              <a:t> </a:t>
            </a:r>
            <a:r>
              <a:rPr lang="tr-TR" sz="2200" dirty="0" err="1"/>
              <a:t>least</a:t>
            </a:r>
            <a:r>
              <a:rPr lang="tr-TR" sz="2200" dirty="0"/>
              <a:t> </a:t>
            </a:r>
            <a:r>
              <a:rPr lang="tr-TR" sz="2200" dirty="0" err="1"/>
              <a:t>volume</a:t>
            </a:r>
            <a:r>
              <a:rPr lang="tr-TR" sz="2200" dirty="0"/>
              <a:t> of </a:t>
            </a:r>
            <a:r>
              <a:rPr lang="tr-TR" sz="2200" dirty="0" err="1"/>
              <a:t>infused</a:t>
            </a:r>
            <a:r>
              <a:rPr lang="tr-TR" sz="2200" dirty="0"/>
              <a:t> </a:t>
            </a:r>
            <a:r>
              <a:rPr lang="tr-TR" sz="2200" dirty="0" err="1"/>
              <a:t>fluids</a:t>
            </a:r>
            <a:r>
              <a:rPr lang="tr-TR" sz="2200" dirty="0"/>
              <a:t> is </a:t>
            </a:r>
            <a:r>
              <a:rPr lang="tr-TR" sz="2200" dirty="0" err="1"/>
              <a:t>desirable</a:t>
            </a:r>
            <a:r>
              <a:rPr lang="tr-TR" sz="2200" dirty="0"/>
              <a:t> (</a:t>
            </a:r>
            <a:r>
              <a:rPr lang="tr-TR" sz="2200" dirty="0" err="1"/>
              <a:t>e.g</a:t>
            </a:r>
            <a:r>
              <a:rPr lang="tr-TR" sz="2200" dirty="0"/>
              <a:t>., </a:t>
            </a:r>
            <a:r>
              <a:rPr lang="tr-TR" sz="2200" dirty="0" err="1"/>
              <a:t>large</a:t>
            </a:r>
            <a:r>
              <a:rPr lang="tr-TR" sz="2200" dirty="0"/>
              <a:t> </a:t>
            </a:r>
            <a:r>
              <a:rPr lang="tr-TR" sz="2200" dirty="0" err="1"/>
              <a:t>patient</a:t>
            </a:r>
            <a:r>
              <a:rPr lang="tr-TR" sz="2200" dirty="0"/>
              <a:t>, </a:t>
            </a:r>
            <a:r>
              <a:rPr lang="tr-TR" sz="2200" dirty="0" err="1"/>
              <a:t>emergency</a:t>
            </a:r>
            <a:r>
              <a:rPr lang="tr-TR" sz="2200" dirty="0"/>
              <a:t> </a:t>
            </a:r>
            <a:r>
              <a:rPr lang="tr-TR" sz="2200" dirty="0" err="1"/>
              <a:t>surgery</a:t>
            </a:r>
            <a:r>
              <a:rPr lang="tr-TR" sz="2200" dirty="0"/>
              <a:t>, </a:t>
            </a:r>
            <a:r>
              <a:rPr lang="tr-TR" sz="2200" dirty="0" err="1"/>
              <a:t>large</a:t>
            </a:r>
            <a:r>
              <a:rPr lang="tr-TR" sz="2200" dirty="0"/>
              <a:t> </a:t>
            </a:r>
            <a:r>
              <a:rPr lang="tr-TR" sz="2200" dirty="0" err="1"/>
              <a:t>fluid</a:t>
            </a:r>
            <a:r>
              <a:rPr lang="tr-TR" sz="2200" dirty="0"/>
              <a:t> </a:t>
            </a:r>
            <a:r>
              <a:rPr lang="tr-TR" sz="2200" dirty="0" err="1"/>
              <a:t>loss</a:t>
            </a:r>
            <a:r>
              <a:rPr lang="tr-TR" sz="2200" dirty="0"/>
              <a:t>). </a:t>
            </a:r>
          </a:p>
          <a:p>
            <a:r>
              <a:rPr lang="tr-TR" sz="2200" dirty="0" err="1"/>
              <a:t>In</a:t>
            </a:r>
            <a:r>
              <a:rPr lang="tr-TR" sz="2200" dirty="0"/>
              <a:t> </a:t>
            </a:r>
            <a:r>
              <a:rPr lang="tr-TR" sz="2200" dirty="0" err="1"/>
              <a:t>patients</a:t>
            </a:r>
            <a:r>
              <a:rPr lang="tr-TR" sz="2200" dirty="0"/>
              <a:t> </a:t>
            </a:r>
            <a:r>
              <a:rPr lang="tr-TR" sz="2200" dirty="0" err="1"/>
              <a:t>with</a:t>
            </a:r>
            <a:r>
              <a:rPr lang="tr-TR" sz="2200" dirty="0"/>
              <a:t> </a:t>
            </a:r>
            <a:r>
              <a:rPr lang="tr-TR" sz="2200" dirty="0" err="1"/>
              <a:t>large</a:t>
            </a:r>
            <a:r>
              <a:rPr lang="tr-TR" sz="2200" dirty="0"/>
              <a:t> </a:t>
            </a:r>
            <a:r>
              <a:rPr lang="tr-TR" sz="2200" dirty="0" err="1"/>
              <a:t>volume</a:t>
            </a:r>
            <a:r>
              <a:rPr lang="tr-TR" sz="2200" dirty="0"/>
              <a:t> </a:t>
            </a:r>
            <a:r>
              <a:rPr lang="tr-TR" sz="2200" dirty="0" err="1"/>
              <a:t>losses</a:t>
            </a:r>
            <a:r>
              <a:rPr lang="tr-TR" sz="2200" dirty="0"/>
              <a:t> </a:t>
            </a:r>
            <a:r>
              <a:rPr lang="tr-TR" sz="2200" dirty="0" err="1"/>
              <a:t>where</a:t>
            </a:r>
            <a:r>
              <a:rPr lang="tr-TR" sz="2200" dirty="0"/>
              <a:t> </a:t>
            </a:r>
            <a:r>
              <a:rPr lang="tr-TR" sz="2200" dirty="0" err="1"/>
              <a:t>crystalloids</a:t>
            </a:r>
            <a:r>
              <a:rPr lang="tr-TR" sz="2200" dirty="0"/>
              <a:t> </a:t>
            </a:r>
            <a:r>
              <a:rPr lang="tr-TR" sz="2200" dirty="0" err="1"/>
              <a:t>are</a:t>
            </a:r>
            <a:r>
              <a:rPr lang="tr-TR" sz="2200" dirty="0"/>
              <a:t> not </a:t>
            </a:r>
            <a:r>
              <a:rPr lang="tr-TR" sz="2200" dirty="0" err="1"/>
              <a:t>effectively</a:t>
            </a:r>
            <a:r>
              <a:rPr lang="tr-TR" sz="2200" dirty="0"/>
              <a:t> </a:t>
            </a:r>
            <a:r>
              <a:rPr lang="tr-TR" sz="2200" dirty="0" err="1"/>
              <a:t>improving</a:t>
            </a:r>
            <a:r>
              <a:rPr lang="tr-TR" sz="2200" dirty="0"/>
              <a:t> </a:t>
            </a:r>
            <a:r>
              <a:rPr lang="tr-TR" sz="2200" dirty="0" err="1"/>
              <a:t>or</a:t>
            </a:r>
            <a:r>
              <a:rPr lang="tr-TR" sz="2200" dirty="0"/>
              <a:t> </a:t>
            </a:r>
            <a:r>
              <a:rPr lang="tr-TR" sz="2200" dirty="0" err="1"/>
              <a:t>maintaining</a:t>
            </a:r>
            <a:r>
              <a:rPr lang="tr-TR" sz="2200" dirty="0"/>
              <a:t> </a:t>
            </a:r>
            <a:r>
              <a:rPr lang="tr-TR" sz="2200" dirty="0" err="1"/>
              <a:t>blood</a:t>
            </a:r>
            <a:r>
              <a:rPr lang="tr-TR" sz="2200" dirty="0"/>
              <a:t> </a:t>
            </a:r>
            <a:r>
              <a:rPr lang="tr-TR" sz="2200" dirty="0" err="1"/>
              <a:t>volume</a:t>
            </a:r>
            <a:r>
              <a:rPr lang="tr-TR" sz="2200" dirty="0"/>
              <a:t> </a:t>
            </a:r>
            <a:r>
              <a:rPr lang="tr-TR" sz="2200" dirty="0" err="1"/>
              <a:t>restoration</a:t>
            </a:r>
            <a:r>
              <a:rPr lang="tr-TR" sz="2200" dirty="0"/>
              <a:t>. </a:t>
            </a:r>
          </a:p>
          <a:p>
            <a:r>
              <a:rPr lang="tr-TR" sz="2200" dirty="0" err="1"/>
              <a:t>When</a:t>
            </a:r>
            <a:r>
              <a:rPr lang="tr-TR" sz="2200" dirty="0"/>
              <a:t> </a:t>
            </a:r>
            <a:r>
              <a:rPr lang="tr-TR" sz="2200" dirty="0" err="1"/>
              <a:t>increased</a:t>
            </a:r>
            <a:r>
              <a:rPr lang="tr-TR" sz="2200" dirty="0"/>
              <a:t> </a:t>
            </a:r>
            <a:r>
              <a:rPr lang="tr-TR" sz="2200" dirty="0" err="1"/>
              <a:t>tissue</a:t>
            </a:r>
            <a:r>
              <a:rPr lang="tr-TR" sz="2200" dirty="0"/>
              <a:t> </a:t>
            </a:r>
            <a:r>
              <a:rPr lang="tr-TR" sz="2200" dirty="0" err="1"/>
              <a:t>perfusion</a:t>
            </a:r>
            <a:r>
              <a:rPr lang="tr-TR" sz="2200" dirty="0"/>
              <a:t> </a:t>
            </a:r>
            <a:r>
              <a:rPr lang="tr-TR" sz="2200" dirty="0" err="1"/>
              <a:t>and</a:t>
            </a:r>
            <a:r>
              <a:rPr lang="tr-TR" sz="2200" dirty="0"/>
              <a:t> O </a:t>
            </a:r>
            <a:r>
              <a:rPr lang="tr-TR" sz="2200" dirty="0" err="1"/>
              <a:t>delivery</a:t>
            </a:r>
            <a:r>
              <a:rPr lang="tr-TR" sz="2200" dirty="0"/>
              <a:t> is </a:t>
            </a:r>
            <a:r>
              <a:rPr lang="tr-TR" sz="2200" dirty="0" err="1"/>
              <a:t>needed</a:t>
            </a:r>
            <a:r>
              <a:rPr lang="tr-TR" sz="2200" dirty="0"/>
              <a:t> </a:t>
            </a:r>
          </a:p>
          <a:p>
            <a:r>
              <a:rPr lang="tr-TR" sz="2200" dirty="0" err="1"/>
              <a:t>If</a:t>
            </a:r>
            <a:r>
              <a:rPr lang="tr-TR" sz="2200" dirty="0"/>
              <a:t> </a:t>
            </a:r>
            <a:r>
              <a:rPr lang="tr-TR" sz="2200" dirty="0" err="1"/>
              <a:t>edema</a:t>
            </a:r>
            <a:r>
              <a:rPr lang="tr-TR" sz="2200" dirty="0"/>
              <a:t> </a:t>
            </a:r>
            <a:r>
              <a:rPr lang="tr-TR" sz="2200" dirty="0" err="1"/>
              <a:t>develops</a:t>
            </a:r>
            <a:r>
              <a:rPr lang="tr-TR" sz="2200" dirty="0"/>
              <a:t> </a:t>
            </a:r>
            <a:r>
              <a:rPr lang="tr-TR" sz="2200" dirty="0" err="1"/>
              <a:t>prior</a:t>
            </a:r>
            <a:r>
              <a:rPr lang="tr-TR" sz="2200" dirty="0"/>
              <a:t> </a:t>
            </a:r>
            <a:r>
              <a:rPr lang="tr-TR" sz="2200" dirty="0" err="1"/>
              <a:t>to</a:t>
            </a:r>
            <a:r>
              <a:rPr lang="tr-TR" sz="2200" dirty="0"/>
              <a:t> </a:t>
            </a:r>
            <a:r>
              <a:rPr lang="tr-TR" sz="2200" dirty="0" err="1"/>
              <a:t>adequate</a:t>
            </a:r>
            <a:r>
              <a:rPr lang="tr-TR" sz="2200" dirty="0"/>
              <a:t> </a:t>
            </a:r>
            <a:r>
              <a:rPr lang="tr-TR" sz="2200" dirty="0" err="1"/>
              <a:t>blood</a:t>
            </a:r>
            <a:r>
              <a:rPr lang="tr-TR" sz="2200" dirty="0"/>
              <a:t> </a:t>
            </a:r>
            <a:r>
              <a:rPr lang="tr-TR" sz="2200" dirty="0" err="1"/>
              <a:t>volume</a:t>
            </a:r>
            <a:r>
              <a:rPr lang="tr-TR" sz="2200" dirty="0"/>
              <a:t> </a:t>
            </a:r>
            <a:r>
              <a:rPr lang="tr-TR" sz="2200" dirty="0" err="1"/>
              <a:t>restoration</a:t>
            </a:r>
            <a:r>
              <a:rPr lang="tr-TR" sz="2200" dirty="0"/>
              <a:t>.</a:t>
            </a:r>
          </a:p>
          <a:p>
            <a:r>
              <a:rPr lang="tr-TR" sz="2200" dirty="0" err="1"/>
              <a:t>When</a:t>
            </a:r>
            <a:r>
              <a:rPr lang="tr-TR" sz="2200" dirty="0"/>
              <a:t> </a:t>
            </a:r>
            <a:r>
              <a:rPr lang="tr-TR" sz="2200" dirty="0" err="1"/>
              <a:t>decreased</a:t>
            </a:r>
            <a:r>
              <a:rPr lang="tr-TR" sz="2200" dirty="0"/>
              <a:t> </a:t>
            </a:r>
            <a:r>
              <a:rPr lang="tr-TR" sz="2200" dirty="0" err="1"/>
              <a:t>oncotic</a:t>
            </a:r>
            <a:r>
              <a:rPr lang="tr-TR" sz="2200" dirty="0"/>
              <a:t> </a:t>
            </a:r>
            <a:r>
              <a:rPr lang="tr-TR" sz="2200" dirty="0" err="1"/>
              <a:t>pressure</a:t>
            </a:r>
            <a:r>
              <a:rPr lang="tr-TR" sz="2200" dirty="0"/>
              <a:t> is </a:t>
            </a:r>
            <a:r>
              <a:rPr lang="tr-TR" sz="2200" dirty="0" err="1"/>
              <a:t>suspected</a:t>
            </a:r>
            <a:r>
              <a:rPr lang="tr-TR" sz="2200" dirty="0"/>
              <a:t> </a:t>
            </a:r>
            <a:r>
              <a:rPr lang="tr-TR" sz="2200" dirty="0" err="1"/>
              <a:t>or</a:t>
            </a:r>
            <a:r>
              <a:rPr lang="tr-TR" sz="2200" dirty="0"/>
              <a:t> </a:t>
            </a:r>
            <a:r>
              <a:rPr lang="tr-TR" sz="2200" dirty="0" err="1"/>
              <a:t>when</a:t>
            </a:r>
            <a:r>
              <a:rPr lang="tr-TR" sz="2200" dirty="0"/>
              <a:t> </a:t>
            </a:r>
            <a:r>
              <a:rPr lang="tr-TR" sz="2200" dirty="0" err="1"/>
              <a:t>the</a:t>
            </a:r>
            <a:r>
              <a:rPr lang="tr-TR" sz="2200" dirty="0"/>
              <a:t> total protein is , 35 g/L (</a:t>
            </a:r>
            <a:r>
              <a:rPr lang="tr-TR" sz="2200" dirty="0" err="1"/>
              <a:t>or</a:t>
            </a:r>
            <a:r>
              <a:rPr lang="tr-TR" sz="2200" dirty="0"/>
              <a:t> </a:t>
            </a:r>
            <a:r>
              <a:rPr lang="tr-TR" sz="2200" dirty="0" err="1"/>
              <a:t>albumin</a:t>
            </a:r>
            <a:r>
              <a:rPr lang="tr-TR" sz="2200" dirty="0"/>
              <a:t> is , 15 g/L). </a:t>
            </a:r>
          </a:p>
          <a:p>
            <a:r>
              <a:rPr lang="tr-TR" sz="2200" dirty="0" err="1"/>
              <a:t>When</a:t>
            </a:r>
            <a:r>
              <a:rPr lang="tr-TR" sz="2200" dirty="0"/>
              <a:t> </a:t>
            </a:r>
            <a:r>
              <a:rPr lang="tr-TR" sz="2200" dirty="0" err="1"/>
              <a:t>there</a:t>
            </a:r>
            <a:r>
              <a:rPr lang="tr-TR" sz="2200" dirty="0"/>
              <a:t> is a </a:t>
            </a:r>
            <a:r>
              <a:rPr lang="tr-TR" sz="2200" dirty="0" err="1"/>
              <a:t>need</a:t>
            </a:r>
            <a:r>
              <a:rPr lang="tr-TR" sz="2200" dirty="0"/>
              <a:t> </a:t>
            </a:r>
            <a:r>
              <a:rPr lang="tr-TR" sz="2200" dirty="0" err="1"/>
              <a:t>for</a:t>
            </a:r>
            <a:r>
              <a:rPr lang="tr-TR" sz="2200" dirty="0"/>
              <a:t> </a:t>
            </a:r>
            <a:r>
              <a:rPr lang="tr-TR" sz="2200" dirty="0" err="1"/>
              <a:t>longer</a:t>
            </a:r>
            <a:r>
              <a:rPr lang="tr-TR" sz="2200" dirty="0"/>
              <a:t> </a:t>
            </a:r>
            <a:r>
              <a:rPr lang="tr-TR" sz="2200" dirty="0" err="1"/>
              <a:t>duration</a:t>
            </a:r>
            <a:r>
              <a:rPr lang="tr-TR" sz="2200" dirty="0"/>
              <a:t> of </a:t>
            </a:r>
            <a:r>
              <a:rPr lang="tr-TR" sz="2200" dirty="0" err="1"/>
              <a:t>effect</a:t>
            </a:r>
            <a:r>
              <a:rPr lang="tr-TR" sz="2200" dirty="0"/>
              <a:t>. </a:t>
            </a:r>
            <a:r>
              <a:rPr lang="tr-TR" sz="2200" dirty="0" err="1"/>
              <a:t>Preparations</a:t>
            </a:r>
            <a:r>
              <a:rPr lang="tr-TR" sz="2200" dirty="0"/>
              <a:t> </a:t>
            </a:r>
            <a:r>
              <a:rPr lang="tr-TR" sz="2200" dirty="0" err="1"/>
              <a:t>vary</a:t>
            </a:r>
            <a:r>
              <a:rPr lang="tr-TR" sz="2200" dirty="0"/>
              <a:t>, </a:t>
            </a:r>
            <a:r>
              <a:rPr lang="tr-TR" sz="2200" dirty="0" err="1"/>
              <a:t>and</a:t>
            </a:r>
            <a:r>
              <a:rPr lang="tr-TR" sz="2200" dirty="0"/>
              <a:t> </a:t>
            </a:r>
            <a:r>
              <a:rPr lang="tr-TR" sz="2200" dirty="0" err="1"/>
              <a:t>some</a:t>
            </a:r>
            <a:r>
              <a:rPr lang="tr-TR" sz="2200" dirty="0"/>
              <a:t> </a:t>
            </a:r>
            <a:r>
              <a:rPr lang="tr-TR" sz="2200" dirty="0" err="1"/>
              <a:t>colloids</a:t>
            </a:r>
            <a:r>
              <a:rPr lang="tr-TR" sz="2200" dirty="0"/>
              <a:t> </a:t>
            </a:r>
            <a:r>
              <a:rPr lang="tr-TR" sz="2200" dirty="0" err="1"/>
              <a:t>are</a:t>
            </a:r>
            <a:r>
              <a:rPr lang="tr-TR" sz="2200" dirty="0"/>
              <a:t> </a:t>
            </a:r>
            <a:r>
              <a:rPr lang="tr-TR" sz="2200" dirty="0" err="1"/>
              <a:t>longer</a:t>
            </a:r>
            <a:r>
              <a:rPr lang="tr-TR" sz="2200" dirty="0"/>
              <a:t> </a:t>
            </a:r>
            <a:r>
              <a:rPr lang="tr-TR" sz="2200" dirty="0" err="1"/>
              <a:t>lasting</a:t>
            </a:r>
            <a:r>
              <a:rPr lang="tr-TR" sz="2200" dirty="0"/>
              <a:t> </a:t>
            </a:r>
            <a:r>
              <a:rPr lang="tr-TR" sz="2200" dirty="0" err="1"/>
              <a:t>than</a:t>
            </a:r>
            <a:r>
              <a:rPr lang="tr-TR" sz="2200" dirty="0"/>
              <a:t> </a:t>
            </a:r>
            <a:r>
              <a:rPr lang="tr-TR" sz="2200" dirty="0" err="1"/>
              <a:t>crystalloids</a:t>
            </a:r>
            <a:r>
              <a:rPr lang="tr-TR" sz="2200" dirty="0"/>
              <a:t> (</a:t>
            </a:r>
            <a:r>
              <a:rPr lang="tr-TR" sz="2200" dirty="0" err="1"/>
              <a:t>up</a:t>
            </a:r>
            <a:r>
              <a:rPr lang="tr-TR" sz="2200" dirty="0"/>
              <a:t> </a:t>
            </a:r>
            <a:r>
              <a:rPr lang="tr-TR" sz="2200" dirty="0" err="1"/>
              <a:t>to</a:t>
            </a:r>
            <a:r>
              <a:rPr lang="tr-TR" sz="2200" dirty="0"/>
              <a:t> 24 h)</a:t>
            </a:r>
          </a:p>
          <a:p>
            <a:endParaRPr lang="tr-TR" sz="2200" dirty="0"/>
          </a:p>
          <a:p>
            <a:endParaRPr lang="tr-TR" dirty="0"/>
          </a:p>
        </p:txBody>
      </p:sp>
    </p:spTree>
    <p:extLst>
      <p:ext uri="{BB962C8B-B14F-4D97-AF65-F5344CB8AC3E}">
        <p14:creationId xmlns:p14="http://schemas.microsoft.com/office/powerpoint/2010/main" val="170593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785A0DCD-90F7-5144-AC55-828898CACE49}"/>
              </a:ext>
            </a:extLst>
          </p:cNvPr>
          <p:cNvPicPr>
            <a:picLocks noGrp="1" noChangeAspect="1"/>
          </p:cNvPicPr>
          <p:nvPr>
            <p:ph idx="1"/>
          </p:nvPr>
        </p:nvPicPr>
        <p:blipFill>
          <a:blip r:embed="rId2"/>
          <a:stretch>
            <a:fillRect/>
          </a:stretch>
        </p:blipFill>
        <p:spPr>
          <a:xfrm>
            <a:off x="1992617" y="522740"/>
            <a:ext cx="9404525" cy="5812520"/>
          </a:xfrm>
        </p:spPr>
      </p:pic>
    </p:spTree>
    <p:extLst>
      <p:ext uri="{BB962C8B-B14F-4D97-AF65-F5344CB8AC3E}">
        <p14:creationId xmlns:p14="http://schemas.microsoft.com/office/powerpoint/2010/main" val="869440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eren bir resim&#10;&#10;Açıklama otomatik olarak oluşturuldu">
            <a:extLst>
              <a:ext uri="{FF2B5EF4-FFF2-40B4-BE49-F238E27FC236}">
                <a16:creationId xmlns:a16="http://schemas.microsoft.com/office/drawing/2014/main" id="{5AD0394D-652E-3F40-BECA-41BA9612EE2D}"/>
              </a:ext>
            </a:extLst>
          </p:cNvPr>
          <p:cNvPicPr>
            <a:picLocks noGrp="1" noChangeAspect="1"/>
          </p:cNvPicPr>
          <p:nvPr>
            <p:ph idx="1"/>
          </p:nvPr>
        </p:nvPicPr>
        <p:blipFill>
          <a:blip r:embed="rId2"/>
          <a:stretch>
            <a:fillRect/>
          </a:stretch>
        </p:blipFill>
        <p:spPr>
          <a:xfrm>
            <a:off x="2768997" y="898223"/>
            <a:ext cx="8118078" cy="5492829"/>
          </a:xfrm>
        </p:spPr>
      </p:pic>
    </p:spTree>
    <p:extLst>
      <p:ext uri="{BB962C8B-B14F-4D97-AF65-F5344CB8AC3E}">
        <p14:creationId xmlns:p14="http://schemas.microsoft.com/office/powerpoint/2010/main" val="529015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20EF20-E547-6E47-BEB1-242EDF041015}"/>
              </a:ext>
            </a:extLst>
          </p:cNvPr>
          <p:cNvSpPr>
            <a:spLocks noGrp="1"/>
          </p:cNvSpPr>
          <p:nvPr>
            <p:ph type="title"/>
          </p:nvPr>
        </p:nvSpPr>
        <p:spPr/>
        <p:txBody>
          <a:bodyPr/>
          <a:lstStyle/>
          <a:p>
            <a:r>
              <a:rPr lang="tr-TR" dirty="0" err="1"/>
              <a:t>Catheter</a:t>
            </a:r>
            <a:r>
              <a:rPr lang="tr-TR" dirty="0"/>
              <a:t> </a:t>
            </a:r>
            <a:r>
              <a:rPr lang="tr-TR" dirty="0" err="1"/>
              <a:t>Maintenance</a:t>
            </a:r>
            <a:r>
              <a:rPr lang="tr-TR" dirty="0"/>
              <a:t> </a:t>
            </a:r>
            <a:r>
              <a:rPr lang="tr-TR" dirty="0" err="1"/>
              <a:t>and</a:t>
            </a:r>
            <a:r>
              <a:rPr lang="tr-TR" dirty="0"/>
              <a:t> </a:t>
            </a:r>
            <a:r>
              <a:rPr lang="tr-TR" dirty="0" err="1"/>
              <a:t>Monitoring</a:t>
            </a:r>
            <a:r>
              <a:rPr lang="tr-TR" dirty="0"/>
              <a:t> </a:t>
            </a:r>
            <a:br>
              <a:rPr lang="tr-TR" dirty="0"/>
            </a:br>
            <a:endParaRPr lang="tr-TR" dirty="0"/>
          </a:p>
        </p:txBody>
      </p:sp>
      <p:sp>
        <p:nvSpPr>
          <p:cNvPr id="3" name="İçerik Yer Tutucusu 2">
            <a:extLst>
              <a:ext uri="{FF2B5EF4-FFF2-40B4-BE49-F238E27FC236}">
                <a16:creationId xmlns:a16="http://schemas.microsoft.com/office/drawing/2014/main" id="{4C7916BA-52D4-EB49-9DF9-5EBE0B70FBB4}"/>
              </a:ext>
            </a:extLst>
          </p:cNvPr>
          <p:cNvSpPr>
            <a:spLocks noGrp="1"/>
          </p:cNvSpPr>
          <p:nvPr>
            <p:ph idx="1"/>
          </p:nvPr>
        </p:nvSpPr>
        <p:spPr/>
        <p:txBody>
          <a:bodyPr/>
          <a:lstStyle/>
          <a:p>
            <a:r>
              <a:rPr lang="tr-TR" dirty="0"/>
              <a:t>Clip </a:t>
            </a:r>
            <a:r>
              <a:rPr lang="tr-TR" dirty="0" err="1"/>
              <a:t>the</a:t>
            </a:r>
            <a:r>
              <a:rPr lang="tr-TR" dirty="0"/>
              <a:t> </a:t>
            </a:r>
            <a:r>
              <a:rPr lang="tr-TR" dirty="0" err="1"/>
              <a:t>hair</a:t>
            </a:r>
            <a:r>
              <a:rPr lang="tr-TR" dirty="0"/>
              <a:t> </a:t>
            </a:r>
            <a:r>
              <a:rPr lang="tr-TR" dirty="0" err="1"/>
              <a:t>and</a:t>
            </a:r>
            <a:r>
              <a:rPr lang="tr-TR" dirty="0"/>
              <a:t> </a:t>
            </a:r>
            <a:r>
              <a:rPr lang="tr-TR" dirty="0" err="1"/>
              <a:t>perform</a:t>
            </a:r>
            <a:r>
              <a:rPr lang="tr-TR" dirty="0"/>
              <a:t> a sterile </a:t>
            </a:r>
            <a:r>
              <a:rPr lang="tr-TR" dirty="0" err="1"/>
              <a:t>preparation</a:t>
            </a:r>
            <a:r>
              <a:rPr lang="tr-TR" dirty="0"/>
              <a:t>. </a:t>
            </a:r>
          </a:p>
          <a:p>
            <a:r>
              <a:rPr lang="tr-TR" dirty="0"/>
              <a:t>·</a:t>
            </a:r>
            <a:r>
              <a:rPr lang="tr-TR" dirty="0" err="1"/>
              <a:t>Maintain</a:t>
            </a:r>
            <a:r>
              <a:rPr lang="tr-TR" dirty="0"/>
              <a:t> </a:t>
            </a:r>
            <a:r>
              <a:rPr lang="tr-TR" dirty="0" err="1"/>
              <a:t>strict</a:t>
            </a:r>
            <a:r>
              <a:rPr lang="tr-TR" dirty="0"/>
              <a:t> </a:t>
            </a:r>
            <a:r>
              <a:rPr lang="tr-TR" dirty="0" err="1"/>
              <a:t>aseptic</a:t>
            </a:r>
            <a:r>
              <a:rPr lang="tr-TR" dirty="0"/>
              <a:t> </a:t>
            </a:r>
            <a:r>
              <a:rPr lang="tr-TR" dirty="0" err="1"/>
              <a:t>placement</a:t>
            </a:r>
            <a:r>
              <a:rPr lang="tr-TR" dirty="0"/>
              <a:t> </a:t>
            </a:r>
            <a:r>
              <a:rPr lang="tr-TR" dirty="0" err="1"/>
              <a:t>and</a:t>
            </a:r>
            <a:r>
              <a:rPr lang="tr-TR" dirty="0"/>
              <a:t> </a:t>
            </a:r>
            <a:r>
              <a:rPr lang="tr-TR" dirty="0" err="1"/>
              <a:t>maintenance</a:t>
            </a:r>
            <a:r>
              <a:rPr lang="tr-TR" dirty="0"/>
              <a:t> </a:t>
            </a:r>
            <a:r>
              <a:rPr lang="tr-TR" dirty="0" err="1"/>
              <a:t>protocols</a:t>
            </a:r>
            <a:r>
              <a:rPr lang="tr-TR" dirty="0"/>
              <a:t> </a:t>
            </a:r>
            <a:r>
              <a:rPr lang="tr-TR" dirty="0" err="1"/>
              <a:t>to</a:t>
            </a:r>
            <a:r>
              <a:rPr lang="tr-TR" dirty="0"/>
              <a:t> </a:t>
            </a:r>
          </a:p>
          <a:p>
            <a:r>
              <a:rPr lang="tr-TR" dirty="0" err="1"/>
              <a:t>permit</a:t>
            </a:r>
            <a:r>
              <a:rPr lang="tr-TR" dirty="0"/>
              <a:t> </a:t>
            </a:r>
            <a:r>
              <a:rPr lang="tr-TR" dirty="0" err="1"/>
              <a:t>the</a:t>
            </a:r>
            <a:r>
              <a:rPr lang="tr-TR" dirty="0"/>
              <a:t> </a:t>
            </a:r>
            <a:r>
              <a:rPr lang="tr-TR" dirty="0" err="1"/>
              <a:t>extended</a:t>
            </a:r>
            <a:r>
              <a:rPr lang="tr-TR" dirty="0"/>
              <a:t> </a:t>
            </a:r>
            <a:r>
              <a:rPr lang="tr-TR" dirty="0" err="1"/>
              <a:t>use</a:t>
            </a:r>
            <a:r>
              <a:rPr lang="tr-TR" dirty="0"/>
              <a:t> of </a:t>
            </a:r>
            <a:r>
              <a:rPr lang="tr-TR" dirty="0" err="1"/>
              <a:t>the</a:t>
            </a:r>
            <a:r>
              <a:rPr lang="tr-TR" dirty="0"/>
              <a:t> </a:t>
            </a:r>
            <a:r>
              <a:rPr lang="tr-TR" dirty="0" err="1"/>
              <a:t>catheter</a:t>
            </a:r>
            <a:r>
              <a:rPr lang="tr-TR" dirty="0"/>
              <a:t>. </a:t>
            </a:r>
          </a:p>
          <a:p>
            <a:r>
              <a:rPr lang="tr-TR" dirty="0" err="1"/>
              <a:t>Place</a:t>
            </a:r>
            <a:r>
              <a:rPr lang="tr-TR" dirty="0"/>
              <a:t> </a:t>
            </a:r>
            <a:r>
              <a:rPr lang="tr-TR" dirty="0" err="1"/>
              <a:t>the</a:t>
            </a:r>
            <a:r>
              <a:rPr lang="tr-TR" dirty="0"/>
              <a:t> </a:t>
            </a:r>
            <a:r>
              <a:rPr lang="tr-TR" dirty="0" err="1"/>
              <a:t>largest</a:t>
            </a:r>
            <a:r>
              <a:rPr lang="tr-TR" dirty="0"/>
              <a:t> </a:t>
            </a:r>
            <a:r>
              <a:rPr lang="tr-TR" dirty="0" err="1"/>
              <a:t>catheter</a:t>
            </a:r>
            <a:r>
              <a:rPr lang="tr-TR" dirty="0"/>
              <a:t> </a:t>
            </a:r>
            <a:r>
              <a:rPr lang="tr-TR" dirty="0" err="1"/>
              <a:t>that</a:t>
            </a:r>
            <a:r>
              <a:rPr lang="tr-TR" dirty="0"/>
              <a:t> can be </a:t>
            </a:r>
            <a:r>
              <a:rPr lang="tr-TR" dirty="0" err="1"/>
              <a:t>safely</a:t>
            </a:r>
            <a:r>
              <a:rPr lang="tr-TR" dirty="0"/>
              <a:t> </a:t>
            </a:r>
            <a:r>
              <a:rPr lang="tr-TR" dirty="0" err="1"/>
              <a:t>and</a:t>
            </a:r>
            <a:r>
              <a:rPr lang="tr-TR" dirty="0"/>
              <a:t> </a:t>
            </a:r>
            <a:r>
              <a:rPr lang="tr-TR" dirty="0" err="1"/>
              <a:t>comfortably</a:t>
            </a:r>
            <a:r>
              <a:rPr lang="tr-TR" dirty="0"/>
              <a:t> </a:t>
            </a:r>
          </a:p>
          <a:p>
            <a:r>
              <a:rPr lang="tr-TR" dirty="0" err="1"/>
              <a:t>Used</a:t>
            </a:r>
            <a:endParaRPr lang="tr-TR" dirty="0"/>
          </a:p>
          <a:p>
            <a:r>
              <a:rPr lang="tr-TR" dirty="0" err="1"/>
              <a:t>Very</a:t>
            </a:r>
            <a:r>
              <a:rPr lang="tr-TR" dirty="0"/>
              <a:t> </a:t>
            </a:r>
            <a:r>
              <a:rPr lang="tr-TR" dirty="0" err="1"/>
              <a:t>small</a:t>
            </a:r>
            <a:r>
              <a:rPr lang="tr-TR" dirty="0"/>
              <a:t> </a:t>
            </a:r>
            <a:r>
              <a:rPr lang="tr-TR" dirty="0" err="1"/>
              <a:t>catheters</a:t>
            </a:r>
            <a:r>
              <a:rPr lang="tr-TR" dirty="0"/>
              <a:t> (24 </a:t>
            </a:r>
            <a:r>
              <a:rPr lang="tr-TR" dirty="0" err="1"/>
              <a:t>gauge</a:t>
            </a:r>
            <a:r>
              <a:rPr lang="tr-TR" dirty="0"/>
              <a:t>) </a:t>
            </a:r>
            <a:r>
              <a:rPr lang="tr-TR" dirty="0" err="1"/>
              <a:t>dramatically</a:t>
            </a:r>
            <a:r>
              <a:rPr lang="tr-TR" dirty="0"/>
              <a:t> </a:t>
            </a:r>
            <a:r>
              <a:rPr lang="tr-TR" dirty="0" err="1"/>
              <a:t>reduce</a:t>
            </a:r>
            <a:r>
              <a:rPr lang="tr-TR" dirty="0"/>
              <a:t> </a:t>
            </a:r>
            <a:r>
              <a:rPr lang="tr-TR" dirty="0" err="1"/>
              <a:t>flow</a:t>
            </a:r>
            <a:r>
              <a:rPr lang="tr-TR" dirty="0"/>
              <a:t>. </a:t>
            </a:r>
          </a:p>
          <a:p>
            <a:r>
              <a:rPr lang="tr-TR" dirty="0"/>
              <a:t>Flush </a:t>
            </a:r>
            <a:r>
              <a:rPr lang="tr-TR" dirty="0" err="1"/>
              <a:t>the</a:t>
            </a:r>
            <a:r>
              <a:rPr lang="tr-TR" dirty="0"/>
              <a:t> </a:t>
            </a:r>
            <a:r>
              <a:rPr lang="tr-TR" dirty="0" err="1"/>
              <a:t>catheter</a:t>
            </a:r>
            <a:r>
              <a:rPr lang="tr-TR" dirty="0"/>
              <a:t> </a:t>
            </a:r>
            <a:r>
              <a:rPr lang="tr-TR" dirty="0" err="1"/>
              <a:t>q</a:t>
            </a:r>
            <a:r>
              <a:rPr lang="tr-TR" dirty="0"/>
              <a:t> 4 </a:t>
            </a:r>
            <a:r>
              <a:rPr lang="tr-TR" dirty="0" err="1"/>
              <a:t>hr</a:t>
            </a:r>
            <a:r>
              <a:rPr lang="tr-TR" dirty="0"/>
              <a:t> </a:t>
            </a:r>
            <a:r>
              <a:rPr lang="tr-TR" dirty="0" err="1"/>
              <a:t>unless</a:t>
            </a:r>
            <a:r>
              <a:rPr lang="tr-TR" dirty="0"/>
              <a:t> </a:t>
            </a:r>
            <a:r>
              <a:rPr lang="tr-TR" dirty="0" err="1"/>
              <a:t>continuous</a:t>
            </a:r>
            <a:r>
              <a:rPr lang="tr-TR" dirty="0"/>
              <a:t> </a:t>
            </a:r>
            <a:r>
              <a:rPr lang="tr-TR" dirty="0" err="1"/>
              <a:t>fluid</a:t>
            </a:r>
            <a:r>
              <a:rPr lang="tr-TR" dirty="0"/>
              <a:t> </a:t>
            </a:r>
            <a:r>
              <a:rPr lang="tr-TR" dirty="0" err="1"/>
              <a:t>administration</a:t>
            </a:r>
            <a:r>
              <a:rPr lang="tr-TR" dirty="0"/>
              <a:t> is </a:t>
            </a:r>
            <a:r>
              <a:rPr lang="tr-TR" dirty="0" err="1"/>
              <a:t>being</a:t>
            </a:r>
            <a:r>
              <a:rPr lang="tr-TR" dirty="0"/>
              <a:t> </a:t>
            </a:r>
            <a:r>
              <a:rPr lang="tr-TR" dirty="0" err="1"/>
              <a:t>performed</a:t>
            </a:r>
            <a:r>
              <a:rPr lang="tr-TR" dirty="0"/>
              <a:t>. </a:t>
            </a:r>
            <a:r>
              <a:rPr lang="tr-TR" dirty="0" err="1"/>
              <a:t>Research</a:t>
            </a:r>
            <a:r>
              <a:rPr lang="tr-TR" dirty="0"/>
              <a:t> </a:t>
            </a:r>
            <a:r>
              <a:rPr lang="tr-TR" dirty="0" err="1"/>
              <a:t>suggests</a:t>
            </a:r>
            <a:r>
              <a:rPr lang="tr-TR" dirty="0"/>
              <a:t> </a:t>
            </a:r>
            <a:r>
              <a:rPr lang="tr-TR" dirty="0" err="1"/>
              <a:t>that</a:t>
            </a:r>
            <a:r>
              <a:rPr lang="tr-TR" dirty="0"/>
              <a:t> normal </a:t>
            </a:r>
            <a:r>
              <a:rPr lang="tr-TR" dirty="0" err="1"/>
              <a:t>saline</a:t>
            </a:r>
            <a:r>
              <a:rPr lang="tr-TR" dirty="0"/>
              <a:t> is as </a:t>
            </a:r>
            <a:r>
              <a:rPr lang="tr-TR" dirty="0" err="1"/>
              <a:t>effective</a:t>
            </a:r>
            <a:r>
              <a:rPr lang="tr-TR" dirty="0"/>
              <a:t> as </a:t>
            </a:r>
            <a:r>
              <a:rPr lang="tr-TR" dirty="0" err="1"/>
              <a:t>heparin</a:t>
            </a:r>
            <a:r>
              <a:rPr lang="tr-TR" dirty="0"/>
              <a:t> </a:t>
            </a:r>
            <a:r>
              <a:rPr lang="tr-TR" dirty="0" err="1"/>
              <a:t>solutions</a:t>
            </a:r>
            <a:r>
              <a:rPr lang="tr-TR" dirty="0"/>
              <a:t> </a:t>
            </a:r>
            <a:r>
              <a:rPr lang="tr-TR" dirty="0" err="1"/>
              <a:t>for</a:t>
            </a:r>
            <a:r>
              <a:rPr lang="tr-TR" dirty="0"/>
              <a:t> </a:t>
            </a:r>
            <a:r>
              <a:rPr lang="tr-TR" dirty="0" err="1"/>
              <a:t>this</a:t>
            </a:r>
            <a:r>
              <a:rPr lang="tr-TR" dirty="0"/>
              <a:t> </a:t>
            </a:r>
            <a:r>
              <a:rPr lang="tr-TR" dirty="0" err="1"/>
              <a:t>purpose</a:t>
            </a:r>
            <a:r>
              <a:rPr lang="tr-TR" dirty="0"/>
              <a:t>.</a:t>
            </a:r>
            <a:br>
              <a:rPr lang="tr-TR" dirty="0"/>
            </a:br>
            <a:endParaRPr lang="tr-TR" dirty="0"/>
          </a:p>
          <a:p>
            <a:endParaRPr lang="tr-TR" dirty="0"/>
          </a:p>
          <a:p>
            <a:endParaRPr lang="tr-TR" dirty="0"/>
          </a:p>
        </p:txBody>
      </p:sp>
    </p:spTree>
    <p:extLst>
      <p:ext uri="{BB962C8B-B14F-4D97-AF65-F5344CB8AC3E}">
        <p14:creationId xmlns:p14="http://schemas.microsoft.com/office/powerpoint/2010/main" val="2364918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B61588-63FB-3E47-B690-4F78367B209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77F5ED3-629C-CD49-A7FB-CE3A7009410B}"/>
              </a:ext>
            </a:extLst>
          </p:cNvPr>
          <p:cNvSpPr>
            <a:spLocks noGrp="1"/>
          </p:cNvSpPr>
          <p:nvPr>
            <p:ph idx="1"/>
          </p:nvPr>
        </p:nvSpPr>
        <p:spPr/>
        <p:txBody>
          <a:bodyPr/>
          <a:lstStyle/>
          <a:p>
            <a:r>
              <a:rPr lang="tr-TR" dirty="0" err="1"/>
              <a:t>Unwrap</a:t>
            </a:r>
            <a:r>
              <a:rPr lang="tr-TR" dirty="0"/>
              <a:t> </a:t>
            </a:r>
            <a:r>
              <a:rPr lang="tr-TR" dirty="0" err="1"/>
              <a:t>the</a:t>
            </a:r>
            <a:r>
              <a:rPr lang="tr-TR" dirty="0"/>
              <a:t> </a:t>
            </a:r>
            <a:r>
              <a:rPr lang="tr-TR" dirty="0" err="1"/>
              <a:t>catheter</a:t>
            </a:r>
            <a:r>
              <a:rPr lang="tr-TR" dirty="0"/>
              <a:t> </a:t>
            </a:r>
            <a:r>
              <a:rPr lang="tr-TR" dirty="0" err="1"/>
              <a:t>and</a:t>
            </a:r>
            <a:r>
              <a:rPr lang="tr-TR" dirty="0"/>
              <a:t> </a:t>
            </a:r>
            <a:r>
              <a:rPr lang="tr-TR" dirty="0" err="1"/>
              <a:t>evaluate</a:t>
            </a:r>
            <a:r>
              <a:rPr lang="tr-TR" dirty="0"/>
              <a:t> </a:t>
            </a:r>
            <a:r>
              <a:rPr lang="tr-TR" dirty="0" err="1"/>
              <a:t>the</a:t>
            </a:r>
            <a:r>
              <a:rPr lang="tr-TR" dirty="0"/>
              <a:t> site </a:t>
            </a:r>
            <a:r>
              <a:rPr lang="tr-TR" dirty="0" err="1"/>
              <a:t>daily</a:t>
            </a:r>
            <a:r>
              <a:rPr lang="tr-TR" dirty="0"/>
              <a:t>.</a:t>
            </a:r>
          </a:p>
          <a:p>
            <a:r>
              <a:rPr lang="tr-TR" dirty="0"/>
              <a:t> </a:t>
            </a:r>
            <a:r>
              <a:rPr lang="tr-TR" dirty="0" err="1"/>
              <a:t>Aspirate</a:t>
            </a:r>
            <a:r>
              <a:rPr lang="tr-TR" dirty="0"/>
              <a:t> </a:t>
            </a:r>
            <a:r>
              <a:rPr lang="tr-TR" dirty="0" err="1"/>
              <a:t>and</a:t>
            </a:r>
            <a:r>
              <a:rPr lang="tr-TR" dirty="0"/>
              <a:t> </a:t>
            </a:r>
            <a:r>
              <a:rPr lang="tr-TR" dirty="0" err="1"/>
              <a:t>flush</a:t>
            </a:r>
            <a:r>
              <a:rPr lang="tr-TR" dirty="0"/>
              <a:t> </a:t>
            </a:r>
            <a:r>
              <a:rPr lang="tr-TR" dirty="0" err="1"/>
              <a:t>to</a:t>
            </a:r>
            <a:r>
              <a:rPr lang="tr-TR" dirty="0"/>
              <a:t> </a:t>
            </a:r>
            <a:r>
              <a:rPr lang="tr-TR" dirty="0" err="1"/>
              <a:t>check</a:t>
            </a:r>
            <a:r>
              <a:rPr lang="tr-TR" dirty="0"/>
              <a:t> </a:t>
            </a:r>
            <a:r>
              <a:rPr lang="tr-TR" dirty="0" err="1"/>
              <a:t>for</a:t>
            </a:r>
            <a:r>
              <a:rPr lang="tr-TR" dirty="0"/>
              <a:t> </a:t>
            </a:r>
            <a:r>
              <a:rPr lang="tr-TR" dirty="0" err="1"/>
              <a:t>patency</a:t>
            </a:r>
            <a:r>
              <a:rPr lang="tr-TR" dirty="0"/>
              <a:t>. </a:t>
            </a:r>
            <a:r>
              <a:rPr lang="tr-TR" dirty="0" err="1"/>
              <a:t>Replace</a:t>
            </a:r>
            <a:r>
              <a:rPr lang="tr-TR" dirty="0"/>
              <a:t> </a:t>
            </a:r>
            <a:r>
              <a:rPr lang="tr-TR" dirty="0" err="1"/>
              <a:t>if</a:t>
            </a:r>
            <a:r>
              <a:rPr lang="tr-TR" dirty="0"/>
              <a:t> </a:t>
            </a:r>
            <a:r>
              <a:rPr lang="tr-TR" dirty="0" err="1"/>
              <a:t>the</a:t>
            </a:r>
            <a:r>
              <a:rPr lang="tr-TR" dirty="0"/>
              <a:t> </a:t>
            </a:r>
            <a:r>
              <a:rPr lang="tr-TR" dirty="0" err="1"/>
              <a:t>catheter</a:t>
            </a:r>
            <a:r>
              <a:rPr lang="tr-TR" dirty="0"/>
              <a:t> </a:t>
            </a:r>
            <a:r>
              <a:rPr lang="tr-TR" dirty="0" err="1"/>
              <a:t>dressing</a:t>
            </a:r>
            <a:r>
              <a:rPr lang="tr-TR" dirty="0"/>
              <a:t> </a:t>
            </a:r>
            <a:r>
              <a:rPr lang="tr-TR" dirty="0" err="1"/>
              <a:t>becomes</a:t>
            </a:r>
            <a:r>
              <a:rPr lang="tr-TR" dirty="0"/>
              <a:t> </a:t>
            </a:r>
            <a:r>
              <a:rPr lang="tr-TR" dirty="0" err="1"/>
              <a:t>damp</a:t>
            </a:r>
            <a:r>
              <a:rPr lang="tr-TR" dirty="0"/>
              <a:t>, </a:t>
            </a:r>
            <a:r>
              <a:rPr lang="tr-TR" dirty="0" err="1"/>
              <a:t>loosened</a:t>
            </a:r>
            <a:r>
              <a:rPr lang="tr-TR" dirty="0"/>
              <a:t>, </a:t>
            </a:r>
            <a:r>
              <a:rPr lang="tr-TR" dirty="0" err="1"/>
              <a:t>or</a:t>
            </a:r>
            <a:r>
              <a:rPr lang="tr-TR" dirty="0"/>
              <a:t> </a:t>
            </a:r>
            <a:r>
              <a:rPr lang="tr-TR" dirty="0" err="1"/>
              <a:t>soiled</a:t>
            </a:r>
            <a:r>
              <a:rPr lang="tr-TR" dirty="0"/>
              <a:t>.</a:t>
            </a:r>
          </a:p>
          <a:p>
            <a:r>
              <a:rPr lang="tr-TR" dirty="0"/>
              <a:t> </a:t>
            </a:r>
            <a:r>
              <a:rPr lang="tr-TR" dirty="0" err="1"/>
              <a:t>Inspect</a:t>
            </a:r>
            <a:r>
              <a:rPr lang="tr-TR" dirty="0"/>
              <a:t> </a:t>
            </a:r>
            <a:r>
              <a:rPr lang="tr-TR" dirty="0" err="1"/>
              <a:t>for</a:t>
            </a:r>
            <a:r>
              <a:rPr lang="tr-TR" dirty="0"/>
              <a:t> </a:t>
            </a:r>
            <a:r>
              <a:rPr lang="tr-TR" dirty="0" err="1"/>
              <a:t>signs</a:t>
            </a:r>
            <a:r>
              <a:rPr lang="tr-TR" dirty="0"/>
              <a:t> of </a:t>
            </a:r>
            <a:r>
              <a:rPr lang="tr-TR" dirty="0" err="1"/>
              <a:t>phlebitis</a:t>
            </a:r>
            <a:r>
              <a:rPr lang="tr-TR" dirty="0"/>
              <a:t>, </a:t>
            </a:r>
            <a:r>
              <a:rPr lang="tr-TR" dirty="0" err="1"/>
              <a:t>thrombosis</a:t>
            </a:r>
            <a:r>
              <a:rPr lang="tr-TR" dirty="0"/>
              <a:t>, </a:t>
            </a:r>
            <a:r>
              <a:rPr lang="tr-TR" dirty="0" err="1"/>
              <a:t>perivascular</a:t>
            </a:r>
            <a:r>
              <a:rPr lang="tr-TR" dirty="0"/>
              <a:t> </a:t>
            </a:r>
            <a:r>
              <a:rPr lang="tr-TR" dirty="0" err="1"/>
              <a:t>fluid</a:t>
            </a:r>
            <a:r>
              <a:rPr lang="tr-TR" dirty="0"/>
              <a:t> </a:t>
            </a:r>
            <a:r>
              <a:rPr lang="tr-TR" dirty="0" err="1"/>
              <a:t>administration</a:t>
            </a:r>
            <a:r>
              <a:rPr lang="tr-TR" dirty="0"/>
              <a:t>, </a:t>
            </a:r>
            <a:r>
              <a:rPr lang="tr-TR" dirty="0" err="1"/>
              <a:t>infection</a:t>
            </a:r>
            <a:r>
              <a:rPr lang="tr-TR" dirty="0"/>
              <a:t>, </a:t>
            </a:r>
            <a:r>
              <a:rPr lang="tr-TR" dirty="0" err="1"/>
              <a:t>or</a:t>
            </a:r>
            <a:r>
              <a:rPr lang="tr-TR" dirty="0"/>
              <a:t> </a:t>
            </a:r>
            <a:r>
              <a:rPr lang="tr-TR" dirty="0" err="1"/>
              <a:t>constriction</a:t>
            </a:r>
            <a:r>
              <a:rPr lang="tr-TR" dirty="0"/>
              <a:t> of </a:t>
            </a:r>
            <a:r>
              <a:rPr lang="tr-TR" dirty="0" err="1"/>
              <a:t>blood</a:t>
            </a:r>
            <a:r>
              <a:rPr lang="tr-TR" dirty="0"/>
              <a:t> </a:t>
            </a:r>
            <a:r>
              <a:rPr lang="tr-TR" dirty="0" err="1"/>
              <a:t>flow</a:t>
            </a:r>
            <a:r>
              <a:rPr lang="tr-TR" dirty="0"/>
              <a:t> </a:t>
            </a:r>
            <a:r>
              <a:rPr lang="tr-TR" dirty="0" err="1"/>
              <a:t>due</a:t>
            </a:r>
            <a:r>
              <a:rPr lang="tr-TR" dirty="0"/>
              <a:t> </a:t>
            </a:r>
            <a:r>
              <a:rPr lang="tr-TR" dirty="0" err="1"/>
              <a:t>to</a:t>
            </a:r>
            <a:r>
              <a:rPr lang="tr-TR" dirty="0"/>
              <a:t> </a:t>
            </a:r>
            <a:r>
              <a:rPr lang="tr-TR" dirty="0" err="1"/>
              <a:t>excessively</a:t>
            </a:r>
            <a:r>
              <a:rPr lang="tr-TR" dirty="0"/>
              <a:t> </a:t>
            </a:r>
            <a:r>
              <a:rPr lang="tr-TR" dirty="0" err="1"/>
              <a:t>tight</a:t>
            </a:r>
            <a:r>
              <a:rPr lang="tr-TR" dirty="0"/>
              <a:t> </a:t>
            </a:r>
            <a:r>
              <a:rPr lang="tr-TR" dirty="0" err="1"/>
              <a:t>bandaging</a:t>
            </a:r>
            <a:r>
              <a:rPr lang="tr-TR" dirty="0"/>
              <a:t>. </a:t>
            </a:r>
          </a:p>
          <a:p>
            <a:r>
              <a:rPr lang="tr-TR" dirty="0" err="1"/>
              <a:t>To</a:t>
            </a:r>
            <a:r>
              <a:rPr lang="tr-TR" dirty="0"/>
              <a:t> minimize </a:t>
            </a:r>
            <a:r>
              <a:rPr lang="tr-TR" dirty="0" err="1"/>
              <a:t>the</a:t>
            </a:r>
            <a:r>
              <a:rPr lang="tr-TR" dirty="0"/>
              <a:t> risk of </a:t>
            </a:r>
            <a:r>
              <a:rPr lang="tr-TR" dirty="0" err="1"/>
              <a:t>nosocomial</a:t>
            </a:r>
            <a:r>
              <a:rPr lang="tr-TR" dirty="0"/>
              <a:t> </a:t>
            </a:r>
            <a:r>
              <a:rPr lang="tr-TR" dirty="0" err="1"/>
              <a:t>infection</a:t>
            </a:r>
            <a:r>
              <a:rPr lang="tr-TR" dirty="0"/>
              <a:t>, </a:t>
            </a:r>
            <a:r>
              <a:rPr lang="tr-TR" dirty="0" err="1"/>
              <a:t>the</a:t>
            </a:r>
            <a:r>
              <a:rPr lang="tr-TR" dirty="0"/>
              <a:t> </a:t>
            </a:r>
            <a:r>
              <a:rPr lang="tr-TR" dirty="0" err="1"/>
              <a:t>Centers</a:t>
            </a:r>
            <a:r>
              <a:rPr lang="tr-TR" dirty="0"/>
              <a:t> </a:t>
            </a:r>
            <a:r>
              <a:rPr lang="tr-TR" dirty="0" err="1"/>
              <a:t>for</a:t>
            </a:r>
            <a:r>
              <a:rPr lang="tr-TR" dirty="0"/>
              <a:t> </a:t>
            </a:r>
            <a:r>
              <a:rPr lang="tr-TR" dirty="0" err="1"/>
              <a:t>Disease</a:t>
            </a:r>
            <a:r>
              <a:rPr lang="tr-TR" dirty="0"/>
              <a:t> Control </a:t>
            </a:r>
            <a:r>
              <a:rPr lang="tr-TR" dirty="0" err="1"/>
              <a:t>recommend</a:t>
            </a:r>
            <a:r>
              <a:rPr lang="tr-TR" dirty="0"/>
              <a:t> </a:t>
            </a:r>
            <a:r>
              <a:rPr lang="tr-TR" dirty="0" err="1"/>
              <a:t>that</a:t>
            </a:r>
            <a:r>
              <a:rPr lang="tr-TR" dirty="0"/>
              <a:t> </a:t>
            </a:r>
            <a:r>
              <a:rPr lang="tr-TR" dirty="0" err="1"/>
              <a:t>fluid</a:t>
            </a:r>
            <a:r>
              <a:rPr lang="tr-TR" dirty="0"/>
              <a:t> </a:t>
            </a:r>
            <a:r>
              <a:rPr lang="tr-TR" dirty="0" err="1"/>
              <a:t>administration</a:t>
            </a:r>
            <a:r>
              <a:rPr lang="tr-TR" dirty="0"/>
              <a:t> </a:t>
            </a:r>
            <a:r>
              <a:rPr lang="tr-TR" dirty="0" err="1"/>
              <a:t>lines</a:t>
            </a:r>
            <a:r>
              <a:rPr lang="tr-TR" dirty="0"/>
              <a:t> be </a:t>
            </a:r>
            <a:r>
              <a:rPr lang="tr-TR" dirty="0" err="1"/>
              <a:t>replaced</a:t>
            </a:r>
            <a:r>
              <a:rPr lang="tr-TR" dirty="0"/>
              <a:t> </a:t>
            </a:r>
            <a:r>
              <a:rPr lang="tr-TR" dirty="0" err="1"/>
              <a:t>no</a:t>
            </a:r>
            <a:r>
              <a:rPr lang="tr-TR" dirty="0"/>
              <a:t> </a:t>
            </a:r>
            <a:r>
              <a:rPr lang="tr-TR" dirty="0" err="1"/>
              <a:t>more</a:t>
            </a:r>
            <a:r>
              <a:rPr lang="tr-TR" dirty="0"/>
              <a:t> </a:t>
            </a:r>
            <a:r>
              <a:rPr lang="tr-TR" dirty="0" err="1"/>
              <a:t>than</a:t>
            </a:r>
            <a:r>
              <a:rPr lang="tr-TR" dirty="0"/>
              <a:t> </a:t>
            </a:r>
            <a:r>
              <a:rPr lang="tr-TR" dirty="0" err="1"/>
              <a:t>q</a:t>
            </a:r>
            <a:r>
              <a:rPr lang="tr-TR" dirty="0"/>
              <a:t> 4 </a:t>
            </a:r>
            <a:r>
              <a:rPr lang="tr-TR" dirty="0" err="1"/>
              <a:t>days</a:t>
            </a:r>
            <a:r>
              <a:rPr lang="tr-TR" dirty="0"/>
              <a:t>.</a:t>
            </a:r>
          </a:p>
          <a:p>
            <a:endParaRPr lang="tr-TR" dirty="0"/>
          </a:p>
        </p:txBody>
      </p:sp>
    </p:spTree>
    <p:extLst>
      <p:ext uri="{BB962C8B-B14F-4D97-AF65-F5344CB8AC3E}">
        <p14:creationId xmlns:p14="http://schemas.microsoft.com/office/powerpoint/2010/main" val="3057522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oturma, köpek, kedi, tutma içeren bir resim&#10;&#10;Açıklama otomatik olarak oluşturuldu">
            <a:extLst>
              <a:ext uri="{FF2B5EF4-FFF2-40B4-BE49-F238E27FC236}">
                <a16:creationId xmlns:a16="http://schemas.microsoft.com/office/drawing/2014/main" id="{62206AE3-C3C1-B94A-90EA-1E323FB1FDF4}"/>
              </a:ext>
            </a:extLst>
          </p:cNvPr>
          <p:cNvPicPr>
            <a:picLocks noGrp="1" noChangeAspect="1"/>
          </p:cNvPicPr>
          <p:nvPr>
            <p:ph idx="1"/>
          </p:nvPr>
        </p:nvPicPr>
        <p:blipFill>
          <a:blip r:embed="rId2"/>
          <a:stretch>
            <a:fillRect/>
          </a:stretch>
        </p:blipFill>
        <p:spPr>
          <a:xfrm>
            <a:off x="2613442" y="3543163"/>
            <a:ext cx="2421546" cy="3177404"/>
          </a:xfrm>
        </p:spPr>
      </p:pic>
      <p:pic>
        <p:nvPicPr>
          <p:cNvPr id="11" name="Resim 10" descr="mavi, tablo, işaret, cadde içeren bir resim&#10;&#10;Açıklama otomatik olarak oluşturuldu">
            <a:extLst>
              <a:ext uri="{FF2B5EF4-FFF2-40B4-BE49-F238E27FC236}">
                <a16:creationId xmlns:a16="http://schemas.microsoft.com/office/drawing/2014/main" id="{5CFE21D9-7927-2241-9F03-2D4B1974D215}"/>
              </a:ext>
            </a:extLst>
          </p:cNvPr>
          <p:cNvPicPr>
            <a:picLocks noChangeAspect="1"/>
          </p:cNvPicPr>
          <p:nvPr/>
        </p:nvPicPr>
        <p:blipFill>
          <a:blip r:embed="rId3"/>
          <a:stretch>
            <a:fillRect/>
          </a:stretch>
        </p:blipFill>
        <p:spPr>
          <a:xfrm>
            <a:off x="5272679" y="3481178"/>
            <a:ext cx="2528657" cy="3239389"/>
          </a:xfrm>
          <a:prstGeom prst="rect">
            <a:avLst/>
          </a:prstGeom>
        </p:spPr>
      </p:pic>
      <p:sp>
        <p:nvSpPr>
          <p:cNvPr id="2" name="Dikdörtgen 1">
            <a:extLst>
              <a:ext uri="{FF2B5EF4-FFF2-40B4-BE49-F238E27FC236}">
                <a16:creationId xmlns:a16="http://schemas.microsoft.com/office/drawing/2014/main" id="{D66AC73C-3F20-0242-83B2-81B464E6FA9E}"/>
              </a:ext>
            </a:extLst>
          </p:cNvPr>
          <p:cNvSpPr/>
          <p:nvPr/>
        </p:nvSpPr>
        <p:spPr>
          <a:xfrm>
            <a:off x="2243052" y="637181"/>
            <a:ext cx="7870785" cy="2677656"/>
          </a:xfrm>
          <a:prstGeom prst="rect">
            <a:avLst/>
          </a:prstGeom>
        </p:spPr>
        <p:txBody>
          <a:bodyPr wrap="square">
            <a:spAutoFit/>
          </a:bodyPr>
          <a:lstStyle/>
          <a:p>
            <a:r>
              <a:rPr lang="tr-TR" sz="1200" dirty="0" err="1">
                <a:solidFill>
                  <a:srgbClr val="333333"/>
                </a:solidFill>
              </a:rPr>
              <a:t>Fluid</a:t>
            </a:r>
            <a:r>
              <a:rPr lang="tr-TR" sz="1200" dirty="0">
                <a:solidFill>
                  <a:srgbClr val="333333"/>
                </a:solidFill>
              </a:rPr>
              <a:t> </a:t>
            </a:r>
            <a:r>
              <a:rPr lang="tr-TR" sz="1200" dirty="0" err="1">
                <a:solidFill>
                  <a:srgbClr val="333333"/>
                </a:solidFill>
              </a:rPr>
              <a:t>Therapy</a:t>
            </a:r>
            <a:r>
              <a:rPr lang="tr-TR" sz="1200" dirty="0">
                <a:solidFill>
                  <a:srgbClr val="333333"/>
                </a:solidFill>
              </a:rPr>
              <a:t> </a:t>
            </a:r>
            <a:r>
              <a:rPr lang="tr-TR" sz="1200" dirty="0" err="1">
                <a:solidFill>
                  <a:srgbClr val="333333"/>
                </a:solidFill>
              </a:rPr>
              <a:t>for</a:t>
            </a:r>
            <a:r>
              <a:rPr lang="tr-TR" sz="1200" dirty="0">
                <a:solidFill>
                  <a:srgbClr val="333333"/>
                </a:solidFill>
              </a:rPr>
              <a:t> </a:t>
            </a:r>
            <a:r>
              <a:rPr lang="tr-TR" sz="1200" dirty="0" err="1">
                <a:solidFill>
                  <a:srgbClr val="333333"/>
                </a:solidFill>
              </a:rPr>
              <a:t>Critically</a:t>
            </a:r>
            <a:r>
              <a:rPr lang="tr-TR" sz="1200" dirty="0">
                <a:solidFill>
                  <a:srgbClr val="333333"/>
                </a:solidFill>
              </a:rPr>
              <a:t> </a:t>
            </a:r>
            <a:r>
              <a:rPr lang="tr-TR" sz="1200" dirty="0" err="1">
                <a:solidFill>
                  <a:srgbClr val="333333"/>
                </a:solidFill>
              </a:rPr>
              <a:t>Ill</a:t>
            </a:r>
            <a:r>
              <a:rPr lang="tr-TR" sz="1200" dirty="0">
                <a:solidFill>
                  <a:srgbClr val="333333"/>
                </a:solidFill>
              </a:rPr>
              <a:t> Dogs </a:t>
            </a:r>
            <a:r>
              <a:rPr lang="tr-TR" sz="1200" dirty="0" err="1">
                <a:solidFill>
                  <a:srgbClr val="333333"/>
                </a:solidFill>
              </a:rPr>
              <a:t>and</a:t>
            </a:r>
            <a:r>
              <a:rPr lang="tr-TR" sz="1200" dirty="0">
                <a:solidFill>
                  <a:srgbClr val="333333"/>
                </a:solidFill>
              </a:rPr>
              <a:t> </a:t>
            </a:r>
            <a:r>
              <a:rPr lang="tr-TR" sz="1200" dirty="0" err="1">
                <a:solidFill>
                  <a:srgbClr val="333333"/>
                </a:solidFill>
              </a:rPr>
              <a:t>Cats</a:t>
            </a:r>
            <a:r>
              <a:rPr lang="tr-TR" sz="1200" dirty="0">
                <a:solidFill>
                  <a:srgbClr val="333333"/>
                </a:solidFill>
              </a:rPr>
              <a:t> .</a:t>
            </a:r>
            <a:r>
              <a:rPr lang="tr-TR" sz="1200" b="1" dirty="0"/>
              <a:t> </a:t>
            </a:r>
            <a:r>
              <a:rPr lang="tr-TR" sz="1200" dirty="0"/>
              <a:t>World Small </a:t>
            </a:r>
            <a:r>
              <a:rPr lang="tr-TR" sz="1200" dirty="0" err="1"/>
              <a:t>Animal</a:t>
            </a:r>
            <a:r>
              <a:rPr lang="tr-TR" sz="1200" dirty="0"/>
              <a:t> </a:t>
            </a:r>
            <a:r>
              <a:rPr lang="tr-TR" sz="1200" dirty="0" err="1"/>
              <a:t>Veterinary</a:t>
            </a:r>
            <a:r>
              <a:rPr lang="tr-TR" sz="1200" dirty="0"/>
              <a:t> </a:t>
            </a:r>
            <a:r>
              <a:rPr lang="tr-TR" sz="1200" dirty="0" err="1"/>
              <a:t>Association</a:t>
            </a:r>
            <a:r>
              <a:rPr lang="tr-TR" sz="1200" dirty="0"/>
              <a:t> World </a:t>
            </a:r>
            <a:r>
              <a:rPr lang="tr-TR" sz="1200" dirty="0" err="1"/>
              <a:t>Congress</a:t>
            </a:r>
            <a:r>
              <a:rPr lang="tr-TR" sz="1200" dirty="0"/>
              <a:t> </a:t>
            </a:r>
            <a:r>
              <a:rPr lang="tr-TR" sz="1200" dirty="0" err="1"/>
              <a:t>Proceedings</a:t>
            </a:r>
            <a:r>
              <a:rPr lang="tr-TR" sz="1200" dirty="0"/>
              <a:t>, 2005</a:t>
            </a:r>
          </a:p>
          <a:p>
            <a:r>
              <a:rPr lang="tr-TR" sz="1200" dirty="0"/>
              <a:t>Michael </a:t>
            </a:r>
            <a:r>
              <a:rPr lang="tr-TR" sz="1200" dirty="0" err="1"/>
              <a:t>Schaer</a:t>
            </a:r>
            <a:r>
              <a:rPr lang="tr-TR" sz="1200" dirty="0"/>
              <a:t>, DVM, DACVIM, ACVECC</a:t>
            </a:r>
          </a:p>
          <a:p>
            <a:r>
              <a:rPr lang="tr-TR" sz="1200" dirty="0" err="1"/>
              <a:t>University</a:t>
            </a:r>
            <a:r>
              <a:rPr lang="tr-TR" sz="1200" dirty="0"/>
              <a:t> of Florida, </a:t>
            </a:r>
            <a:r>
              <a:rPr lang="tr-TR" sz="1200" dirty="0" err="1"/>
              <a:t>College</a:t>
            </a:r>
            <a:r>
              <a:rPr lang="tr-TR" sz="1200" dirty="0"/>
              <a:t> of </a:t>
            </a:r>
            <a:r>
              <a:rPr lang="tr-TR" sz="1200" dirty="0" err="1"/>
              <a:t>Veterinary</a:t>
            </a:r>
            <a:r>
              <a:rPr lang="tr-TR" sz="1200" dirty="0"/>
              <a:t> </a:t>
            </a:r>
            <a:r>
              <a:rPr lang="tr-TR" sz="1200" dirty="0" err="1"/>
              <a:t>Medicine</a:t>
            </a:r>
            <a:br>
              <a:rPr lang="tr-TR" sz="1200" dirty="0"/>
            </a:br>
            <a:r>
              <a:rPr lang="tr-TR" sz="1200" dirty="0" err="1"/>
              <a:t>Gainesville</a:t>
            </a:r>
            <a:r>
              <a:rPr lang="tr-TR" sz="1200" dirty="0"/>
              <a:t>, FL, USA</a:t>
            </a:r>
          </a:p>
          <a:p>
            <a:endParaRPr lang="tr-TR" sz="1200" dirty="0"/>
          </a:p>
          <a:p>
            <a:r>
              <a:rPr lang="tr-TR" sz="1200" dirty="0"/>
              <a:t>2013 AAHA/AAFP </a:t>
            </a:r>
            <a:r>
              <a:rPr lang="tr-TR" sz="1200" dirty="0" err="1"/>
              <a:t>Fluid</a:t>
            </a:r>
            <a:r>
              <a:rPr lang="tr-TR" sz="1200" dirty="0"/>
              <a:t> </a:t>
            </a:r>
            <a:r>
              <a:rPr lang="tr-TR" sz="1200" dirty="0" err="1"/>
              <a:t>Therapy</a:t>
            </a:r>
            <a:r>
              <a:rPr lang="tr-TR" sz="1200" dirty="0"/>
              <a:t> </a:t>
            </a:r>
            <a:r>
              <a:rPr lang="tr-TR" sz="1200" dirty="0" err="1"/>
              <a:t>Guidelines</a:t>
            </a:r>
            <a:r>
              <a:rPr lang="tr-TR" sz="1200" dirty="0"/>
              <a:t> </a:t>
            </a:r>
            <a:r>
              <a:rPr lang="tr-TR" sz="1200" dirty="0" err="1"/>
              <a:t>for</a:t>
            </a:r>
            <a:r>
              <a:rPr lang="tr-TR" sz="1200" dirty="0"/>
              <a:t>  Dogs </a:t>
            </a:r>
            <a:r>
              <a:rPr lang="tr-TR" sz="1200" dirty="0" err="1"/>
              <a:t>and</a:t>
            </a:r>
            <a:r>
              <a:rPr lang="tr-TR" sz="1200" dirty="0"/>
              <a:t> </a:t>
            </a:r>
            <a:r>
              <a:rPr lang="tr-TR" sz="1200" dirty="0" err="1"/>
              <a:t>Cats</a:t>
            </a:r>
            <a:r>
              <a:rPr lang="tr-TR" sz="1200" dirty="0"/>
              <a:t>* </a:t>
            </a:r>
          </a:p>
          <a:p>
            <a:r>
              <a:rPr lang="tr-TR" sz="1200" dirty="0" err="1"/>
              <a:t>Harold</a:t>
            </a:r>
            <a:r>
              <a:rPr lang="tr-TR" sz="1200" dirty="0"/>
              <a:t> </a:t>
            </a:r>
            <a:r>
              <a:rPr lang="tr-TR" sz="1200" dirty="0" err="1"/>
              <a:t>Davis</a:t>
            </a:r>
            <a:r>
              <a:rPr lang="tr-TR" sz="1200" dirty="0"/>
              <a:t>, BA, RVT, VTS (ECC), </a:t>
            </a:r>
            <a:r>
              <a:rPr lang="tr-TR" sz="1200" dirty="0" err="1"/>
              <a:t>Tracey</a:t>
            </a:r>
            <a:r>
              <a:rPr lang="tr-TR" sz="1200" dirty="0"/>
              <a:t> </a:t>
            </a:r>
            <a:r>
              <a:rPr lang="tr-TR" sz="1200" dirty="0" err="1"/>
              <a:t>Jensen</a:t>
            </a:r>
            <a:r>
              <a:rPr lang="tr-TR" sz="1200" dirty="0"/>
              <a:t>, DVM, DABVP, </a:t>
            </a:r>
            <a:r>
              <a:rPr lang="tr-TR" sz="1200" dirty="0" err="1"/>
              <a:t>Anthony</a:t>
            </a:r>
            <a:r>
              <a:rPr lang="tr-TR" sz="1200" dirty="0"/>
              <a:t> Johnson, DVM, DACVECC, </a:t>
            </a:r>
            <a:r>
              <a:rPr lang="tr-TR" sz="1200" dirty="0" err="1"/>
              <a:t>Pamela</a:t>
            </a:r>
            <a:r>
              <a:rPr lang="tr-TR" sz="1200" dirty="0"/>
              <a:t> </a:t>
            </a:r>
            <a:r>
              <a:rPr lang="tr-TR" sz="1200" dirty="0" err="1"/>
              <a:t>Knowles</a:t>
            </a:r>
            <a:r>
              <a:rPr lang="tr-TR" sz="1200" dirty="0"/>
              <a:t>, CVT, VTS (ECC), Robert </a:t>
            </a:r>
            <a:r>
              <a:rPr lang="tr-TR" sz="1200" dirty="0" err="1"/>
              <a:t>Meyer</a:t>
            </a:r>
            <a:r>
              <a:rPr lang="tr-TR" sz="1200" dirty="0"/>
              <a:t>, DVM, DACVAA, </a:t>
            </a:r>
            <a:r>
              <a:rPr lang="tr-TR" sz="1200" dirty="0" err="1"/>
              <a:t>Renee</a:t>
            </a:r>
            <a:r>
              <a:rPr lang="tr-TR" sz="1200" dirty="0"/>
              <a:t> </a:t>
            </a:r>
            <a:r>
              <a:rPr lang="tr-TR" sz="1200" dirty="0" err="1"/>
              <a:t>Rucinsky</a:t>
            </a:r>
            <a:r>
              <a:rPr lang="tr-TR" sz="1200" dirty="0"/>
              <a:t>, DVM, DAVBP (</a:t>
            </a:r>
            <a:r>
              <a:rPr lang="tr-TR" sz="1200" dirty="0" err="1"/>
              <a:t>Feline</a:t>
            </a:r>
            <a:r>
              <a:rPr lang="tr-TR" sz="1200" dirty="0"/>
              <a:t>), Heidi </a:t>
            </a:r>
            <a:r>
              <a:rPr lang="tr-TR" sz="1200" dirty="0" err="1"/>
              <a:t>Shafford</a:t>
            </a:r>
            <a:r>
              <a:rPr lang="tr-TR" sz="1200" dirty="0"/>
              <a:t>, DVM, </a:t>
            </a:r>
            <a:r>
              <a:rPr lang="tr-TR" sz="1200" dirty="0" err="1"/>
              <a:t>PhD</a:t>
            </a:r>
            <a:r>
              <a:rPr lang="tr-TR" sz="1200" dirty="0"/>
              <a:t>, DACVAA </a:t>
            </a:r>
          </a:p>
          <a:p>
            <a:endParaRPr lang="tr-TR" sz="1200" dirty="0"/>
          </a:p>
          <a:p>
            <a:br>
              <a:rPr lang="tr-TR" dirty="0"/>
            </a:br>
            <a:r>
              <a:rPr lang="tr-TR" dirty="0">
                <a:solidFill>
                  <a:srgbClr val="333333"/>
                </a:solidFill>
                <a:latin typeface="ProximaNovaRgBold"/>
              </a:rPr>
              <a:t> </a:t>
            </a:r>
            <a:endParaRPr lang="tr-TR" dirty="0"/>
          </a:p>
        </p:txBody>
      </p:sp>
    </p:spTree>
    <p:extLst>
      <p:ext uri="{BB962C8B-B14F-4D97-AF65-F5344CB8AC3E}">
        <p14:creationId xmlns:p14="http://schemas.microsoft.com/office/powerpoint/2010/main" val="866152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190DD07-06EA-2442-899D-953C1BD240C2}"/>
              </a:ext>
            </a:extLst>
          </p:cNvPr>
          <p:cNvSpPr>
            <a:spLocks noGrp="1"/>
          </p:cNvSpPr>
          <p:nvPr>
            <p:ph type="title"/>
          </p:nvPr>
        </p:nvSpPr>
        <p:spPr>
          <a:xfrm>
            <a:off x="3373062" y="624110"/>
            <a:ext cx="8131550" cy="1280890"/>
          </a:xfrm>
        </p:spPr>
        <p:txBody>
          <a:bodyPr>
            <a:normAutofit/>
          </a:bodyPr>
          <a:lstStyle/>
          <a:p>
            <a:r>
              <a:rPr lang="tr-TR" b="1" dirty="0"/>
              <a:t>ROUTES OF ADMINISTRATION</a:t>
            </a:r>
            <a:endParaRPr lang="tr-TR" dirty="0"/>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İçerik Yer Tutucusu 2">
            <a:extLst>
              <a:ext uri="{FF2B5EF4-FFF2-40B4-BE49-F238E27FC236}">
                <a16:creationId xmlns:a16="http://schemas.microsoft.com/office/drawing/2014/main" id="{776F08AF-2B70-F546-BC78-C42B69FAE244}"/>
              </a:ext>
            </a:extLst>
          </p:cNvPr>
          <p:cNvSpPr>
            <a:spLocks noGrp="1"/>
          </p:cNvSpPr>
          <p:nvPr>
            <p:ph idx="1"/>
          </p:nvPr>
        </p:nvSpPr>
        <p:spPr>
          <a:xfrm>
            <a:off x="3373062" y="2133600"/>
            <a:ext cx="8131550" cy="3777622"/>
          </a:xfrm>
        </p:spPr>
        <p:txBody>
          <a:bodyPr>
            <a:normAutofit/>
          </a:bodyPr>
          <a:lstStyle/>
          <a:p>
            <a:r>
              <a:rPr lang="tr-TR" dirty="0" err="1"/>
              <a:t>In</a:t>
            </a:r>
            <a:r>
              <a:rPr lang="tr-TR" dirty="0"/>
              <a:t> general, </a:t>
            </a:r>
            <a:r>
              <a:rPr lang="tr-TR" dirty="0" err="1"/>
              <a:t>fluids</a:t>
            </a:r>
            <a:r>
              <a:rPr lang="tr-TR" dirty="0"/>
              <a:t> can be </a:t>
            </a:r>
            <a:r>
              <a:rPr lang="tr-TR" dirty="0" err="1"/>
              <a:t>given</a:t>
            </a:r>
            <a:r>
              <a:rPr lang="tr-TR" dirty="0"/>
              <a:t> </a:t>
            </a:r>
            <a:r>
              <a:rPr lang="tr-TR" dirty="0" err="1"/>
              <a:t>by</a:t>
            </a:r>
            <a:r>
              <a:rPr lang="tr-TR" dirty="0"/>
              <a:t> </a:t>
            </a:r>
            <a:r>
              <a:rPr lang="tr-TR" dirty="0" err="1"/>
              <a:t>the</a:t>
            </a:r>
            <a:r>
              <a:rPr lang="tr-TR" dirty="0"/>
              <a:t> </a:t>
            </a:r>
            <a:r>
              <a:rPr lang="tr-TR" dirty="0" err="1"/>
              <a:t>following</a:t>
            </a:r>
            <a:r>
              <a:rPr lang="tr-TR" dirty="0"/>
              <a:t> </a:t>
            </a:r>
            <a:r>
              <a:rPr lang="tr-TR" dirty="0" err="1"/>
              <a:t>routes</a:t>
            </a:r>
            <a:r>
              <a:rPr lang="tr-TR" dirty="0"/>
              <a:t>: </a:t>
            </a:r>
          </a:p>
          <a:p>
            <a:r>
              <a:rPr lang="tr-TR" dirty="0"/>
              <a:t>(1) oral, </a:t>
            </a:r>
          </a:p>
          <a:p>
            <a:r>
              <a:rPr lang="tr-TR" dirty="0"/>
              <a:t>(2) </a:t>
            </a:r>
            <a:r>
              <a:rPr lang="tr-TR" dirty="0" err="1"/>
              <a:t>subcutaneous</a:t>
            </a:r>
            <a:r>
              <a:rPr lang="tr-TR" dirty="0"/>
              <a:t>, </a:t>
            </a:r>
          </a:p>
          <a:p>
            <a:r>
              <a:rPr lang="tr-TR" dirty="0"/>
              <a:t>(3) </a:t>
            </a:r>
            <a:r>
              <a:rPr lang="tr-TR" dirty="0" err="1"/>
              <a:t>intraperitoneal</a:t>
            </a:r>
            <a:r>
              <a:rPr lang="tr-TR" dirty="0"/>
              <a:t>, </a:t>
            </a:r>
          </a:p>
          <a:p>
            <a:r>
              <a:rPr lang="tr-TR" dirty="0"/>
              <a:t>(4) </a:t>
            </a:r>
            <a:r>
              <a:rPr lang="tr-TR" dirty="0" err="1"/>
              <a:t>intravenous</a:t>
            </a:r>
            <a:r>
              <a:rPr lang="tr-TR" dirty="0"/>
              <a:t>, </a:t>
            </a:r>
            <a:r>
              <a:rPr lang="tr-TR" dirty="0" err="1"/>
              <a:t>and</a:t>
            </a:r>
            <a:r>
              <a:rPr lang="tr-TR" dirty="0"/>
              <a:t> </a:t>
            </a:r>
          </a:p>
          <a:p>
            <a:r>
              <a:rPr lang="tr-TR" dirty="0"/>
              <a:t>(5) </a:t>
            </a:r>
            <a:r>
              <a:rPr lang="tr-TR" dirty="0" err="1"/>
              <a:t>intraosseous</a:t>
            </a:r>
            <a:r>
              <a:rPr lang="tr-TR" dirty="0"/>
              <a:t>. </a:t>
            </a:r>
          </a:p>
        </p:txBody>
      </p:sp>
    </p:spTree>
    <p:extLst>
      <p:ext uri="{BB962C8B-B14F-4D97-AF65-F5344CB8AC3E}">
        <p14:creationId xmlns:p14="http://schemas.microsoft.com/office/powerpoint/2010/main" val="2442069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D727870-F9CB-FF48-8CDB-77CBCB12AA2E}"/>
              </a:ext>
            </a:extLst>
          </p:cNvPr>
          <p:cNvSpPr>
            <a:spLocks noGrp="1"/>
          </p:cNvSpPr>
          <p:nvPr>
            <p:ph type="title"/>
          </p:nvPr>
        </p:nvSpPr>
        <p:spPr>
          <a:xfrm>
            <a:off x="3373062" y="624110"/>
            <a:ext cx="8131550" cy="1280890"/>
          </a:xfrm>
        </p:spPr>
        <p:txBody>
          <a:bodyPr>
            <a:normAutofit/>
          </a:bodyPr>
          <a:lstStyle/>
          <a:p>
            <a:r>
              <a:rPr lang="tr-TR" dirty="0" err="1"/>
              <a:t>İntravenous</a:t>
            </a:r>
            <a:r>
              <a:rPr lang="tr-TR" dirty="0"/>
              <a:t> -iv</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İçerik Yer Tutucusu 2">
            <a:extLst>
              <a:ext uri="{FF2B5EF4-FFF2-40B4-BE49-F238E27FC236}">
                <a16:creationId xmlns:a16="http://schemas.microsoft.com/office/drawing/2014/main" id="{F2D9C8D0-C5A6-8040-B94E-69B751B2507A}"/>
              </a:ext>
            </a:extLst>
          </p:cNvPr>
          <p:cNvSpPr>
            <a:spLocks noGrp="1"/>
          </p:cNvSpPr>
          <p:nvPr>
            <p:ph idx="1"/>
          </p:nvPr>
        </p:nvSpPr>
        <p:spPr>
          <a:xfrm>
            <a:off x="3373062" y="2133600"/>
            <a:ext cx="8131550" cy="3777622"/>
          </a:xfrm>
        </p:spPr>
        <p:txBody>
          <a:bodyPr>
            <a:normAutofit/>
          </a:bodyPr>
          <a:lstStyle/>
          <a:p>
            <a:r>
              <a:rPr lang="tr-TR" sz="1700" dirty="0" err="1"/>
              <a:t>Intravenous</a:t>
            </a:r>
            <a:r>
              <a:rPr lang="tr-TR" sz="1700" dirty="0"/>
              <a:t> </a:t>
            </a:r>
            <a:r>
              <a:rPr lang="tr-TR" sz="1700" dirty="0" err="1"/>
              <a:t>infusion</a:t>
            </a:r>
            <a:r>
              <a:rPr lang="tr-TR" sz="1700" dirty="0"/>
              <a:t> is </a:t>
            </a:r>
            <a:r>
              <a:rPr lang="tr-TR" sz="1700" dirty="0" err="1"/>
              <a:t>the</a:t>
            </a:r>
            <a:r>
              <a:rPr lang="tr-TR" sz="1700" dirty="0"/>
              <a:t> </a:t>
            </a:r>
            <a:r>
              <a:rPr lang="tr-TR" sz="1700" dirty="0" err="1"/>
              <a:t>preferred</a:t>
            </a:r>
            <a:r>
              <a:rPr lang="tr-TR" sz="1700" dirty="0"/>
              <a:t> </a:t>
            </a:r>
            <a:r>
              <a:rPr lang="tr-TR" sz="1700" dirty="0" err="1"/>
              <a:t>means</a:t>
            </a:r>
            <a:r>
              <a:rPr lang="tr-TR" sz="1700" dirty="0"/>
              <a:t> of </a:t>
            </a:r>
            <a:r>
              <a:rPr lang="tr-TR" sz="1700" dirty="0" err="1"/>
              <a:t>delivering</a:t>
            </a:r>
            <a:r>
              <a:rPr lang="tr-TR" sz="1700" dirty="0"/>
              <a:t> </a:t>
            </a:r>
            <a:r>
              <a:rPr lang="tr-TR" sz="1700" dirty="0" err="1"/>
              <a:t>fluids</a:t>
            </a:r>
            <a:r>
              <a:rPr lang="tr-TR" sz="1700" dirty="0"/>
              <a:t> </a:t>
            </a:r>
            <a:r>
              <a:rPr lang="tr-TR" sz="1700" dirty="0" err="1"/>
              <a:t>to</a:t>
            </a:r>
            <a:r>
              <a:rPr lang="tr-TR" sz="1700" dirty="0"/>
              <a:t> </a:t>
            </a:r>
            <a:r>
              <a:rPr lang="tr-TR" sz="1700" dirty="0" err="1"/>
              <a:t>severely</a:t>
            </a:r>
            <a:r>
              <a:rPr lang="tr-TR" sz="1700" dirty="0"/>
              <a:t> </a:t>
            </a:r>
            <a:r>
              <a:rPr lang="tr-TR" sz="1700" dirty="0" err="1"/>
              <a:t>dehydrated</a:t>
            </a:r>
            <a:r>
              <a:rPr lang="tr-TR" sz="1700" dirty="0"/>
              <a:t> </a:t>
            </a:r>
            <a:r>
              <a:rPr lang="tr-TR" sz="1700" dirty="0" err="1"/>
              <a:t>animals</a:t>
            </a:r>
            <a:r>
              <a:rPr lang="tr-TR" sz="1700" dirty="0"/>
              <a:t> </a:t>
            </a:r>
            <a:r>
              <a:rPr lang="tr-TR" sz="1700" dirty="0" err="1"/>
              <a:t>and</a:t>
            </a:r>
            <a:r>
              <a:rPr lang="tr-TR" sz="1700" dirty="0"/>
              <a:t> </a:t>
            </a:r>
            <a:r>
              <a:rPr lang="tr-TR" sz="1700" dirty="0" err="1"/>
              <a:t>medium</a:t>
            </a:r>
            <a:r>
              <a:rPr lang="tr-TR" sz="1700" dirty="0"/>
              <a:t> </a:t>
            </a:r>
            <a:r>
              <a:rPr lang="tr-TR" sz="1700" dirty="0" err="1"/>
              <a:t>to</a:t>
            </a:r>
            <a:r>
              <a:rPr lang="tr-TR" sz="1700" dirty="0"/>
              <a:t> </a:t>
            </a:r>
            <a:r>
              <a:rPr lang="tr-TR" sz="1700" dirty="0" err="1"/>
              <a:t>large</a:t>
            </a:r>
            <a:r>
              <a:rPr lang="tr-TR" sz="1700" dirty="0"/>
              <a:t> </a:t>
            </a:r>
            <a:r>
              <a:rPr lang="tr-TR" sz="1700" dirty="0" err="1"/>
              <a:t>dogs</a:t>
            </a:r>
            <a:r>
              <a:rPr lang="tr-TR" sz="1700" dirty="0"/>
              <a:t>. </a:t>
            </a:r>
          </a:p>
          <a:p>
            <a:r>
              <a:rPr lang="tr-TR" sz="1700" dirty="0" err="1"/>
              <a:t>It</a:t>
            </a:r>
            <a:r>
              <a:rPr lang="tr-TR" sz="1700" dirty="0"/>
              <a:t> </a:t>
            </a:r>
            <a:r>
              <a:rPr lang="tr-TR" sz="1700" dirty="0" err="1"/>
              <a:t>allows</a:t>
            </a:r>
            <a:r>
              <a:rPr lang="tr-TR" sz="1700" dirty="0"/>
              <a:t> </a:t>
            </a:r>
            <a:r>
              <a:rPr lang="tr-TR" sz="1700" dirty="0" err="1"/>
              <a:t>for</a:t>
            </a:r>
            <a:r>
              <a:rPr lang="tr-TR" sz="1700" dirty="0"/>
              <a:t> a </a:t>
            </a:r>
            <a:r>
              <a:rPr lang="tr-TR" sz="1700" dirty="0" err="1"/>
              <a:t>controlled</a:t>
            </a:r>
            <a:r>
              <a:rPr lang="tr-TR" sz="1700" dirty="0"/>
              <a:t> </a:t>
            </a:r>
            <a:r>
              <a:rPr lang="tr-TR" sz="1700" dirty="0" err="1"/>
              <a:t>delivery</a:t>
            </a:r>
            <a:r>
              <a:rPr lang="tr-TR" sz="1700" dirty="0"/>
              <a:t> rate </a:t>
            </a:r>
            <a:r>
              <a:rPr lang="tr-TR" sz="1700" dirty="0" err="1"/>
              <a:t>to</a:t>
            </a:r>
            <a:r>
              <a:rPr lang="tr-TR" sz="1700" dirty="0"/>
              <a:t> </a:t>
            </a:r>
            <a:r>
              <a:rPr lang="tr-TR" sz="1700" dirty="0" err="1"/>
              <a:t>meet</a:t>
            </a:r>
            <a:r>
              <a:rPr lang="tr-TR" sz="1700" dirty="0"/>
              <a:t> </a:t>
            </a:r>
            <a:r>
              <a:rPr lang="tr-TR" sz="1700" dirty="0" err="1"/>
              <a:t>the</a:t>
            </a:r>
            <a:r>
              <a:rPr lang="tr-TR" sz="1700" dirty="0"/>
              <a:t> </a:t>
            </a:r>
            <a:r>
              <a:rPr lang="tr-TR" sz="1700" dirty="0" err="1"/>
              <a:t>patient's</a:t>
            </a:r>
            <a:r>
              <a:rPr lang="tr-TR" sz="1700" dirty="0"/>
              <a:t> </a:t>
            </a:r>
            <a:r>
              <a:rPr lang="tr-TR" sz="1700" dirty="0" err="1"/>
              <a:t>changing</a:t>
            </a:r>
            <a:r>
              <a:rPr lang="tr-TR" sz="1700" dirty="0"/>
              <a:t> </a:t>
            </a:r>
            <a:r>
              <a:rPr lang="tr-TR" sz="1700" dirty="0" err="1"/>
              <a:t>needs</a:t>
            </a:r>
            <a:r>
              <a:rPr lang="tr-TR" sz="1700" dirty="0"/>
              <a:t>. </a:t>
            </a:r>
            <a:r>
              <a:rPr lang="tr-TR" sz="1700" dirty="0" err="1"/>
              <a:t>Intravenous</a:t>
            </a:r>
            <a:r>
              <a:rPr lang="tr-TR" sz="1700" dirty="0"/>
              <a:t> </a:t>
            </a:r>
            <a:r>
              <a:rPr lang="tr-TR" sz="1700" dirty="0" err="1"/>
              <a:t>treatment</a:t>
            </a:r>
            <a:r>
              <a:rPr lang="tr-TR" sz="1700" dirty="0"/>
              <a:t> </a:t>
            </a:r>
            <a:r>
              <a:rPr lang="tr-TR" sz="1700" dirty="0" err="1"/>
              <a:t>requires</a:t>
            </a:r>
            <a:r>
              <a:rPr lang="tr-TR" sz="1700" dirty="0"/>
              <a:t> </a:t>
            </a:r>
            <a:r>
              <a:rPr lang="tr-TR" sz="1700" dirty="0" err="1"/>
              <a:t>the</a:t>
            </a:r>
            <a:r>
              <a:rPr lang="tr-TR" sz="1700" dirty="0"/>
              <a:t> </a:t>
            </a:r>
            <a:r>
              <a:rPr lang="tr-TR" sz="1700" dirty="0" err="1"/>
              <a:t>insertion</a:t>
            </a:r>
            <a:r>
              <a:rPr lang="tr-TR" sz="1700" dirty="0"/>
              <a:t> of a </a:t>
            </a:r>
            <a:r>
              <a:rPr lang="tr-TR" sz="1700" dirty="0" err="1"/>
              <a:t>cannula</a:t>
            </a:r>
            <a:r>
              <a:rPr lang="tr-TR" sz="1700" dirty="0"/>
              <a:t> </a:t>
            </a:r>
            <a:r>
              <a:rPr lang="tr-TR" sz="1700" dirty="0" err="1"/>
              <a:t>into</a:t>
            </a:r>
            <a:r>
              <a:rPr lang="tr-TR" sz="1700" dirty="0"/>
              <a:t> a </a:t>
            </a:r>
            <a:r>
              <a:rPr lang="tr-TR" sz="1700" dirty="0" err="1"/>
              <a:t>vein</a:t>
            </a:r>
            <a:r>
              <a:rPr lang="tr-TR" sz="1700" dirty="0"/>
              <a:t> </a:t>
            </a:r>
            <a:r>
              <a:rPr lang="tr-TR" sz="1700" dirty="0" err="1"/>
              <a:t>using</a:t>
            </a:r>
            <a:r>
              <a:rPr lang="tr-TR" sz="1700" dirty="0"/>
              <a:t> sterile </a:t>
            </a:r>
            <a:r>
              <a:rPr lang="tr-TR" sz="1700" dirty="0" err="1"/>
              <a:t>technique</a:t>
            </a:r>
            <a:r>
              <a:rPr lang="tr-TR" sz="1700" dirty="0"/>
              <a:t> </a:t>
            </a:r>
            <a:r>
              <a:rPr lang="tr-TR" sz="1700" dirty="0" err="1"/>
              <a:t>and</a:t>
            </a:r>
            <a:r>
              <a:rPr lang="tr-TR" sz="1700" dirty="0"/>
              <a:t> </a:t>
            </a:r>
            <a:r>
              <a:rPr lang="tr-TR" sz="1700" dirty="0" err="1"/>
              <a:t>the</a:t>
            </a:r>
            <a:r>
              <a:rPr lang="tr-TR" sz="1700" dirty="0"/>
              <a:t> </a:t>
            </a:r>
            <a:r>
              <a:rPr lang="tr-TR" sz="1700" dirty="0" err="1"/>
              <a:t>subsequent</a:t>
            </a:r>
            <a:r>
              <a:rPr lang="tr-TR" sz="1700" dirty="0"/>
              <a:t> sterile </a:t>
            </a:r>
            <a:r>
              <a:rPr lang="tr-TR" sz="1700" dirty="0" err="1"/>
              <a:t>maintenance</a:t>
            </a:r>
            <a:r>
              <a:rPr lang="tr-TR" sz="1700" dirty="0"/>
              <a:t> of </a:t>
            </a:r>
            <a:r>
              <a:rPr lang="tr-TR" sz="1700" dirty="0" err="1"/>
              <a:t>the</a:t>
            </a:r>
            <a:r>
              <a:rPr lang="tr-TR" sz="1700" dirty="0"/>
              <a:t> </a:t>
            </a:r>
            <a:r>
              <a:rPr lang="tr-TR" sz="1700" dirty="0" err="1"/>
              <a:t>intravenous</a:t>
            </a:r>
            <a:r>
              <a:rPr lang="tr-TR" sz="1700" dirty="0"/>
              <a:t> </a:t>
            </a:r>
            <a:r>
              <a:rPr lang="tr-TR" sz="1700" dirty="0" err="1"/>
              <a:t>delivery</a:t>
            </a:r>
            <a:r>
              <a:rPr lang="tr-TR" sz="1700" dirty="0"/>
              <a:t> </a:t>
            </a:r>
            <a:r>
              <a:rPr lang="tr-TR" sz="1700" dirty="0" err="1"/>
              <a:t>system</a:t>
            </a:r>
            <a:r>
              <a:rPr lang="tr-TR" sz="1700" dirty="0"/>
              <a:t>. </a:t>
            </a:r>
          </a:p>
          <a:p>
            <a:r>
              <a:rPr lang="tr-TR" sz="1700" dirty="0" err="1"/>
              <a:t>The</a:t>
            </a:r>
            <a:r>
              <a:rPr lang="tr-TR" sz="1700" dirty="0"/>
              <a:t> </a:t>
            </a:r>
            <a:r>
              <a:rPr lang="tr-TR" sz="1700" dirty="0" err="1"/>
              <a:t>more</a:t>
            </a:r>
            <a:r>
              <a:rPr lang="tr-TR" sz="1700" dirty="0"/>
              <a:t> </a:t>
            </a:r>
            <a:r>
              <a:rPr lang="tr-TR" sz="1700" dirty="0" err="1"/>
              <a:t>common</a:t>
            </a:r>
            <a:r>
              <a:rPr lang="tr-TR" sz="1700" dirty="0"/>
              <a:t> </a:t>
            </a:r>
            <a:r>
              <a:rPr lang="tr-TR" sz="1700" dirty="0" err="1"/>
              <a:t>complications</a:t>
            </a:r>
            <a:r>
              <a:rPr lang="tr-TR" sz="1700" dirty="0"/>
              <a:t> </a:t>
            </a:r>
            <a:r>
              <a:rPr lang="tr-TR" sz="1700" dirty="0" err="1"/>
              <a:t>include</a:t>
            </a:r>
            <a:r>
              <a:rPr lang="tr-TR" sz="1700" dirty="0"/>
              <a:t> </a:t>
            </a:r>
            <a:r>
              <a:rPr lang="tr-TR" sz="1700" dirty="0" err="1"/>
              <a:t>phlebitis</a:t>
            </a:r>
            <a:r>
              <a:rPr lang="tr-TR" sz="1700" dirty="0"/>
              <a:t>, </a:t>
            </a:r>
            <a:r>
              <a:rPr lang="tr-TR" sz="1700" dirty="0" err="1"/>
              <a:t>catheter</a:t>
            </a:r>
            <a:r>
              <a:rPr lang="tr-TR" sz="1700" dirty="0"/>
              <a:t> </a:t>
            </a:r>
            <a:r>
              <a:rPr lang="tr-TR" sz="1700" dirty="0" err="1"/>
              <a:t>sepsis</a:t>
            </a:r>
            <a:r>
              <a:rPr lang="tr-TR" sz="1700" dirty="0"/>
              <a:t>, </a:t>
            </a:r>
            <a:r>
              <a:rPr lang="tr-TR" sz="1700" dirty="0" err="1"/>
              <a:t>fluid</a:t>
            </a:r>
            <a:r>
              <a:rPr lang="tr-TR" sz="1700" dirty="0"/>
              <a:t> </a:t>
            </a:r>
            <a:r>
              <a:rPr lang="tr-TR" sz="1700" dirty="0" err="1"/>
              <a:t>overload</a:t>
            </a:r>
            <a:r>
              <a:rPr lang="tr-TR" sz="1700" dirty="0"/>
              <a:t>, </a:t>
            </a:r>
            <a:r>
              <a:rPr lang="tr-TR" sz="1700" dirty="0" err="1"/>
              <a:t>and</a:t>
            </a:r>
            <a:r>
              <a:rPr lang="tr-TR" sz="1700" dirty="0"/>
              <a:t> </a:t>
            </a:r>
            <a:r>
              <a:rPr lang="tr-TR" sz="1700" dirty="0" err="1"/>
              <a:t>the</a:t>
            </a:r>
            <a:r>
              <a:rPr lang="tr-TR" sz="1700" dirty="0"/>
              <a:t> </a:t>
            </a:r>
            <a:r>
              <a:rPr lang="tr-TR" sz="1700" dirty="0" err="1"/>
              <a:t>inadvertent</a:t>
            </a:r>
            <a:r>
              <a:rPr lang="tr-TR" sz="1700" dirty="0"/>
              <a:t> </a:t>
            </a:r>
            <a:r>
              <a:rPr lang="tr-TR" sz="1700" dirty="0" err="1"/>
              <a:t>flow</a:t>
            </a:r>
            <a:r>
              <a:rPr lang="tr-TR" sz="1700" dirty="0"/>
              <a:t> of </a:t>
            </a:r>
            <a:r>
              <a:rPr lang="tr-TR" sz="1700" dirty="0" err="1"/>
              <a:t>fluid</a:t>
            </a:r>
            <a:r>
              <a:rPr lang="tr-TR" sz="1700" dirty="0"/>
              <a:t> </a:t>
            </a:r>
            <a:r>
              <a:rPr lang="tr-TR" sz="1700" dirty="0" err="1"/>
              <a:t>into</a:t>
            </a:r>
            <a:r>
              <a:rPr lang="tr-TR" sz="1700" dirty="0"/>
              <a:t> </a:t>
            </a:r>
            <a:r>
              <a:rPr lang="tr-TR" sz="1700" dirty="0" err="1"/>
              <a:t>the</a:t>
            </a:r>
            <a:r>
              <a:rPr lang="tr-TR" sz="1700" dirty="0"/>
              <a:t> </a:t>
            </a:r>
            <a:r>
              <a:rPr lang="tr-TR" sz="1700" dirty="0" err="1"/>
              <a:t>surrounding</a:t>
            </a:r>
            <a:r>
              <a:rPr lang="tr-TR" sz="1700" dirty="0"/>
              <a:t> </a:t>
            </a:r>
            <a:r>
              <a:rPr lang="tr-TR" sz="1700" dirty="0" err="1"/>
              <a:t>perivascular</a:t>
            </a:r>
            <a:r>
              <a:rPr lang="tr-TR" sz="1700" dirty="0"/>
              <a:t> </a:t>
            </a:r>
            <a:r>
              <a:rPr lang="tr-TR" sz="1700" dirty="0" err="1"/>
              <a:t>subcutaneous</a:t>
            </a:r>
            <a:r>
              <a:rPr lang="tr-TR" sz="1700" dirty="0"/>
              <a:t> </a:t>
            </a:r>
            <a:r>
              <a:rPr lang="tr-TR" sz="1700" dirty="0" err="1"/>
              <a:t>tissue</a:t>
            </a:r>
            <a:endParaRPr lang="tr-TR" sz="1700" dirty="0"/>
          </a:p>
          <a:p>
            <a:r>
              <a:rPr lang="tr-TR" sz="1700" dirty="0"/>
              <a:t> </a:t>
            </a:r>
            <a:r>
              <a:rPr lang="tr-TR" sz="1700" dirty="0" err="1"/>
              <a:t>Intravenous</a:t>
            </a:r>
            <a:r>
              <a:rPr lang="tr-TR" sz="1700" dirty="0"/>
              <a:t> </a:t>
            </a:r>
            <a:r>
              <a:rPr lang="tr-TR" sz="1700" dirty="0" err="1"/>
              <a:t>catheters</a:t>
            </a:r>
            <a:r>
              <a:rPr lang="tr-TR" sz="1700" dirty="0"/>
              <a:t> </a:t>
            </a:r>
            <a:r>
              <a:rPr lang="tr-TR" sz="1700" dirty="0" err="1"/>
              <a:t>should</a:t>
            </a:r>
            <a:r>
              <a:rPr lang="tr-TR" sz="1700" dirty="0"/>
              <a:t> be </a:t>
            </a:r>
            <a:r>
              <a:rPr lang="tr-TR" sz="1700" dirty="0" err="1"/>
              <a:t>changed</a:t>
            </a:r>
            <a:r>
              <a:rPr lang="tr-TR" sz="1700" dirty="0"/>
              <a:t> </a:t>
            </a:r>
            <a:r>
              <a:rPr lang="tr-TR" sz="1700" dirty="0" err="1"/>
              <a:t>and</a:t>
            </a:r>
            <a:r>
              <a:rPr lang="tr-TR" sz="1700" dirty="0"/>
              <a:t> </a:t>
            </a:r>
            <a:r>
              <a:rPr lang="tr-TR" sz="1700" dirty="0" err="1"/>
              <a:t>rotated</a:t>
            </a:r>
            <a:r>
              <a:rPr lang="tr-TR" sz="1700" dirty="0"/>
              <a:t> </a:t>
            </a:r>
            <a:r>
              <a:rPr lang="tr-TR" sz="1700" dirty="0" err="1"/>
              <a:t>to</a:t>
            </a:r>
            <a:r>
              <a:rPr lang="tr-TR" sz="1700" dirty="0"/>
              <a:t> </a:t>
            </a:r>
            <a:r>
              <a:rPr lang="tr-TR" sz="1700" dirty="0" err="1"/>
              <a:t>another</a:t>
            </a:r>
            <a:r>
              <a:rPr lang="tr-TR" sz="1700" dirty="0"/>
              <a:t> site </a:t>
            </a:r>
            <a:r>
              <a:rPr lang="tr-TR" sz="1700" dirty="0" err="1"/>
              <a:t>every</a:t>
            </a:r>
            <a:r>
              <a:rPr lang="tr-TR" sz="1700" dirty="0"/>
              <a:t> 72 </a:t>
            </a:r>
            <a:r>
              <a:rPr lang="tr-TR" sz="1700" dirty="0" err="1"/>
              <a:t>hours</a:t>
            </a:r>
            <a:r>
              <a:rPr lang="tr-TR" sz="1700" dirty="0"/>
              <a:t> in </a:t>
            </a:r>
            <a:r>
              <a:rPr lang="tr-TR" sz="1700" dirty="0" err="1"/>
              <a:t>order</a:t>
            </a:r>
            <a:r>
              <a:rPr lang="tr-TR" sz="1700" dirty="0"/>
              <a:t> </a:t>
            </a:r>
            <a:r>
              <a:rPr lang="tr-TR" sz="1700" dirty="0" err="1"/>
              <a:t>to</a:t>
            </a:r>
            <a:r>
              <a:rPr lang="tr-TR" sz="1700" dirty="0"/>
              <a:t> </a:t>
            </a:r>
            <a:r>
              <a:rPr lang="tr-TR" sz="1700" dirty="0" err="1"/>
              <a:t>avoid</a:t>
            </a:r>
            <a:r>
              <a:rPr lang="tr-TR" sz="1700" dirty="0"/>
              <a:t> </a:t>
            </a:r>
            <a:r>
              <a:rPr lang="tr-TR" sz="1700" dirty="0" err="1"/>
              <a:t>most</a:t>
            </a:r>
            <a:r>
              <a:rPr lang="tr-TR" sz="1700" dirty="0"/>
              <a:t> of </a:t>
            </a:r>
            <a:r>
              <a:rPr lang="tr-TR" sz="1700" dirty="0" err="1"/>
              <a:t>these</a:t>
            </a:r>
            <a:r>
              <a:rPr lang="tr-TR" sz="1700" dirty="0"/>
              <a:t> </a:t>
            </a:r>
            <a:r>
              <a:rPr lang="tr-TR" sz="1700" dirty="0" err="1"/>
              <a:t>iatrogenic</a:t>
            </a:r>
            <a:r>
              <a:rPr lang="tr-TR" sz="1700" dirty="0"/>
              <a:t> </a:t>
            </a:r>
            <a:r>
              <a:rPr lang="tr-TR" sz="1700" dirty="0" err="1"/>
              <a:t>complications</a:t>
            </a:r>
            <a:r>
              <a:rPr lang="tr-TR" sz="1700" dirty="0"/>
              <a:t>. </a:t>
            </a:r>
          </a:p>
          <a:p>
            <a:pPr marL="0" indent="0">
              <a:buNone/>
            </a:pPr>
            <a:r>
              <a:rPr lang="tr-TR" sz="1700" dirty="0"/>
              <a:t>.</a:t>
            </a:r>
          </a:p>
        </p:txBody>
      </p:sp>
    </p:spTree>
    <p:extLst>
      <p:ext uri="{BB962C8B-B14F-4D97-AF65-F5344CB8AC3E}">
        <p14:creationId xmlns:p14="http://schemas.microsoft.com/office/powerpoint/2010/main" val="7453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166C53C-F52A-B94F-81F5-7274564C6D71}"/>
              </a:ext>
            </a:extLst>
          </p:cNvPr>
          <p:cNvSpPr>
            <a:spLocks noGrp="1"/>
          </p:cNvSpPr>
          <p:nvPr>
            <p:ph type="title"/>
          </p:nvPr>
        </p:nvSpPr>
        <p:spPr>
          <a:xfrm>
            <a:off x="3373062" y="624110"/>
            <a:ext cx="8131550" cy="1280890"/>
          </a:xfrm>
        </p:spPr>
        <p:txBody>
          <a:bodyPr>
            <a:normAutofit/>
          </a:bodyPr>
          <a:lstStyle/>
          <a:p>
            <a:r>
              <a:rPr lang="tr-TR" dirty="0" err="1"/>
              <a:t>İntraosseus</a:t>
            </a:r>
            <a:r>
              <a:rPr lang="tr-TR" dirty="0"/>
              <a:t> -</a:t>
            </a:r>
            <a:r>
              <a:rPr lang="tr-TR" dirty="0" err="1"/>
              <a:t>io</a:t>
            </a:r>
            <a:endParaRPr lang="tr-TR" dirty="0"/>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İçerik Yer Tutucusu 2">
            <a:extLst>
              <a:ext uri="{FF2B5EF4-FFF2-40B4-BE49-F238E27FC236}">
                <a16:creationId xmlns:a16="http://schemas.microsoft.com/office/drawing/2014/main" id="{CDABE52C-E3A2-5D4D-88B9-252EE44839AF}"/>
              </a:ext>
            </a:extLst>
          </p:cNvPr>
          <p:cNvSpPr>
            <a:spLocks noGrp="1"/>
          </p:cNvSpPr>
          <p:nvPr>
            <p:ph idx="1"/>
          </p:nvPr>
        </p:nvSpPr>
        <p:spPr>
          <a:xfrm>
            <a:off x="3373062" y="2133600"/>
            <a:ext cx="8131550" cy="3777622"/>
          </a:xfrm>
        </p:spPr>
        <p:txBody>
          <a:bodyPr>
            <a:normAutofit/>
          </a:bodyPr>
          <a:lstStyle/>
          <a:p>
            <a:r>
              <a:rPr lang="tr-TR" dirty="0" err="1"/>
              <a:t>Intraosseous</a:t>
            </a:r>
            <a:r>
              <a:rPr lang="tr-TR" dirty="0"/>
              <a:t> </a:t>
            </a:r>
            <a:r>
              <a:rPr lang="tr-TR" dirty="0" err="1"/>
              <a:t>fluid</a:t>
            </a:r>
            <a:r>
              <a:rPr lang="tr-TR" dirty="0"/>
              <a:t> </a:t>
            </a:r>
            <a:r>
              <a:rPr lang="tr-TR" dirty="0" err="1"/>
              <a:t>therapy</a:t>
            </a:r>
            <a:r>
              <a:rPr lang="tr-TR" dirty="0"/>
              <a:t> is a </a:t>
            </a:r>
            <a:r>
              <a:rPr lang="tr-TR" dirty="0" err="1"/>
              <a:t>preferred</a:t>
            </a:r>
            <a:r>
              <a:rPr lang="tr-TR" dirty="0"/>
              <a:t> </a:t>
            </a:r>
            <a:r>
              <a:rPr lang="tr-TR" dirty="0" err="1"/>
              <a:t>route</a:t>
            </a:r>
            <a:r>
              <a:rPr lang="tr-TR" dirty="0"/>
              <a:t> </a:t>
            </a:r>
            <a:r>
              <a:rPr lang="tr-TR" dirty="0" err="1"/>
              <a:t>for</a:t>
            </a:r>
            <a:r>
              <a:rPr lang="tr-TR" dirty="0"/>
              <a:t> </a:t>
            </a:r>
            <a:r>
              <a:rPr lang="tr-TR" dirty="0" err="1"/>
              <a:t>animals</a:t>
            </a:r>
            <a:r>
              <a:rPr lang="tr-TR" dirty="0"/>
              <a:t> </a:t>
            </a:r>
            <a:r>
              <a:rPr lang="tr-TR" dirty="0" err="1"/>
              <a:t>weighing</a:t>
            </a:r>
            <a:r>
              <a:rPr lang="tr-TR" dirty="0"/>
              <a:t> </a:t>
            </a:r>
            <a:r>
              <a:rPr lang="tr-TR" dirty="0" err="1"/>
              <a:t>less</a:t>
            </a:r>
            <a:r>
              <a:rPr lang="tr-TR" dirty="0"/>
              <a:t> </a:t>
            </a:r>
            <a:r>
              <a:rPr lang="tr-TR" dirty="0" err="1"/>
              <a:t>than</a:t>
            </a:r>
            <a:r>
              <a:rPr lang="tr-TR" dirty="0"/>
              <a:t> 5 kg </a:t>
            </a:r>
            <a:r>
              <a:rPr lang="tr-TR" dirty="0" err="1"/>
              <a:t>when</a:t>
            </a:r>
            <a:r>
              <a:rPr lang="tr-TR" dirty="0"/>
              <a:t> </a:t>
            </a:r>
            <a:r>
              <a:rPr lang="tr-TR" dirty="0" err="1"/>
              <a:t>the</a:t>
            </a:r>
            <a:r>
              <a:rPr lang="tr-TR" dirty="0"/>
              <a:t> </a:t>
            </a:r>
            <a:r>
              <a:rPr lang="tr-TR" dirty="0" err="1"/>
              <a:t>intravenous</a:t>
            </a:r>
            <a:r>
              <a:rPr lang="tr-TR" dirty="0"/>
              <a:t> </a:t>
            </a:r>
            <a:r>
              <a:rPr lang="tr-TR" dirty="0" err="1"/>
              <a:t>approach</a:t>
            </a:r>
            <a:r>
              <a:rPr lang="tr-TR" dirty="0"/>
              <a:t> is </a:t>
            </a:r>
            <a:r>
              <a:rPr lang="tr-TR" dirty="0" err="1"/>
              <a:t>impossible</a:t>
            </a:r>
            <a:r>
              <a:rPr lang="tr-TR" dirty="0"/>
              <a:t>. </a:t>
            </a:r>
          </a:p>
          <a:p>
            <a:r>
              <a:rPr lang="tr-TR" dirty="0" err="1"/>
              <a:t>Actually</a:t>
            </a:r>
            <a:r>
              <a:rPr lang="tr-TR" dirty="0"/>
              <a:t>, </a:t>
            </a:r>
            <a:r>
              <a:rPr lang="tr-TR" dirty="0" err="1"/>
              <a:t>because</a:t>
            </a:r>
            <a:r>
              <a:rPr lang="tr-TR" dirty="0"/>
              <a:t> of </a:t>
            </a:r>
            <a:r>
              <a:rPr lang="tr-TR" dirty="0" err="1"/>
              <a:t>the</a:t>
            </a:r>
            <a:r>
              <a:rPr lang="tr-TR" dirty="0"/>
              <a:t> bone </a:t>
            </a:r>
            <a:r>
              <a:rPr lang="tr-TR" dirty="0" err="1"/>
              <a:t>marrow's</a:t>
            </a:r>
            <a:r>
              <a:rPr lang="tr-TR" dirty="0"/>
              <a:t> </a:t>
            </a:r>
            <a:r>
              <a:rPr lang="tr-TR" dirty="0" err="1"/>
              <a:t>direct</a:t>
            </a:r>
            <a:r>
              <a:rPr lang="tr-TR" dirty="0"/>
              <a:t> </a:t>
            </a:r>
            <a:r>
              <a:rPr lang="tr-TR" dirty="0" err="1"/>
              <a:t>access</a:t>
            </a:r>
            <a:r>
              <a:rPr lang="tr-TR" dirty="0"/>
              <a:t> </a:t>
            </a:r>
            <a:r>
              <a:rPr lang="tr-TR" dirty="0" err="1"/>
              <a:t>to</a:t>
            </a:r>
            <a:r>
              <a:rPr lang="tr-TR" dirty="0"/>
              <a:t> </a:t>
            </a:r>
            <a:r>
              <a:rPr lang="tr-TR" dirty="0" err="1"/>
              <a:t>the</a:t>
            </a:r>
            <a:r>
              <a:rPr lang="tr-TR" dirty="0"/>
              <a:t> </a:t>
            </a:r>
            <a:r>
              <a:rPr lang="tr-TR" dirty="0" err="1"/>
              <a:t>systemic</a:t>
            </a:r>
            <a:r>
              <a:rPr lang="tr-TR" dirty="0"/>
              <a:t> </a:t>
            </a:r>
            <a:r>
              <a:rPr lang="tr-TR" dirty="0" err="1"/>
              <a:t>circulation</a:t>
            </a:r>
            <a:r>
              <a:rPr lang="tr-TR" dirty="0"/>
              <a:t>, it can be </a:t>
            </a:r>
            <a:r>
              <a:rPr lang="tr-TR" dirty="0" err="1"/>
              <a:t>considered</a:t>
            </a:r>
            <a:r>
              <a:rPr lang="tr-TR" dirty="0"/>
              <a:t> as a </a:t>
            </a:r>
            <a:r>
              <a:rPr lang="tr-TR" dirty="0" err="1"/>
              <a:t>large</a:t>
            </a:r>
            <a:r>
              <a:rPr lang="tr-TR" dirty="0"/>
              <a:t> </a:t>
            </a:r>
            <a:r>
              <a:rPr lang="tr-TR" dirty="0" err="1"/>
              <a:t>rigid</a:t>
            </a:r>
            <a:r>
              <a:rPr lang="tr-TR" dirty="0"/>
              <a:t> </a:t>
            </a:r>
            <a:r>
              <a:rPr lang="tr-TR" dirty="0" err="1"/>
              <a:t>vein</a:t>
            </a:r>
            <a:r>
              <a:rPr lang="tr-TR" dirty="0"/>
              <a:t> </a:t>
            </a:r>
            <a:r>
              <a:rPr lang="tr-TR" dirty="0" err="1"/>
              <a:t>through</a:t>
            </a:r>
            <a:r>
              <a:rPr lang="tr-TR" dirty="0"/>
              <a:t> </a:t>
            </a:r>
            <a:r>
              <a:rPr lang="tr-TR" dirty="0" err="1"/>
              <a:t>which</a:t>
            </a:r>
            <a:r>
              <a:rPr lang="tr-TR" dirty="0"/>
              <a:t> </a:t>
            </a:r>
            <a:r>
              <a:rPr lang="tr-TR" dirty="0" err="1"/>
              <a:t>most</a:t>
            </a:r>
            <a:r>
              <a:rPr lang="tr-TR" dirty="0"/>
              <a:t> </a:t>
            </a:r>
            <a:r>
              <a:rPr lang="tr-TR" dirty="0" err="1"/>
              <a:t>medications</a:t>
            </a:r>
            <a:r>
              <a:rPr lang="tr-TR" dirty="0"/>
              <a:t> can be </a:t>
            </a:r>
            <a:r>
              <a:rPr lang="tr-TR" dirty="0" err="1"/>
              <a:t>safely</a:t>
            </a:r>
            <a:r>
              <a:rPr lang="tr-TR" dirty="0"/>
              <a:t> </a:t>
            </a:r>
            <a:r>
              <a:rPr lang="tr-TR" dirty="0" err="1"/>
              <a:t>delivered</a:t>
            </a:r>
            <a:r>
              <a:rPr lang="tr-TR" dirty="0"/>
              <a:t>. </a:t>
            </a:r>
          </a:p>
          <a:p>
            <a:r>
              <a:rPr lang="tr-TR" dirty="0" err="1"/>
              <a:t>The</a:t>
            </a:r>
            <a:r>
              <a:rPr lang="tr-TR" dirty="0"/>
              <a:t> </a:t>
            </a:r>
            <a:r>
              <a:rPr lang="tr-TR" dirty="0" err="1"/>
              <a:t>intraosseous</a:t>
            </a:r>
            <a:r>
              <a:rPr lang="tr-TR" dirty="0"/>
              <a:t> </a:t>
            </a:r>
            <a:r>
              <a:rPr lang="tr-TR" dirty="0" err="1"/>
              <a:t>method</a:t>
            </a:r>
            <a:r>
              <a:rPr lang="tr-TR" dirty="0"/>
              <a:t> </a:t>
            </a:r>
            <a:r>
              <a:rPr lang="tr-TR" dirty="0" err="1"/>
              <a:t>for</a:t>
            </a:r>
            <a:r>
              <a:rPr lang="tr-TR" dirty="0"/>
              <a:t> </a:t>
            </a:r>
            <a:r>
              <a:rPr lang="tr-TR" dirty="0" err="1"/>
              <a:t>fluid</a:t>
            </a:r>
            <a:r>
              <a:rPr lang="tr-TR" dirty="0"/>
              <a:t> </a:t>
            </a:r>
            <a:r>
              <a:rPr lang="tr-TR" dirty="0" err="1"/>
              <a:t>therapy</a:t>
            </a:r>
            <a:r>
              <a:rPr lang="tr-TR" dirty="0"/>
              <a:t> is a </a:t>
            </a:r>
            <a:r>
              <a:rPr lang="tr-TR" dirty="0" err="1"/>
              <a:t>safe</a:t>
            </a:r>
            <a:r>
              <a:rPr lang="tr-TR" dirty="0"/>
              <a:t> </a:t>
            </a:r>
            <a:r>
              <a:rPr lang="tr-TR" dirty="0" err="1"/>
              <a:t>and</a:t>
            </a:r>
            <a:r>
              <a:rPr lang="tr-TR" dirty="0"/>
              <a:t> </a:t>
            </a:r>
            <a:r>
              <a:rPr lang="tr-TR" dirty="0" err="1"/>
              <a:t>efficacious</a:t>
            </a:r>
            <a:r>
              <a:rPr lang="tr-TR" dirty="0"/>
              <a:t> </a:t>
            </a:r>
            <a:r>
              <a:rPr lang="tr-TR" dirty="0" err="1"/>
              <a:t>route</a:t>
            </a:r>
            <a:r>
              <a:rPr lang="tr-TR" dirty="0"/>
              <a:t> in </a:t>
            </a:r>
            <a:r>
              <a:rPr lang="tr-TR" dirty="0" err="1"/>
              <a:t>the</a:t>
            </a:r>
            <a:r>
              <a:rPr lang="tr-TR" dirty="0"/>
              <a:t> </a:t>
            </a:r>
            <a:r>
              <a:rPr lang="tr-TR" dirty="0" err="1"/>
              <a:t>critically</a:t>
            </a:r>
            <a:r>
              <a:rPr lang="tr-TR" dirty="0"/>
              <a:t> </a:t>
            </a:r>
            <a:r>
              <a:rPr lang="tr-TR" dirty="0" err="1"/>
              <a:t>ill</a:t>
            </a:r>
            <a:r>
              <a:rPr lang="tr-TR" dirty="0"/>
              <a:t> </a:t>
            </a:r>
            <a:r>
              <a:rPr lang="tr-TR" dirty="0" err="1"/>
              <a:t>patien</a:t>
            </a:r>
            <a:endParaRPr lang="tr-TR" dirty="0"/>
          </a:p>
        </p:txBody>
      </p:sp>
    </p:spTree>
    <p:extLst>
      <p:ext uri="{BB962C8B-B14F-4D97-AF65-F5344CB8AC3E}">
        <p14:creationId xmlns:p14="http://schemas.microsoft.com/office/powerpoint/2010/main" val="1389254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44BC85-3B9E-7143-B5B8-961FF2A6EAFD}"/>
              </a:ext>
            </a:extLst>
          </p:cNvPr>
          <p:cNvSpPr>
            <a:spLocks noGrp="1"/>
          </p:cNvSpPr>
          <p:nvPr>
            <p:ph type="title"/>
          </p:nvPr>
        </p:nvSpPr>
        <p:spPr/>
        <p:txBody>
          <a:bodyPr>
            <a:normAutofit fontScale="90000"/>
          </a:bodyPr>
          <a:lstStyle/>
          <a:p>
            <a:r>
              <a:rPr lang="tr-TR" dirty="0" err="1"/>
              <a:t>Determining</a:t>
            </a:r>
            <a:r>
              <a:rPr lang="tr-TR" dirty="0"/>
              <a:t> </a:t>
            </a:r>
            <a:r>
              <a:rPr lang="tr-TR" dirty="0" err="1"/>
              <a:t>the</a:t>
            </a:r>
            <a:r>
              <a:rPr lang="tr-TR" dirty="0"/>
              <a:t> </a:t>
            </a:r>
            <a:r>
              <a:rPr lang="tr-TR" dirty="0" err="1"/>
              <a:t>Route</a:t>
            </a:r>
            <a:r>
              <a:rPr lang="tr-TR" dirty="0"/>
              <a:t> of </a:t>
            </a:r>
            <a:r>
              <a:rPr lang="tr-TR" dirty="0" err="1"/>
              <a:t>Fluid</a:t>
            </a:r>
            <a:r>
              <a:rPr lang="tr-TR" dirty="0"/>
              <a:t> Administration </a:t>
            </a:r>
            <a:br>
              <a:rPr lang="tr-TR" dirty="0"/>
            </a:br>
            <a:endParaRPr lang="tr-TR" dirty="0"/>
          </a:p>
        </p:txBody>
      </p:sp>
      <p:pic>
        <p:nvPicPr>
          <p:cNvPr id="5" name="İçerik Yer Tutucusu 4" descr="ekran görüntüsü içeren bir resim&#10;&#10;Açıklama otomatik olarak oluşturuldu">
            <a:extLst>
              <a:ext uri="{FF2B5EF4-FFF2-40B4-BE49-F238E27FC236}">
                <a16:creationId xmlns:a16="http://schemas.microsoft.com/office/drawing/2014/main" id="{F9144D89-BE07-B14B-8D06-CBBD1F16E271}"/>
              </a:ext>
            </a:extLst>
          </p:cNvPr>
          <p:cNvPicPr>
            <a:picLocks noGrp="1" noChangeAspect="1"/>
          </p:cNvPicPr>
          <p:nvPr>
            <p:ph idx="1"/>
          </p:nvPr>
        </p:nvPicPr>
        <p:blipFill>
          <a:blip r:embed="rId2"/>
          <a:stretch>
            <a:fillRect/>
          </a:stretch>
        </p:blipFill>
        <p:spPr>
          <a:xfrm>
            <a:off x="331772" y="2143125"/>
            <a:ext cx="11860228" cy="3776440"/>
          </a:xfrm>
        </p:spPr>
      </p:pic>
    </p:spTree>
    <p:extLst>
      <p:ext uri="{BB962C8B-B14F-4D97-AF65-F5344CB8AC3E}">
        <p14:creationId xmlns:p14="http://schemas.microsoft.com/office/powerpoint/2010/main" val="1653585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DB7801-0365-A34C-A8C3-26DF975C0C4C}"/>
              </a:ext>
            </a:extLst>
          </p:cNvPr>
          <p:cNvSpPr>
            <a:spLocks noGrp="1"/>
          </p:cNvSpPr>
          <p:nvPr>
            <p:ph type="title"/>
          </p:nvPr>
        </p:nvSpPr>
        <p:spPr/>
        <p:txBody>
          <a:bodyPr>
            <a:normAutofit fontScale="90000"/>
          </a:bodyPr>
          <a:lstStyle/>
          <a:p>
            <a:r>
              <a:rPr lang="tr-TR" dirty="0" err="1"/>
              <a:t>Recommended</a:t>
            </a:r>
            <a:r>
              <a:rPr lang="tr-TR" dirty="0"/>
              <a:t> </a:t>
            </a:r>
            <a:r>
              <a:rPr lang="tr-TR" dirty="0" err="1"/>
              <a:t>Maintenance</a:t>
            </a:r>
            <a:r>
              <a:rPr lang="tr-TR" dirty="0"/>
              <a:t> </a:t>
            </a:r>
            <a:r>
              <a:rPr lang="tr-TR" dirty="0" err="1"/>
              <a:t>Fluid</a:t>
            </a:r>
            <a:r>
              <a:rPr lang="tr-TR" dirty="0"/>
              <a:t> </a:t>
            </a:r>
            <a:r>
              <a:rPr lang="tr-TR" dirty="0" err="1"/>
              <a:t>Rates</a:t>
            </a:r>
            <a:r>
              <a:rPr lang="tr-TR" dirty="0"/>
              <a:t> (</a:t>
            </a:r>
            <a:r>
              <a:rPr lang="tr-TR" dirty="0" err="1"/>
              <a:t>mL</a:t>
            </a:r>
            <a:r>
              <a:rPr lang="tr-TR" dirty="0"/>
              <a:t>/kg/</a:t>
            </a:r>
            <a:r>
              <a:rPr lang="tr-TR" dirty="0" err="1"/>
              <a:t>hr</a:t>
            </a:r>
            <a:r>
              <a:rPr lang="tr-TR" dirty="0"/>
              <a:t>) </a:t>
            </a:r>
            <a:br>
              <a:rPr lang="tr-TR" dirty="0"/>
            </a:br>
            <a:endParaRPr lang="tr-TR" dirty="0"/>
          </a:p>
        </p:txBody>
      </p:sp>
      <p:pic>
        <p:nvPicPr>
          <p:cNvPr id="7" name="İçerik Yer Tutucusu 6" descr="ekran görüntüsü içeren bir resim&#10;&#10;Açıklama otomatik olarak oluşturuldu">
            <a:extLst>
              <a:ext uri="{FF2B5EF4-FFF2-40B4-BE49-F238E27FC236}">
                <a16:creationId xmlns:a16="http://schemas.microsoft.com/office/drawing/2014/main" id="{78EF4E32-1E98-4C4D-BC0F-64E3F54F894B}"/>
              </a:ext>
            </a:extLst>
          </p:cNvPr>
          <p:cNvPicPr>
            <a:picLocks noGrp="1" noChangeAspect="1"/>
          </p:cNvPicPr>
          <p:nvPr>
            <p:ph idx="1"/>
          </p:nvPr>
        </p:nvPicPr>
        <p:blipFill>
          <a:blip r:embed="rId2"/>
          <a:stretch>
            <a:fillRect/>
          </a:stretch>
        </p:blipFill>
        <p:spPr>
          <a:xfrm>
            <a:off x="2305717" y="2971800"/>
            <a:ext cx="8494046" cy="1882775"/>
          </a:xfrm>
        </p:spPr>
      </p:pic>
    </p:spTree>
    <p:extLst>
      <p:ext uri="{BB962C8B-B14F-4D97-AF65-F5344CB8AC3E}">
        <p14:creationId xmlns:p14="http://schemas.microsoft.com/office/powerpoint/2010/main" val="3581889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C44121C-6709-194D-98B1-1304C9877154}"/>
              </a:ext>
            </a:extLst>
          </p:cNvPr>
          <p:cNvSpPr>
            <a:spLocks noGrp="1"/>
          </p:cNvSpPr>
          <p:nvPr>
            <p:ph type="title"/>
          </p:nvPr>
        </p:nvSpPr>
        <p:spPr>
          <a:xfrm>
            <a:off x="3373062" y="624110"/>
            <a:ext cx="8131550" cy="1280890"/>
          </a:xfrm>
        </p:spPr>
        <p:txBody>
          <a:bodyPr>
            <a:normAutofit/>
          </a:bodyPr>
          <a:lstStyle/>
          <a:p>
            <a:r>
              <a:rPr lang="tr-TR" dirty="0" err="1"/>
              <a:t>Changes</a:t>
            </a:r>
            <a:r>
              <a:rPr lang="tr-TR" dirty="0"/>
              <a:t> in </a:t>
            </a:r>
            <a:r>
              <a:rPr lang="tr-TR" dirty="0" err="1"/>
              <a:t>Fluid</a:t>
            </a:r>
            <a:r>
              <a:rPr lang="tr-TR" dirty="0"/>
              <a:t> Volume </a:t>
            </a:r>
            <a:br>
              <a:rPr lang="tr-TR" dirty="0"/>
            </a:br>
            <a:endParaRPr lang="tr-TR" dirty="0"/>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İçerik Yer Tutucusu 2">
            <a:extLst>
              <a:ext uri="{FF2B5EF4-FFF2-40B4-BE49-F238E27FC236}">
                <a16:creationId xmlns:a16="http://schemas.microsoft.com/office/drawing/2014/main" id="{A5E6E428-259F-0E4B-A6EE-793A72A8714F}"/>
              </a:ext>
            </a:extLst>
          </p:cNvPr>
          <p:cNvSpPr>
            <a:spLocks noGrp="1"/>
          </p:cNvSpPr>
          <p:nvPr>
            <p:ph idx="1"/>
          </p:nvPr>
        </p:nvSpPr>
        <p:spPr>
          <a:xfrm>
            <a:off x="3373062" y="2133600"/>
            <a:ext cx="8131550" cy="3777622"/>
          </a:xfrm>
        </p:spPr>
        <p:txBody>
          <a:bodyPr>
            <a:normAutofit/>
          </a:bodyPr>
          <a:lstStyle/>
          <a:p>
            <a:pPr marL="0" indent="0">
              <a:buNone/>
            </a:pPr>
            <a:r>
              <a:rPr lang="tr-TR" err="1"/>
              <a:t>The</a:t>
            </a:r>
            <a:r>
              <a:rPr lang="tr-TR"/>
              <a:t> </a:t>
            </a:r>
            <a:r>
              <a:rPr lang="tr-TR" err="1"/>
              <a:t>physical</a:t>
            </a:r>
            <a:r>
              <a:rPr lang="tr-TR"/>
              <a:t> </a:t>
            </a:r>
            <a:r>
              <a:rPr lang="tr-TR" err="1"/>
              <a:t>exam</a:t>
            </a:r>
            <a:r>
              <a:rPr lang="tr-TR"/>
              <a:t> </a:t>
            </a:r>
            <a:r>
              <a:rPr lang="tr-TR" err="1"/>
              <a:t>will</a:t>
            </a:r>
            <a:r>
              <a:rPr lang="tr-TR"/>
              <a:t> </a:t>
            </a:r>
            <a:r>
              <a:rPr lang="tr-TR" err="1"/>
              <a:t>help</a:t>
            </a:r>
            <a:r>
              <a:rPr lang="tr-TR"/>
              <a:t> </a:t>
            </a:r>
            <a:r>
              <a:rPr lang="tr-TR" err="1"/>
              <a:t>determine</a:t>
            </a:r>
            <a:r>
              <a:rPr lang="tr-TR"/>
              <a:t> </a:t>
            </a:r>
            <a:r>
              <a:rPr lang="tr-TR" err="1"/>
              <a:t>if</a:t>
            </a:r>
            <a:r>
              <a:rPr lang="tr-TR"/>
              <a:t> </a:t>
            </a:r>
            <a:r>
              <a:rPr lang="tr-TR" err="1"/>
              <a:t>the</a:t>
            </a:r>
            <a:r>
              <a:rPr lang="tr-TR"/>
              <a:t> </a:t>
            </a:r>
            <a:r>
              <a:rPr lang="tr-TR" err="1"/>
              <a:t>patient</a:t>
            </a:r>
            <a:r>
              <a:rPr lang="tr-TR"/>
              <a:t> has </a:t>
            </a:r>
          </a:p>
          <a:p>
            <a:r>
              <a:rPr lang="tr-TR" err="1"/>
              <a:t>whole</a:t>
            </a:r>
            <a:r>
              <a:rPr lang="tr-TR"/>
              <a:t> body </a:t>
            </a:r>
            <a:r>
              <a:rPr lang="tr-TR" err="1"/>
              <a:t>fluid</a:t>
            </a:r>
            <a:r>
              <a:rPr lang="tr-TR"/>
              <a:t> </a:t>
            </a:r>
            <a:r>
              <a:rPr lang="tr-TR" err="1"/>
              <a:t>loss</a:t>
            </a:r>
            <a:r>
              <a:rPr lang="tr-TR"/>
              <a:t> (</a:t>
            </a:r>
            <a:r>
              <a:rPr lang="tr-TR" err="1"/>
              <a:t>e.g</a:t>
            </a:r>
            <a:r>
              <a:rPr lang="tr-TR"/>
              <a:t>., </a:t>
            </a:r>
            <a:r>
              <a:rPr lang="tr-TR" err="1"/>
              <a:t>dehydration</a:t>
            </a:r>
            <a:r>
              <a:rPr lang="tr-TR"/>
              <a:t> in </a:t>
            </a:r>
            <a:r>
              <a:rPr lang="tr-TR" err="1"/>
              <a:t>patients</a:t>
            </a:r>
            <a:r>
              <a:rPr lang="tr-TR"/>
              <a:t> </a:t>
            </a:r>
            <a:r>
              <a:rPr lang="tr-TR" err="1"/>
              <a:t>with</a:t>
            </a:r>
            <a:r>
              <a:rPr lang="tr-TR"/>
              <a:t> </a:t>
            </a:r>
            <a:r>
              <a:rPr lang="tr-TR" err="1"/>
              <a:t>renal</a:t>
            </a:r>
            <a:r>
              <a:rPr lang="tr-TR"/>
              <a:t> </a:t>
            </a:r>
            <a:r>
              <a:rPr lang="tr-TR" err="1"/>
              <a:t>disease</a:t>
            </a:r>
            <a:r>
              <a:rPr lang="tr-TR"/>
              <a:t>),</a:t>
            </a:r>
          </a:p>
          <a:p>
            <a:r>
              <a:rPr lang="tr-TR" err="1"/>
              <a:t>vascular</a:t>
            </a:r>
            <a:r>
              <a:rPr lang="tr-TR"/>
              <a:t> </a:t>
            </a:r>
            <a:r>
              <a:rPr lang="tr-TR" err="1"/>
              <a:t>space</a:t>
            </a:r>
            <a:r>
              <a:rPr lang="tr-TR"/>
              <a:t> </a:t>
            </a:r>
            <a:r>
              <a:rPr lang="tr-TR" err="1"/>
              <a:t>fluid</a:t>
            </a:r>
            <a:r>
              <a:rPr lang="tr-TR"/>
              <a:t> </a:t>
            </a:r>
            <a:r>
              <a:rPr lang="tr-TR" err="1"/>
              <a:t>loss</a:t>
            </a:r>
            <a:r>
              <a:rPr lang="tr-TR"/>
              <a:t> (</a:t>
            </a:r>
            <a:r>
              <a:rPr lang="tr-TR" err="1"/>
              <a:t>e.g</a:t>
            </a:r>
            <a:r>
              <a:rPr lang="tr-TR"/>
              <a:t>., </a:t>
            </a:r>
            <a:r>
              <a:rPr lang="tr-TR" err="1"/>
              <a:t>hypovolemia</a:t>
            </a:r>
            <a:r>
              <a:rPr lang="tr-TR"/>
              <a:t> </a:t>
            </a:r>
            <a:r>
              <a:rPr lang="tr-TR" err="1"/>
              <a:t>due</a:t>
            </a:r>
            <a:r>
              <a:rPr lang="tr-TR"/>
              <a:t> </a:t>
            </a:r>
            <a:r>
              <a:rPr lang="tr-TR" err="1"/>
              <a:t>to</a:t>
            </a:r>
            <a:r>
              <a:rPr lang="tr-TR"/>
              <a:t> </a:t>
            </a:r>
            <a:r>
              <a:rPr lang="tr-TR" err="1"/>
              <a:t>blood</a:t>
            </a:r>
            <a:r>
              <a:rPr lang="tr-TR"/>
              <a:t> </a:t>
            </a:r>
            <a:r>
              <a:rPr lang="tr-TR" err="1"/>
              <a:t>loss</a:t>
            </a:r>
            <a:r>
              <a:rPr lang="tr-TR"/>
              <a:t>), </a:t>
            </a:r>
            <a:r>
              <a:rPr lang="tr-TR" err="1"/>
              <a:t>or</a:t>
            </a:r>
            <a:endParaRPr lang="tr-TR"/>
          </a:p>
          <a:p>
            <a:r>
              <a:rPr lang="tr-TR" err="1"/>
              <a:t>hypervolemia</a:t>
            </a:r>
            <a:r>
              <a:rPr lang="tr-TR"/>
              <a:t> (</a:t>
            </a:r>
            <a:r>
              <a:rPr lang="tr-TR" err="1"/>
              <a:t>e.g</a:t>
            </a:r>
            <a:r>
              <a:rPr lang="tr-TR"/>
              <a:t>., </a:t>
            </a:r>
            <a:r>
              <a:rPr lang="tr-TR" err="1"/>
              <a:t>heart</a:t>
            </a:r>
            <a:r>
              <a:rPr lang="tr-TR"/>
              <a:t> </a:t>
            </a:r>
            <a:r>
              <a:rPr lang="tr-TR" err="1"/>
              <a:t>disease</a:t>
            </a:r>
            <a:r>
              <a:rPr lang="tr-TR"/>
              <a:t>, </a:t>
            </a:r>
            <a:r>
              <a:rPr lang="tr-TR" err="1"/>
              <a:t>iatrogenic</a:t>
            </a:r>
            <a:r>
              <a:rPr lang="tr-TR"/>
              <a:t> </a:t>
            </a:r>
            <a:r>
              <a:rPr lang="tr-TR" err="1"/>
              <a:t>fluid</a:t>
            </a:r>
            <a:r>
              <a:rPr lang="tr-TR"/>
              <a:t> </a:t>
            </a:r>
            <a:r>
              <a:rPr lang="tr-TR" err="1"/>
              <a:t>overload</a:t>
            </a:r>
            <a:r>
              <a:rPr lang="tr-TR"/>
              <a:t>). </a:t>
            </a:r>
          </a:p>
          <a:p>
            <a:pPr marL="0" indent="0">
              <a:buNone/>
            </a:pPr>
            <a:r>
              <a:rPr lang="tr-TR" err="1"/>
              <a:t>Acute</a:t>
            </a:r>
            <a:r>
              <a:rPr lang="tr-TR"/>
              <a:t> </a:t>
            </a:r>
            <a:r>
              <a:rPr lang="tr-TR" err="1"/>
              <a:t>renal</a:t>
            </a:r>
            <a:r>
              <a:rPr lang="tr-TR"/>
              <a:t> </a:t>
            </a:r>
            <a:r>
              <a:rPr lang="tr-TR" err="1"/>
              <a:t>failure</a:t>
            </a:r>
            <a:r>
              <a:rPr lang="tr-TR"/>
              <a:t> </a:t>
            </a:r>
            <a:r>
              <a:rPr lang="tr-TR" err="1"/>
              <a:t>patients</a:t>
            </a:r>
            <a:r>
              <a:rPr lang="tr-TR"/>
              <a:t>, </a:t>
            </a:r>
            <a:r>
              <a:rPr lang="tr-TR" err="1"/>
              <a:t>if</a:t>
            </a:r>
            <a:r>
              <a:rPr lang="tr-TR"/>
              <a:t> </a:t>
            </a:r>
            <a:r>
              <a:rPr lang="tr-TR" err="1"/>
              <a:t>oliguric</a:t>
            </a:r>
            <a:r>
              <a:rPr lang="tr-TR"/>
              <a:t>/</a:t>
            </a:r>
            <a:r>
              <a:rPr lang="tr-TR" err="1"/>
              <a:t>anuric</a:t>
            </a:r>
            <a:r>
              <a:rPr lang="tr-TR"/>
              <a:t>, </a:t>
            </a:r>
            <a:r>
              <a:rPr lang="tr-TR" err="1"/>
              <a:t>may</a:t>
            </a:r>
            <a:r>
              <a:rPr lang="tr-TR"/>
              <a:t> be </a:t>
            </a:r>
            <a:r>
              <a:rPr lang="tr-TR" err="1"/>
              <a:t>hypervolemic</a:t>
            </a:r>
            <a:r>
              <a:rPr lang="tr-TR"/>
              <a:t>, </a:t>
            </a:r>
            <a:r>
              <a:rPr lang="tr-TR" err="1"/>
              <a:t>and</a:t>
            </a:r>
            <a:r>
              <a:rPr lang="tr-TR"/>
              <a:t> </a:t>
            </a:r>
            <a:r>
              <a:rPr lang="tr-TR" err="1"/>
              <a:t>if</a:t>
            </a:r>
            <a:r>
              <a:rPr lang="tr-TR"/>
              <a:t> </a:t>
            </a:r>
            <a:r>
              <a:rPr lang="tr-TR" err="1"/>
              <a:t>the</a:t>
            </a:r>
            <a:r>
              <a:rPr lang="tr-TR"/>
              <a:t> </a:t>
            </a:r>
            <a:r>
              <a:rPr lang="tr-TR" err="1"/>
              <a:t>patient</a:t>
            </a:r>
            <a:r>
              <a:rPr lang="tr-TR"/>
              <a:t> is </a:t>
            </a:r>
            <a:r>
              <a:rPr lang="tr-TR" err="1"/>
              <a:t>polyuric</a:t>
            </a:r>
            <a:r>
              <a:rPr lang="tr-TR"/>
              <a:t> </a:t>
            </a:r>
            <a:r>
              <a:rPr lang="tr-TR" err="1"/>
              <a:t>they</a:t>
            </a:r>
            <a:r>
              <a:rPr lang="tr-TR"/>
              <a:t> </a:t>
            </a:r>
            <a:r>
              <a:rPr lang="tr-TR" err="1"/>
              <a:t>may</a:t>
            </a:r>
            <a:r>
              <a:rPr lang="tr-TR"/>
              <a:t> </a:t>
            </a:r>
            <a:r>
              <a:rPr lang="tr-TR" err="1"/>
              <a:t>become</a:t>
            </a:r>
            <a:r>
              <a:rPr lang="tr-TR"/>
              <a:t> </a:t>
            </a:r>
            <a:r>
              <a:rPr lang="tr-TR" err="1"/>
              <a:t>hypovolemic</a:t>
            </a:r>
            <a:r>
              <a:rPr lang="tr-TR"/>
              <a:t>. </a:t>
            </a:r>
          </a:p>
          <a:p>
            <a:pPr marL="0" indent="0">
              <a:buNone/>
            </a:pPr>
            <a:r>
              <a:rPr lang="tr-TR" err="1"/>
              <a:t>Reassessment</a:t>
            </a:r>
            <a:r>
              <a:rPr lang="tr-TR"/>
              <a:t> of </a:t>
            </a:r>
            <a:r>
              <a:rPr lang="tr-TR" err="1"/>
              <a:t>response</a:t>
            </a:r>
            <a:r>
              <a:rPr lang="tr-TR"/>
              <a:t> </a:t>
            </a:r>
            <a:r>
              <a:rPr lang="tr-TR" err="1"/>
              <a:t>to</a:t>
            </a:r>
            <a:r>
              <a:rPr lang="tr-TR"/>
              <a:t> </a:t>
            </a:r>
            <a:r>
              <a:rPr lang="tr-TR" err="1"/>
              <a:t>fluid</a:t>
            </a:r>
            <a:r>
              <a:rPr lang="tr-TR"/>
              <a:t> </a:t>
            </a:r>
            <a:r>
              <a:rPr lang="tr-TR" err="1"/>
              <a:t>therapy</a:t>
            </a:r>
            <a:r>
              <a:rPr lang="tr-TR"/>
              <a:t> </a:t>
            </a:r>
            <a:r>
              <a:rPr lang="tr-TR" err="1"/>
              <a:t>will</a:t>
            </a:r>
            <a:r>
              <a:rPr lang="tr-TR"/>
              <a:t> </a:t>
            </a:r>
            <a:r>
              <a:rPr lang="tr-TR" err="1"/>
              <a:t>help</a:t>
            </a:r>
            <a:r>
              <a:rPr lang="tr-TR"/>
              <a:t> </a:t>
            </a:r>
            <a:r>
              <a:rPr lang="tr-TR" err="1"/>
              <a:t>refine</a:t>
            </a:r>
            <a:r>
              <a:rPr lang="tr-TR"/>
              <a:t> </a:t>
            </a:r>
            <a:r>
              <a:rPr lang="tr-TR" err="1"/>
              <a:t>the</a:t>
            </a:r>
            <a:r>
              <a:rPr lang="tr-TR"/>
              <a:t> </a:t>
            </a:r>
            <a:r>
              <a:rPr lang="tr-TR" err="1"/>
              <a:t>determination</a:t>
            </a:r>
            <a:r>
              <a:rPr lang="tr-TR"/>
              <a:t> of </a:t>
            </a:r>
            <a:r>
              <a:rPr lang="tr-TR" err="1"/>
              <a:t>which</a:t>
            </a:r>
            <a:r>
              <a:rPr lang="tr-TR"/>
              <a:t> </a:t>
            </a:r>
            <a:r>
              <a:rPr lang="tr-TR" err="1"/>
              <a:t>fluid</a:t>
            </a:r>
            <a:r>
              <a:rPr lang="tr-TR"/>
              <a:t> </a:t>
            </a:r>
            <a:r>
              <a:rPr lang="tr-TR" err="1"/>
              <a:t>compartment</a:t>
            </a:r>
            <a:r>
              <a:rPr lang="tr-TR"/>
              <a:t> (</a:t>
            </a:r>
            <a:r>
              <a:rPr lang="tr-TR" err="1"/>
              <a:t>intravascular</a:t>
            </a:r>
            <a:r>
              <a:rPr lang="tr-TR"/>
              <a:t> </a:t>
            </a:r>
            <a:r>
              <a:rPr lang="tr-TR" err="1"/>
              <a:t>or</a:t>
            </a:r>
            <a:r>
              <a:rPr lang="tr-TR"/>
              <a:t> </a:t>
            </a:r>
            <a:r>
              <a:rPr lang="tr-TR" err="1"/>
              <a:t>extravascular</a:t>
            </a:r>
            <a:r>
              <a:rPr lang="tr-TR"/>
              <a:t>) has </a:t>
            </a:r>
            <a:r>
              <a:rPr lang="tr-TR" err="1"/>
              <a:t>the</a:t>
            </a:r>
            <a:r>
              <a:rPr lang="tr-TR"/>
              <a:t> </a:t>
            </a:r>
            <a:r>
              <a:rPr lang="tr-TR" err="1"/>
              <a:t>deficit</a:t>
            </a:r>
            <a:r>
              <a:rPr lang="tr-TR"/>
              <a:t> </a:t>
            </a:r>
            <a:r>
              <a:rPr lang="tr-TR" err="1"/>
              <a:t>or</a:t>
            </a:r>
            <a:r>
              <a:rPr lang="tr-TR"/>
              <a:t> </a:t>
            </a:r>
            <a:r>
              <a:rPr lang="tr-TR" err="1"/>
              <a:t>excess</a:t>
            </a:r>
            <a:r>
              <a:rPr lang="tr-TR"/>
              <a:t>. </a:t>
            </a:r>
          </a:p>
          <a:p>
            <a:endParaRPr lang="tr-TR" dirty="0"/>
          </a:p>
        </p:txBody>
      </p:sp>
    </p:spTree>
    <p:extLst>
      <p:ext uri="{BB962C8B-B14F-4D97-AF65-F5344CB8AC3E}">
        <p14:creationId xmlns:p14="http://schemas.microsoft.com/office/powerpoint/2010/main" val="1025665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AFF3786-0D36-F444-A236-474AEEB37C23}"/>
              </a:ext>
            </a:extLst>
          </p:cNvPr>
          <p:cNvSpPr>
            <a:spLocks noGrp="1"/>
          </p:cNvSpPr>
          <p:nvPr>
            <p:ph type="title"/>
          </p:nvPr>
        </p:nvSpPr>
        <p:spPr>
          <a:xfrm>
            <a:off x="1259893" y="3101093"/>
            <a:ext cx="2454052" cy="3029344"/>
          </a:xfrm>
        </p:spPr>
        <p:txBody>
          <a:bodyPr>
            <a:normAutofit/>
          </a:bodyPr>
          <a:lstStyle/>
          <a:p>
            <a:r>
              <a:rPr lang="tr-TR" sz="2700">
                <a:solidFill>
                  <a:schemeClr val="bg1"/>
                </a:solidFill>
              </a:rPr>
              <a:t>Dehydration </a:t>
            </a:r>
            <a:br>
              <a:rPr lang="tr-TR" sz="2700">
                <a:solidFill>
                  <a:schemeClr val="bg1"/>
                </a:solidFill>
              </a:rPr>
            </a:br>
            <a:endParaRPr lang="tr-TR" sz="270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3A0266A-A248-744A-B104-12D9FB94B1E7}"/>
              </a:ext>
            </a:extLst>
          </p:cNvPr>
          <p:cNvSpPr>
            <a:spLocks noGrp="1"/>
          </p:cNvSpPr>
          <p:nvPr>
            <p:ph idx="1"/>
          </p:nvPr>
        </p:nvSpPr>
        <p:spPr>
          <a:xfrm>
            <a:off x="4706578" y="589722"/>
            <a:ext cx="6798033" cy="5321500"/>
          </a:xfrm>
        </p:spPr>
        <p:txBody>
          <a:bodyPr anchor="ctr">
            <a:normAutofit/>
          </a:bodyPr>
          <a:lstStyle/>
          <a:p>
            <a:r>
              <a:rPr lang="tr-TR" dirty="0" err="1"/>
              <a:t>Estimating</a:t>
            </a:r>
            <a:r>
              <a:rPr lang="tr-TR" dirty="0"/>
              <a:t> </a:t>
            </a:r>
            <a:r>
              <a:rPr lang="tr-TR" dirty="0" err="1"/>
              <a:t>the</a:t>
            </a:r>
            <a:r>
              <a:rPr lang="tr-TR" dirty="0"/>
              <a:t> </a:t>
            </a:r>
            <a:r>
              <a:rPr lang="tr-TR" dirty="0" err="1"/>
              <a:t>percent</a:t>
            </a:r>
            <a:r>
              <a:rPr lang="tr-TR" dirty="0"/>
              <a:t> </a:t>
            </a:r>
            <a:r>
              <a:rPr lang="tr-TR" dirty="0" err="1"/>
              <a:t>dehydration</a:t>
            </a:r>
            <a:r>
              <a:rPr lang="tr-TR" dirty="0"/>
              <a:t> </a:t>
            </a:r>
            <a:r>
              <a:rPr lang="tr-TR" dirty="0" err="1"/>
              <a:t>gives</a:t>
            </a:r>
            <a:r>
              <a:rPr lang="tr-TR" dirty="0"/>
              <a:t> </a:t>
            </a:r>
            <a:r>
              <a:rPr lang="tr-TR" dirty="0" err="1"/>
              <a:t>the</a:t>
            </a:r>
            <a:r>
              <a:rPr lang="tr-TR" dirty="0"/>
              <a:t> </a:t>
            </a:r>
            <a:r>
              <a:rPr lang="tr-TR" dirty="0" err="1"/>
              <a:t>clinician</a:t>
            </a:r>
            <a:r>
              <a:rPr lang="tr-TR" dirty="0"/>
              <a:t> a </a:t>
            </a:r>
            <a:r>
              <a:rPr lang="tr-TR" dirty="0" err="1"/>
              <a:t>guide</a:t>
            </a:r>
            <a:r>
              <a:rPr lang="tr-TR" dirty="0"/>
              <a:t> in </a:t>
            </a:r>
            <a:r>
              <a:rPr lang="tr-TR" dirty="0" err="1"/>
              <a:t>initial</a:t>
            </a:r>
            <a:r>
              <a:rPr lang="tr-TR" dirty="0"/>
              <a:t> </a:t>
            </a:r>
            <a:r>
              <a:rPr lang="tr-TR" dirty="0" err="1"/>
              <a:t>fluid</a:t>
            </a:r>
            <a:r>
              <a:rPr lang="tr-TR" dirty="0"/>
              <a:t> </a:t>
            </a:r>
            <a:r>
              <a:rPr lang="tr-TR" dirty="0" err="1"/>
              <a:t>volume</a:t>
            </a:r>
            <a:r>
              <a:rPr lang="tr-TR" dirty="0"/>
              <a:t> </a:t>
            </a:r>
            <a:r>
              <a:rPr lang="tr-TR" dirty="0" err="1"/>
              <a:t>needs</a:t>
            </a:r>
            <a:r>
              <a:rPr lang="tr-TR" dirty="0"/>
              <a:t>; </a:t>
            </a:r>
            <a:r>
              <a:rPr lang="tr-TR" dirty="0" err="1"/>
              <a:t>however</a:t>
            </a:r>
            <a:r>
              <a:rPr lang="tr-TR" dirty="0"/>
              <a:t>, it </a:t>
            </a:r>
            <a:r>
              <a:rPr lang="tr-TR" dirty="0" err="1"/>
              <a:t>must</a:t>
            </a:r>
            <a:r>
              <a:rPr lang="tr-TR" dirty="0"/>
              <a:t> be </a:t>
            </a:r>
            <a:r>
              <a:rPr lang="tr-TR" dirty="0" err="1"/>
              <a:t>considered</a:t>
            </a:r>
            <a:r>
              <a:rPr lang="tr-TR" dirty="0"/>
              <a:t> an </a:t>
            </a:r>
            <a:r>
              <a:rPr lang="tr-TR" dirty="0" err="1"/>
              <a:t>estimation</a:t>
            </a:r>
            <a:r>
              <a:rPr lang="tr-TR" dirty="0"/>
              <a:t> </a:t>
            </a:r>
            <a:r>
              <a:rPr lang="tr-TR" dirty="0" err="1"/>
              <a:t>only</a:t>
            </a:r>
            <a:r>
              <a:rPr lang="tr-TR" dirty="0"/>
              <a:t> </a:t>
            </a:r>
            <a:r>
              <a:rPr lang="tr-TR" dirty="0" err="1"/>
              <a:t>and</a:t>
            </a:r>
            <a:r>
              <a:rPr lang="tr-TR" dirty="0"/>
              <a:t> can be </a:t>
            </a:r>
            <a:r>
              <a:rPr lang="tr-TR" dirty="0" err="1"/>
              <a:t>grossly</a:t>
            </a:r>
            <a:r>
              <a:rPr lang="tr-TR" dirty="0"/>
              <a:t> </a:t>
            </a:r>
            <a:r>
              <a:rPr lang="tr-TR" dirty="0" err="1"/>
              <a:t>inaccurate</a:t>
            </a:r>
            <a:r>
              <a:rPr lang="tr-TR" dirty="0"/>
              <a:t> </a:t>
            </a:r>
            <a:r>
              <a:rPr lang="tr-TR" dirty="0" err="1"/>
              <a:t>due</a:t>
            </a:r>
            <a:r>
              <a:rPr lang="tr-TR" dirty="0"/>
              <a:t> </a:t>
            </a:r>
            <a:r>
              <a:rPr lang="tr-TR" dirty="0" err="1"/>
              <a:t>to</a:t>
            </a:r>
            <a:r>
              <a:rPr lang="tr-TR" dirty="0"/>
              <a:t> </a:t>
            </a:r>
            <a:r>
              <a:rPr lang="tr-TR" dirty="0" err="1"/>
              <a:t>comorbid</a:t>
            </a:r>
            <a:r>
              <a:rPr lang="tr-TR" dirty="0"/>
              <a:t> </a:t>
            </a:r>
            <a:r>
              <a:rPr lang="tr-TR" dirty="0" err="1"/>
              <a:t>conditions</a:t>
            </a:r>
            <a:r>
              <a:rPr lang="tr-TR" dirty="0"/>
              <a:t> </a:t>
            </a:r>
            <a:r>
              <a:rPr lang="tr-TR" dirty="0" err="1"/>
              <a:t>such</a:t>
            </a:r>
            <a:r>
              <a:rPr lang="tr-TR" dirty="0"/>
              <a:t> as </a:t>
            </a:r>
            <a:r>
              <a:rPr lang="tr-TR" dirty="0" err="1"/>
              <a:t>age</a:t>
            </a:r>
            <a:r>
              <a:rPr lang="tr-TR" dirty="0"/>
              <a:t> </a:t>
            </a:r>
            <a:r>
              <a:rPr lang="tr-TR" dirty="0" err="1"/>
              <a:t>and</a:t>
            </a:r>
            <a:r>
              <a:rPr lang="tr-TR" dirty="0"/>
              <a:t> </a:t>
            </a:r>
            <a:r>
              <a:rPr lang="tr-TR" dirty="0" err="1"/>
              <a:t>nutritional</a:t>
            </a:r>
            <a:r>
              <a:rPr lang="tr-TR" dirty="0"/>
              <a:t> </a:t>
            </a:r>
            <a:r>
              <a:rPr lang="tr-TR" dirty="0" err="1"/>
              <a:t>status</a:t>
            </a:r>
            <a:r>
              <a:rPr lang="tr-TR" dirty="0"/>
              <a:t> </a:t>
            </a:r>
          </a:p>
          <a:p>
            <a:r>
              <a:rPr lang="tr-TR" dirty="0" err="1"/>
              <a:t>Fluid</a:t>
            </a:r>
            <a:r>
              <a:rPr lang="tr-TR" dirty="0"/>
              <a:t> </a:t>
            </a:r>
            <a:r>
              <a:rPr lang="tr-TR" dirty="0" err="1"/>
              <a:t>deficit</a:t>
            </a:r>
            <a:r>
              <a:rPr lang="tr-TR" dirty="0"/>
              <a:t> </a:t>
            </a:r>
            <a:r>
              <a:rPr lang="tr-TR" dirty="0" err="1"/>
              <a:t>calculation</a:t>
            </a:r>
            <a:r>
              <a:rPr lang="tr-TR" dirty="0"/>
              <a:t>:</a:t>
            </a:r>
          </a:p>
          <a:p>
            <a:pPr marL="0" indent="0">
              <a:buNone/>
            </a:pPr>
            <a:r>
              <a:rPr lang="tr-TR" dirty="0"/>
              <a:t>Body </a:t>
            </a:r>
            <a:r>
              <a:rPr lang="tr-TR" dirty="0" err="1"/>
              <a:t>weight</a:t>
            </a:r>
            <a:r>
              <a:rPr lang="tr-TR" dirty="0"/>
              <a:t> (kg) 3 % </a:t>
            </a:r>
            <a:r>
              <a:rPr lang="tr-TR" dirty="0" err="1"/>
              <a:t>dehydration</a:t>
            </a:r>
            <a:r>
              <a:rPr lang="tr-TR" dirty="0"/>
              <a:t> 1⁄4 </a:t>
            </a:r>
            <a:r>
              <a:rPr lang="tr-TR" dirty="0" err="1"/>
              <a:t>volume</a:t>
            </a:r>
            <a:r>
              <a:rPr lang="tr-TR" dirty="0"/>
              <a:t> (L) </a:t>
            </a:r>
            <a:r>
              <a:rPr lang="tr-TR" dirty="0" err="1"/>
              <a:t>to</a:t>
            </a:r>
            <a:r>
              <a:rPr lang="tr-TR" dirty="0"/>
              <a:t> </a:t>
            </a:r>
            <a:r>
              <a:rPr lang="tr-TR" dirty="0" err="1"/>
              <a:t>correct</a:t>
            </a:r>
            <a:r>
              <a:rPr lang="tr-TR" dirty="0"/>
              <a:t> </a:t>
            </a:r>
          </a:p>
          <a:p>
            <a:pPr marL="0" indent="0">
              <a:buNone/>
            </a:pPr>
            <a:br>
              <a:rPr lang="tr-TR" dirty="0"/>
            </a:br>
            <a:endParaRPr lang="tr-TR" dirty="0"/>
          </a:p>
          <a:p>
            <a:endParaRPr lang="tr-TR" dirty="0"/>
          </a:p>
        </p:txBody>
      </p:sp>
    </p:spTree>
    <p:extLst>
      <p:ext uri="{BB962C8B-B14F-4D97-AF65-F5344CB8AC3E}">
        <p14:creationId xmlns:p14="http://schemas.microsoft.com/office/powerpoint/2010/main" val="3093593065"/>
      </p:ext>
    </p:extLst>
  </p:cSld>
  <p:clrMapOvr>
    <a:masterClrMapping/>
  </p:clrMapOvr>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12</TotalTime>
  <Words>1619</Words>
  <Application>Microsoft Macintosh PowerPoint</Application>
  <PresentationFormat>Geniş ekran</PresentationFormat>
  <Paragraphs>99</Paragraphs>
  <Slides>27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27</vt:i4>
      </vt:variant>
    </vt:vector>
  </HeadingPairs>
  <TitlesOfParts>
    <vt:vector size="32" baseType="lpstr">
      <vt:lpstr>Arial</vt:lpstr>
      <vt:lpstr>Century Gothic</vt:lpstr>
      <vt:lpstr>ProximaNovaRgBold</vt:lpstr>
      <vt:lpstr>Wingdings 3</vt:lpstr>
      <vt:lpstr>Duman</vt:lpstr>
      <vt:lpstr>Fluid Theraphy</vt:lpstr>
      <vt:lpstr>PowerPoint Sunusu</vt:lpstr>
      <vt:lpstr>ROUTES OF ADMINISTRATION</vt:lpstr>
      <vt:lpstr>İntravenous -iv</vt:lpstr>
      <vt:lpstr>İntraosseus -io</vt:lpstr>
      <vt:lpstr>Determining the Route of Fluid Administration  </vt:lpstr>
      <vt:lpstr>Recommended Maintenance Fluid Rates (mL/kg/hr)  </vt:lpstr>
      <vt:lpstr>Changes in Fluid Volume  </vt:lpstr>
      <vt:lpstr>Dehydration  </vt:lpstr>
      <vt:lpstr>Dehydration Assessment  </vt:lpstr>
      <vt:lpstr>Hypovolemia  </vt:lpstr>
      <vt:lpstr>Patients may be hypovolemic, dehydrated, hypotensive, or a combination of all three.  </vt:lpstr>
      <vt:lpstr>Crystalloid Solutions  </vt:lpstr>
      <vt:lpstr>How to administer crystalloids  </vt:lpstr>
      <vt:lpstr>PowerPoint Sunusu</vt:lpstr>
      <vt:lpstr>PowerPoint Sunusu</vt:lpstr>
      <vt:lpstr>Hypertonic saline (7.2%)  </vt:lpstr>
      <vt:lpstr>PowerPoint Sunusu</vt:lpstr>
      <vt:lpstr>PowerPoint Sunusu</vt:lpstr>
      <vt:lpstr>Colloid Solutions  </vt:lpstr>
      <vt:lpstr>PowerPoint Sunusu</vt:lpstr>
      <vt:lpstr>When to administer colloids  </vt:lpstr>
      <vt:lpstr>PowerPoint Sunusu</vt:lpstr>
      <vt:lpstr>PowerPoint Sunusu</vt:lpstr>
      <vt:lpstr>Catheter Maintenance and Monitoring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 Theraphy</dc:title>
  <dc:creator>murat calıskan</dc:creator>
  <cp:lastModifiedBy>murat calıskan</cp:lastModifiedBy>
  <cp:revision>5</cp:revision>
  <dcterms:created xsi:type="dcterms:W3CDTF">2020-03-27T16:39:56Z</dcterms:created>
  <dcterms:modified xsi:type="dcterms:W3CDTF">2021-03-25T19:09:48Z</dcterms:modified>
</cp:coreProperties>
</file>