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3" r:id="rId3"/>
    <p:sldId id="304" r:id="rId4"/>
    <p:sldId id="324" r:id="rId5"/>
    <p:sldId id="325" r:id="rId6"/>
    <p:sldId id="326" r:id="rId7"/>
    <p:sldId id="264" r:id="rId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B6A1B-AC7C-478D-8D4C-275487A4B43C}" type="datetimeFigureOut">
              <a:rPr lang="tr-TR" smtClean="0"/>
              <a:pPr/>
              <a:t>11.10.2021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21940-B154-43DC-9F1B-ED1860D78E45}" type="slidenum">
              <a:rPr lang="tr-TR" smtClean="0"/>
              <a:pPr/>
              <a:t>‹#›</a:t>
            </a:fld>
            <a:endParaRPr lang="tr-TR"/>
          </a:p>
        </p:txBody>
      </p:sp>
    </p:spTree>
    <p:extLst>
      <p:ext uri="{BB962C8B-B14F-4D97-AF65-F5344CB8AC3E}">
        <p14:creationId xmlns:p14="http://schemas.microsoft.com/office/powerpoint/2010/main" val="1015188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eaLnBrk="1" hangingPunct="1"/>
            <a:r>
              <a:rPr lang="en-US" dirty="0" smtClean="0"/>
              <a:t>But have you ever noticed how things in nature are often so clean? </a:t>
            </a:r>
          </a:p>
          <a:p>
            <a:pPr eaLnBrk="1" hangingPunct="1"/>
            <a:endParaRPr lang="en-US" dirty="0" smtClean="0"/>
          </a:p>
          <a:p>
            <a:pPr eaLnBrk="1" hangingPunct="1"/>
            <a:r>
              <a:rPr lang="en-US" dirty="0" smtClean="0"/>
              <a:t>How does nature manage this? You don</a:t>
            </a:r>
            <a:r>
              <a:rPr lang="ja-JP" altLang="en-US" dirty="0" smtClean="0"/>
              <a:t>’</a:t>
            </a:r>
            <a:r>
              <a:rPr lang="en-US" altLang="ja-JP" dirty="0" smtClean="0"/>
              <a:t>t see janitors out there in the woods, dusting off the trees!</a:t>
            </a:r>
          </a:p>
          <a:p>
            <a:pPr eaLnBrk="1" hangingPunct="1"/>
            <a:endParaRPr lang="en-US" dirty="0" smtClean="0"/>
          </a:p>
          <a:p>
            <a:pPr eaLnBrk="1" hangingPunct="1"/>
            <a:r>
              <a:rPr lang="en-US" dirty="0" smtClean="0"/>
              <a:t>What if we learned to clean like leaves do, for example? Any idea how leaves clean themselves? [students may respond that leaves are so smooth that water rolls right off of them]. They seem so smooth that water just rolls of them, right? Well, let</a:t>
            </a:r>
            <a:r>
              <a:rPr lang="ja-JP" altLang="en-US" dirty="0" smtClean="0"/>
              <a:t>’</a:t>
            </a:r>
            <a:r>
              <a:rPr lang="en-US" altLang="ja-JP" dirty="0" smtClean="0"/>
              <a:t>s take a closer look…</a:t>
            </a:r>
            <a:endParaRPr lang="en-US" dirty="0" smtClean="0"/>
          </a:p>
        </p:txBody>
      </p:sp>
      <p:sp>
        <p:nvSpPr>
          <p:cNvPr id="4" name="3 Slayt Numarası Yer Tutucusu"/>
          <p:cNvSpPr>
            <a:spLocks noGrp="1"/>
          </p:cNvSpPr>
          <p:nvPr>
            <p:ph type="sldNum" sz="quarter" idx="10"/>
          </p:nvPr>
        </p:nvSpPr>
        <p:spPr/>
        <p:txBody>
          <a:bodyPr/>
          <a:lstStyle/>
          <a:p>
            <a:fld id="{3C521940-B154-43DC-9F1B-ED1860D78E45}" type="slidenum">
              <a:rPr lang="tr-TR" smtClean="0"/>
              <a:pPr/>
              <a:t>4</a:t>
            </a:fld>
            <a:endParaRPr lang="tr-TR"/>
          </a:p>
        </p:txBody>
      </p:sp>
    </p:spTree>
    <p:extLst>
      <p:ext uri="{BB962C8B-B14F-4D97-AF65-F5344CB8AC3E}">
        <p14:creationId xmlns:p14="http://schemas.microsoft.com/office/powerpoint/2010/main" val="422754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a:bodyPr>
          <a:lstStyle/>
          <a:p>
            <a:pPr eaLnBrk="1" hangingPunct="1"/>
            <a:r>
              <a:rPr lang="en-US" dirty="0" smtClean="0"/>
              <a:t>This is the surface of the lotus leaf you saw in the previous photo magnified many times. It</a:t>
            </a:r>
            <a:r>
              <a:rPr lang="ja-JP" altLang="en-US" dirty="0" smtClean="0"/>
              <a:t>’</a:t>
            </a:r>
            <a:r>
              <a:rPr lang="en-US" altLang="ja-JP" dirty="0" smtClean="0"/>
              <a:t>s not its smoothness at all that keeps it clean. In fact, tiny, tiny bumps on the leaf</a:t>
            </a:r>
            <a:r>
              <a:rPr lang="ja-JP" altLang="en-US" dirty="0" smtClean="0"/>
              <a:t>’</a:t>
            </a:r>
            <a:r>
              <a:rPr lang="en-US" altLang="ja-JP" dirty="0" smtClean="0"/>
              <a:t>s surface are what causes it to remain clean. These bumps cause water to ball up (because the surface tension of the droplets – which pulls the water together -- is greater than the adhesion possible on the bumpy surface of the leaf*). The balls of water then roll along the leaf using an abundant, free energy source – gravity –  pulling off dirt particles as they go. </a:t>
            </a:r>
          </a:p>
          <a:p>
            <a:pPr eaLnBrk="1" hangingPunct="1"/>
            <a:endParaRPr lang="en-US" dirty="0" smtClean="0"/>
          </a:p>
          <a:p>
            <a:pPr eaLnBrk="1" hangingPunct="1"/>
            <a:r>
              <a:rPr lang="en-US" dirty="0" smtClean="0"/>
              <a:t>Just </a:t>
            </a:r>
            <a:r>
              <a:rPr lang="en-US" i="1" dirty="0" smtClean="0"/>
              <a:t>imagine</a:t>
            </a:r>
            <a:r>
              <a:rPr lang="en-US" dirty="0" smtClean="0"/>
              <a:t> how we might be able to apply this leaf technology to our world and reduce the need to use toxic cleansers.</a:t>
            </a:r>
          </a:p>
          <a:p>
            <a:pPr eaLnBrk="1" hangingPunct="1"/>
            <a:endParaRPr lang="en-US" dirty="0" smtClean="0"/>
          </a:p>
          <a:p>
            <a:pPr eaLnBrk="1" hangingPunct="1"/>
            <a:r>
              <a:rPr lang="en-US" dirty="0" smtClean="0"/>
              <a:t>*[You can go into more detail here, and discuss how the bumps reduce the leaf surface area for the water to contact with, which reduces the hydrostatic force of the water droplet to the leaf and allows the internal cohesive force of water instead to create a droplet]</a:t>
            </a:r>
          </a:p>
          <a:p>
            <a:pPr eaLnBrk="1" hangingPunct="1"/>
            <a:endParaRPr lang="en-US" dirty="0" smtClean="0"/>
          </a:p>
          <a:p>
            <a:pPr eaLnBrk="1" hangingPunct="1"/>
            <a:r>
              <a:rPr lang="en-US" dirty="0" smtClean="0"/>
              <a:t>[This is a good place to address part of the Science Content Standard C for Grades 5-8: Structure and Function in living systems. You can emphasize here the relationship between leaf structure (specifically, that the cuticle of many leaves have specialized physical structures – </a:t>
            </a:r>
            <a:r>
              <a:rPr lang="en-US" dirty="0" err="1" smtClean="0"/>
              <a:t>papillose</a:t>
            </a:r>
            <a:r>
              <a:rPr lang="en-US" dirty="0" smtClean="0"/>
              <a:t> epidermal cells coated with </a:t>
            </a:r>
            <a:r>
              <a:rPr lang="en-US" dirty="0" err="1" smtClean="0"/>
              <a:t>epicuticular</a:t>
            </a:r>
            <a:r>
              <a:rPr lang="en-US" dirty="0" smtClean="0"/>
              <a:t> wax crystals -- which create a microscopically roughened surface) and function, namely, </a:t>
            </a:r>
            <a:r>
              <a:rPr lang="en-US" dirty="0" err="1" smtClean="0"/>
              <a:t>superhydrophicity</a:t>
            </a:r>
            <a:r>
              <a:rPr lang="en-US" dirty="0" smtClean="0"/>
              <a:t>, which both prevents water from adhering to the leaf surface where it might support pathogens (e.g., bacteria) and causes dirt to be cleansed away before it blocks photosynthesis or provides habitat for pathogens. You can also further discuss the role of cells, </a:t>
            </a:r>
            <a:r>
              <a:rPr lang="en-US" dirty="0" err="1" smtClean="0"/>
              <a:t>multicellularity</a:t>
            </a:r>
            <a:r>
              <a:rPr lang="en-US" dirty="0" smtClean="0"/>
              <a:t>, cellular specialization, and disease as a consequence of cellular breakdown in structure and function.]</a:t>
            </a:r>
          </a:p>
          <a:p>
            <a:endParaRPr lang="tr-TR" dirty="0"/>
          </a:p>
        </p:txBody>
      </p:sp>
      <p:sp>
        <p:nvSpPr>
          <p:cNvPr id="4" name="3 Slayt Numarası Yer Tutucusu"/>
          <p:cNvSpPr>
            <a:spLocks noGrp="1"/>
          </p:cNvSpPr>
          <p:nvPr>
            <p:ph type="sldNum" sz="quarter" idx="10"/>
          </p:nvPr>
        </p:nvSpPr>
        <p:spPr/>
        <p:txBody>
          <a:bodyPr/>
          <a:lstStyle/>
          <a:p>
            <a:fld id="{3C521940-B154-43DC-9F1B-ED1860D78E45}" type="slidenum">
              <a:rPr lang="tr-TR" smtClean="0"/>
              <a:pPr/>
              <a:t>5</a:t>
            </a:fld>
            <a:endParaRPr lang="tr-TR"/>
          </a:p>
        </p:txBody>
      </p:sp>
    </p:spTree>
    <p:extLst>
      <p:ext uri="{BB962C8B-B14F-4D97-AF65-F5344CB8AC3E}">
        <p14:creationId xmlns:p14="http://schemas.microsoft.com/office/powerpoint/2010/main" val="2231279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good news is, that</a:t>
            </a:r>
            <a:r>
              <a:rPr lang="ja-JP" altLang="en-US" dirty="0" smtClean="0"/>
              <a:t>’</a:t>
            </a:r>
            <a:r>
              <a:rPr lang="en-US" altLang="ja-JP" dirty="0" smtClean="0"/>
              <a:t>s exactly what</a:t>
            </a:r>
            <a:r>
              <a:rPr lang="ja-JP" altLang="en-US" dirty="0" smtClean="0"/>
              <a:t>’</a:t>
            </a:r>
            <a:r>
              <a:rPr lang="en-US" altLang="ja-JP" dirty="0" smtClean="0"/>
              <a:t>s starting to happen. Biologists have discovered the secret of the success of lotus leaves. And paint manufactures have mimicked the texture of lotus leaves and infused their paints with it; you can literally just roll on a self-cleaning surface. Another application is in fabric finishes, which use the lotus effect to protect fabrics from stains, and reduce the amount of </a:t>
            </a:r>
            <a:r>
              <a:rPr lang="en-US" altLang="ja-JP" dirty="0" err="1" smtClean="0"/>
              <a:t>fluoropolymers</a:t>
            </a:r>
            <a:r>
              <a:rPr lang="en-US" altLang="ja-JP" dirty="0" smtClean="0"/>
              <a:t> needed for this purpose. As a persistent organic chemical, meaning it breaks down very slowly in the environment, there has been long-standing concern that </a:t>
            </a:r>
            <a:r>
              <a:rPr lang="en-US" altLang="ja-JP" dirty="0" err="1" smtClean="0"/>
              <a:t>fluoropolymers</a:t>
            </a:r>
            <a:r>
              <a:rPr lang="en-US" altLang="ja-JP" dirty="0" smtClean="0"/>
              <a:t> are harmful to people and the environment, so this bio-inspired innovation is a very welcome development.</a:t>
            </a:r>
            <a:endParaRPr lang="en-US" dirty="0" smtClean="0"/>
          </a:p>
          <a:p>
            <a:endParaRPr lang="tr-TR" dirty="0"/>
          </a:p>
        </p:txBody>
      </p:sp>
      <p:sp>
        <p:nvSpPr>
          <p:cNvPr id="4" name="3 Slayt Numarası Yer Tutucusu"/>
          <p:cNvSpPr>
            <a:spLocks noGrp="1"/>
          </p:cNvSpPr>
          <p:nvPr>
            <p:ph type="sldNum" sz="quarter" idx="10"/>
          </p:nvPr>
        </p:nvSpPr>
        <p:spPr/>
        <p:txBody>
          <a:bodyPr/>
          <a:lstStyle/>
          <a:p>
            <a:fld id="{3C521940-B154-43DC-9F1B-ED1860D78E45}" type="slidenum">
              <a:rPr lang="tr-TR" smtClean="0"/>
              <a:pPr/>
              <a:t>6</a:t>
            </a:fld>
            <a:endParaRPr lang="tr-TR"/>
          </a:p>
        </p:txBody>
      </p:sp>
    </p:spTree>
    <p:extLst>
      <p:ext uri="{BB962C8B-B14F-4D97-AF65-F5344CB8AC3E}">
        <p14:creationId xmlns:p14="http://schemas.microsoft.com/office/powerpoint/2010/main" val="3612011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439D5EB-E9B2-498A-9FDC-6BCCBA4060B3}"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B1BA198-C957-431D-9CA3-682B4DC61C12}"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CC25AEF-1C2D-4DCB-94EF-9FFB140DD6FC}"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CE50B1F-9055-445E-A3B8-A17FD5C4E079}"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3CFFC6D-BE30-41CD-90B1-18C5FA240813}"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E909264-C88A-4E9E-9ABC-36BF4D8E658D}" type="datetime1">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AD612D9-1C88-4086-A9BB-EF4F8DCED51A}" type="datetime1">
              <a:rPr lang="tr-TR" smtClean="0"/>
              <a:pPr/>
              <a:t>11.10.2021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52D828B-C8B0-4A2A-B2BD-C5FA9E8AE820}" type="datetime1">
              <a:rPr lang="tr-TR" smtClean="0"/>
              <a:pPr/>
              <a:t>11.10.2021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F6B9B8B-0D6B-4AAB-8B98-40DD6B457D35}" type="datetime1">
              <a:rPr lang="tr-TR" smtClean="0"/>
              <a:pPr/>
              <a:t>11.10.2021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CE4B7D4-2B86-4C86-9199-2F936EED5A7B}" type="datetime1">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EBC7C8E-E05E-4AFA-A00A-B3E7700135EA}" type="datetime1">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E5F92-D250-404F-A706-895A9D8E4CDF}" type="datetime1">
              <a:rPr lang="tr-TR" smtClean="0"/>
              <a:pPr/>
              <a:t>11.10.2021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8000" b="-58000"/>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2708920"/>
            <a:ext cx="7772400" cy="1154559"/>
          </a:xfrm>
        </p:spPr>
        <p:txBody>
          <a:bodyPr>
            <a:normAutofit/>
          </a:bodyPr>
          <a:lstStyle/>
          <a:p>
            <a:r>
              <a:rPr lang="tr-TR" sz="3600" b="1" dirty="0" err="1" smtClean="0">
                <a:solidFill>
                  <a:schemeClr val="bg1"/>
                </a:solidFill>
              </a:rPr>
              <a:t>Inspiration</a:t>
            </a:r>
            <a:r>
              <a:rPr lang="tr-TR" sz="3600" b="1" dirty="0" smtClean="0">
                <a:solidFill>
                  <a:schemeClr val="bg1"/>
                </a:solidFill>
              </a:rPr>
              <a:t> </a:t>
            </a:r>
            <a:r>
              <a:rPr lang="tr-TR" sz="3600" b="1" dirty="0" err="1" smtClean="0">
                <a:solidFill>
                  <a:schemeClr val="bg1"/>
                </a:solidFill>
              </a:rPr>
              <a:t>from</a:t>
            </a:r>
            <a:r>
              <a:rPr lang="tr-TR" sz="3600" b="1" dirty="0" smtClean="0">
                <a:solidFill>
                  <a:schemeClr val="bg1"/>
                </a:solidFill>
              </a:rPr>
              <a:t> </a:t>
            </a:r>
            <a:r>
              <a:rPr lang="tr-TR" sz="3600" b="1" dirty="0" err="1" smtClean="0">
                <a:solidFill>
                  <a:schemeClr val="bg1"/>
                </a:solidFill>
              </a:rPr>
              <a:t>Plants</a:t>
            </a:r>
            <a:endParaRPr lang="tr-TR" sz="3600" b="1" dirty="0">
              <a:solidFill>
                <a:schemeClr val="bg1"/>
              </a:solidFill>
            </a:endParaRPr>
          </a:p>
        </p:txBody>
      </p:sp>
      <p:sp>
        <p:nvSpPr>
          <p:cNvPr id="3" name="2 Alt Başlık"/>
          <p:cNvSpPr>
            <a:spLocks noGrp="1"/>
          </p:cNvSpPr>
          <p:nvPr>
            <p:ph type="subTitle" idx="1"/>
          </p:nvPr>
        </p:nvSpPr>
        <p:spPr/>
        <p:txBody>
          <a:bodyPr>
            <a:normAutofit/>
          </a:bodyPr>
          <a:lstStyle/>
          <a:p>
            <a:pPr>
              <a:spcBef>
                <a:spcPts val="0"/>
              </a:spcBef>
            </a:pPr>
            <a:r>
              <a:rPr lang="tr-TR" sz="2000" b="1" dirty="0" smtClean="0">
                <a:solidFill>
                  <a:schemeClr val="bg1"/>
                </a:solidFill>
              </a:rPr>
              <a:t>Dr. Arzu </a:t>
            </a:r>
            <a:r>
              <a:rPr lang="tr-TR" sz="2000" b="1" dirty="0" err="1" smtClean="0">
                <a:solidFill>
                  <a:schemeClr val="bg1"/>
                </a:solidFill>
              </a:rPr>
              <a:t>Gürsoy</a:t>
            </a:r>
            <a:r>
              <a:rPr lang="tr-TR" sz="2000" b="1" dirty="0" smtClean="0">
                <a:solidFill>
                  <a:schemeClr val="bg1"/>
                </a:solidFill>
              </a:rPr>
              <a:t> Ergen</a:t>
            </a:r>
          </a:p>
          <a:p>
            <a:pPr>
              <a:spcBef>
                <a:spcPts val="0"/>
              </a:spcBef>
            </a:pPr>
            <a:r>
              <a:rPr lang="tr-TR" sz="2000" b="1" dirty="0" err="1" smtClean="0">
                <a:solidFill>
                  <a:schemeClr val="bg1"/>
                </a:solidFill>
              </a:rPr>
              <a:t>Science</a:t>
            </a:r>
            <a:r>
              <a:rPr lang="tr-TR" sz="2000" b="1" dirty="0" smtClean="0">
                <a:solidFill>
                  <a:schemeClr val="bg1"/>
                </a:solidFill>
              </a:rPr>
              <a:t> </a:t>
            </a:r>
            <a:r>
              <a:rPr lang="tr-TR" sz="2000" b="1" dirty="0" err="1" smtClean="0">
                <a:solidFill>
                  <a:schemeClr val="bg1"/>
                </a:solidFill>
              </a:rPr>
              <a:t>Faculty</a:t>
            </a:r>
            <a:endParaRPr lang="tr-TR" sz="2000" b="1" dirty="0" smtClean="0">
              <a:solidFill>
                <a:schemeClr val="bg1"/>
              </a:solidFill>
            </a:endParaRPr>
          </a:p>
          <a:p>
            <a:pPr>
              <a:spcBef>
                <a:spcPts val="0"/>
              </a:spcBef>
            </a:pPr>
            <a:r>
              <a:rPr lang="tr-TR" sz="2000" b="1" dirty="0" err="1" smtClean="0">
                <a:solidFill>
                  <a:schemeClr val="bg1"/>
                </a:solidFill>
              </a:rPr>
              <a:t>Biology</a:t>
            </a:r>
            <a:r>
              <a:rPr lang="tr-TR" sz="2000" b="1" dirty="0" smtClean="0">
                <a:solidFill>
                  <a:schemeClr val="bg1"/>
                </a:solidFill>
              </a:rPr>
              <a:t> </a:t>
            </a:r>
            <a:r>
              <a:rPr lang="tr-TR" sz="2000" b="1" dirty="0" err="1" smtClean="0">
                <a:solidFill>
                  <a:schemeClr val="bg1"/>
                </a:solidFill>
              </a:rPr>
              <a:t>Department</a:t>
            </a:r>
            <a:endParaRPr lang="tr-TR" sz="2000" b="1" dirty="0">
              <a:solidFill>
                <a:schemeClr val="bg1"/>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pPr/>
              <a:t>1</a:t>
            </a:fld>
            <a:endParaRPr lang="tr-TR" dirty="0"/>
          </a:p>
        </p:txBody>
      </p:sp>
      <p:sp>
        <p:nvSpPr>
          <p:cNvPr id="6" name="5 Metin kutusu"/>
          <p:cNvSpPr txBox="1"/>
          <p:nvPr/>
        </p:nvSpPr>
        <p:spPr>
          <a:xfrm>
            <a:off x="7438084" y="6309320"/>
            <a:ext cx="1705916" cy="369332"/>
          </a:xfrm>
          <a:prstGeom prst="rect">
            <a:avLst/>
          </a:prstGeom>
          <a:noFill/>
        </p:spPr>
        <p:txBody>
          <a:bodyPr wrap="none" rtlCol="0">
            <a:spAutoFit/>
          </a:bodyPr>
          <a:lstStyle/>
          <a:p>
            <a:r>
              <a:rPr lang="tr-TR" dirty="0" smtClean="0">
                <a:solidFill>
                  <a:schemeClr val="bg1"/>
                </a:solidFill>
              </a:rPr>
              <a:t>Gölalan-Samsun</a:t>
            </a:r>
            <a:endParaRPr lang="tr-TR"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8000" b="-58000"/>
          </a:stretch>
        </a:blipFill>
        <a:effectLst/>
      </p:bgPr>
    </p:bg>
    <p:spTree>
      <p:nvGrpSpPr>
        <p:cNvPr id="1" name=""/>
        <p:cNvGrpSpPr/>
        <p:nvPr/>
      </p:nvGrpSpPr>
      <p:grpSpPr>
        <a:xfrm>
          <a:off x="0" y="0"/>
          <a:ext cx="0" cy="0"/>
          <a:chOff x="0" y="0"/>
          <a:chExt cx="0" cy="0"/>
        </a:xfrm>
      </p:grpSpPr>
      <p:sp>
        <p:nvSpPr>
          <p:cNvPr id="66564" name="Rectangle 3"/>
          <p:cNvSpPr txBox="1">
            <a:spLocks noChangeArrowheads="1"/>
          </p:cNvSpPr>
          <p:nvPr/>
        </p:nvSpPr>
        <p:spPr bwMode="auto">
          <a:xfrm>
            <a:off x="760413" y="1989138"/>
            <a:ext cx="8077200" cy="4564062"/>
          </a:xfrm>
          <a:prstGeom prst="rect">
            <a:avLst/>
          </a:prstGeom>
          <a:noFill/>
          <a:ln w="9525">
            <a:noFill/>
            <a:miter lim="800000"/>
            <a:headEnd/>
            <a:tailEnd/>
          </a:ln>
        </p:spPr>
        <p:txBody>
          <a:bodyPr/>
          <a:lstStyle/>
          <a:p>
            <a:pPr marL="457200" indent="-457200" defTabSz="457200" eaLnBrk="0" hangingPunct="0">
              <a:spcBef>
                <a:spcPct val="20000"/>
              </a:spcBef>
              <a:buFont typeface="Helvetica Neue" charset="0"/>
              <a:buAutoNum type="arabicPeriod"/>
            </a:pPr>
            <a:endParaRPr lang="en-GB" b="1" dirty="0">
              <a:solidFill>
                <a:srgbClr val="595959"/>
              </a:solidFill>
              <a:latin typeface="Helvetica Neue" charset="0"/>
            </a:endParaRPr>
          </a:p>
        </p:txBody>
      </p:sp>
      <p:sp>
        <p:nvSpPr>
          <p:cNvPr id="5" name="4 Dikdörtgen"/>
          <p:cNvSpPr/>
          <p:nvPr/>
        </p:nvSpPr>
        <p:spPr>
          <a:xfrm>
            <a:off x="395536" y="980728"/>
            <a:ext cx="7128792" cy="4302716"/>
          </a:xfrm>
          <a:prstGeom prst="rect">
            <a:avLst/>
          </a:prstGeom>
        </p:spPr>
        <p:txBody>
          <a:bodyPr wrap="square">
            <a:spAutoFit/>
          </a:bodyPr>
          <a:lstStyle/>
          <a:p>
            <a:pPr marL="457200" indent="-457200" algn="just" defTabSz="457200" eaLnBrk="0" hangingPunct="0">
              <a:spcBef>
                <a:spcPct val="20000"/>
              </a:spcBef>
              <a:buFont typeface="Helvetica Neue" charset="0"/>
              <a:buAutoNum type="arabicPeriod"/>
            </a:pPr>
            <a:r>
              <a:rPr lang="en-GB" b="1" dirty="0" smtClean="0">
                <a:solidFill>
                  <a:schemeClr val="bg1"/>
                </a:solidFill>
              </a:rPr>
              <a:t>Self cleaning paint</a:t>
            </a:r>
            <a:endParaRPr lang="tr-TR" b="1" dirty="0" smtClean="0">
              <a:solidFill>
                <a:schemeClr val="bg1"/>
              </a:solidFill>
            </a:endParaRPr>
          </a:p>
          <a:p>
            <a:pPr marL="457200" indent="-457200" algn="just" defTabSz="457200" eaLnBrk="0" hangingPunct="0">
              <a:spcBef>
                <a:spcPct val="20000"/>
              </a:spcBef>
              <a:buFont typeface="Helvetica Neue" charset="0"/>
              <a:buAutoNum type="arabicPeriod"/>
            </a:pPr>
            <a:r>
              <a:rPr lang="tr-TR" b="1" dirty="0" err="1" smtClean="0">
                <a:solidFill>
                  <a:schemeClr val="bg1"/>
                </a:solidFill>
              </a:rPr>
              <a:t>GreenShield</a:t>
            </a:r>
            <a:r>
              <a:rPr lang="tr-TR" b="1" dirty="0" smtClean="0">
                <a:solidFill>
                  <a:schemeClr val="bg1"/>
                </a:solidFill>
              </a:rPr>
              <a:t>™ </a:t>
            </a:r>
            <a:r>
              <a:rPr lang="tr-TR" b="1" dirty="0" err="1" smtClean="0">
                <a:solidFill>
                  <a:schemeClr val="bg1"/>
                </a:solidFill>
              </a:rPr>
              <a:t>textile</a:t>
            </a:r>
            <a:r>
              <a:rPr lang="tr-TR" b="1" dirty="0" smtClean="0">
                <a:solidFill>
                  <a:schemeClr val="bg1"/>
                </a:solidFill>
              </a:rPr>
              <a:t> </a:t>
            </a:r>
            <a:r>
              <a:rPr lang="tr-TR" b="1" dirty="0" err="1" smtClean="0">
                <a:solidFill>
                  <a:schemeClr val="bg1"/>
                </a:solidFill>
              </a:rPr>
              <a:t>coating</a:t>
            </a:r>
            <a:r>
              <a:rPr lang="tr-TR" b="1" dirty="0" smtClean="0">
                <a:solidFill>
                  <a:schemeClr val="bg1"/>
                </a:solidFill>
              </a:rPr>
              <a:t> </a:t>
            </a:r>
          </a:p>
          <a:p>
            <a:pPr marL="457200" indent="-457200" algn="just" defTabSz="457200" eaLnBrk="0" hangingPunct="0">
              <a:spcBef>
                <a:spcPct val="20000"/>
              </a:spcBef>
              <a:buFont typeface="Helvetica Neue" charset="0"/>
              <a:buAutoNum type="arabicPeriod"/>
            </a:pPr>
            <a:r>
              <a:rPr lang="en-GB" b="1" dirty="0" smtClean="0">
                <a:solidFill>
                  <a:schemeClr val="bg1"/>
                </a:solidFill>
              </a:rPr>
              <a:t>Velcro – Burdock from a plant sticking to a dog’s coat</a:t>
            </a:r>
            <a:endParaRPr lang="tr-TR" b="1" dirty="0" smtClean="0">
              <a:solidFill>
                <a:schemeClr val="bg1"/>
              </a:solidFill>
            </a:endParaRPr>
          </a:p>
          <a:p>
            <a:pPr marL="457200" indent="-457200" algn="just" defTabSz="457200" eaLnBrk="0" hangingPunct="0">
              <a:spcBef>
                <a:spcPct val="20000"/>
              </a:spcBef>
              <a:buFont typeface="Helvetica Neue" charset="0"/>
              <a:buAutoNum type="arabicPeriod"/>
            </a:pPr>
            <a:r>
              <a:rPr lang="en-US" b="1" dirty="0" smtClean="0">
                <a:solidFill>
                  <a:schemeClr val="bg1"/>
                </a:solidFill>
              </a:rPr>
              <a:t>BMW to use </a:t>
            </a:r>
            <a:r>
              <a:rPr lang="en-US" b="1" dirty="0" err="1" smtClean="0">
                <a:solidFill>
                  <a:schemeClr val="bg1"/>
                </a:solidFill>
              </a:rPr>
              <a:t>pomelo</a:t>
            </a:r>
            <a:r>
              <a:rPr lang="en-US" b="1" dirty="0" smtClean="0">
                <a:solidFill>
                  <a:schemeClr val="bg1"/>
                </a:solidFill>
              </a:rPr>
              <a:t> fruit to protect its workers</a:t>
            </a:r>
            <a:endParaRPr lang="tr-TR" b="1" dirty="0" smtClean="0">
              <a:solidFill>
                <a:schemeClr val="bg1"/>
              </a:solidFill>
            </a:endParaRPr>
          </a:p>
          <a:p>
            <a:pPr marL="457200" indent="-457200" algn="just" defTabSz="457200" eaLnBrk="0" hangingPunct="0">
              <a:spcBef>
                <a:spcPct val="20000"/>
              </a:spcBef>
              <a:buFont typeface="Helvetica Neue" charset="0"/>
              <a:buAutoNum type="arabicPeriod"/>
            </a:pPr>
            <a:r>
              <a:rPr lang="en-US" b="1" dirty="0" smtClean="0">
                <a:solidFill>
                  <a:schemeClr val="bg1"/>
                </a:solidFill>
              </a:rPr>
              <a:t>Fruit of Aluminum: Scientists Invent Peel-Inspired Metal</a:t>
            </a:r>
            <a:endParaRPr lang="tr-TR" b="1" dirty="0" smtClean="0">
              <a:solidFill>
                <a:schemeClr val="bg1"/>
              </a:solidFill>
            </a:endParaRPr>
          </a:p>
          <a:p>
            <a:pPr marL="457200" indent="-457200" algn="just" defTabSz="457200" eaLnBrk="0" hangingPunct="0">
              <a:spcBef>
                <a:spcPct val="20000"/>
              </a:spcBef>
              <a:buFont typeface="Helvetica Neue" charset="0"/>
              <a:buAutoNum type="arabicPeriod"/>
            </a:pPr>
            <a:r>
              <a:rPr lang="en-US" b="1" dirty="0" smtClean="0">
                <a:solidFill>
                  <a:schemeClr val="bg1"/>
                </a:solidFill>
              </a:rPr>
              <a:t>Water Mixer</a:t>
            </a:r>
            <a:endParaRPr lang="tr-TR" b="1" dirty="0" smtClean="0">
              <a:solidFill>
                <a:schemeClr val="bg1"/>
              </a:solidFill>
            </a:endParaRPr>
          </a:p>
          <a:p>
            <a:pPr marL="457200" indent="-457200" algn="just" defTabSz="457200" eaLnBrk="0" hangingPunct="0">
              <a:spcBef>
                <a:spcPct val="20000"/>
              </a:spcBef>
              <a:buFont typeface="Helvetica Neue" charset="0"/>
              <a:buAutoNum type="arabicPeriod"/>
            </a:pPr>
            <a:r>
              <a:rPr lang="en-US" b="1" dirty="0" err="1" smtClean="0">
                <a:solidFill>
                  <a:schemeClr val="bg1"/>
                </a:solidFill>
              </a:rPr>
              <a:t>Burj</a:t>
            </a:r>
            <a:r>
              <a:rPr lang="en-US" b="1" dirty="0" smtClean="0">
                <a:solidFill>
                  <a:schemeClr val="bg1"/>
                </a:solidFill>
              </a:rPr>
              <a:t> </a:t>
            </a:r>
            <a:r>
              <a:rPr lang="en-US" b="1" dirty="0" err="1" smtClean="0">
                <a:solidFill>
                  <a:schemeClr val="bg1"/>
                </a:solidFill>
              </a:rPr>
              <a:t>Khalifa</a:t>
            </a:r>
            <a:endParaRPr lang="tr-TR" b="1" dirty="0" smtClean="0">
              <a:solidFill>
                <a:schemeClr val="bg1"/>
              </a:solidFill>
            </a:endParaRPr>
          </a:p>
          <a:p>
            <a:pPr marL="457200" indent="-457200" algn="just" defTabSz="457200" eaLnBrk="0" hangingPunct="0">
              <a:spcBef>
                <a:spcPct val="20000"/>
              </a:spcBef>
              <a:buFont typeface="Helvetica Neue" charset="0"/>
              <a:buAutoNum type="arabicPeriod"/>
            </a:pPr>
            <a:r>
              <a:rPr lang="en-US" b="1" dirty="0" smtClean="0">
                <a:solidFill>
                  <a:schemeClr val="bg1"/>
                </a:solidFill>
              </a:rPr>
              <a:t>Optimal arrangement of solar array mirrors based on Fibonacci spirals</a:t>
            </a:r>
          </a:p>
          <a:p>
            <a:pPr marL="457200" indent="-457200" algn="just" defTabSz="457200" eaLnBrk="0" hangingPunct="0">
              <a:spcBef>
                <a:spcPct val="20000"/>
              </a:spcBef>
              <a:buFont typeface="Helvetica Neue" charset="0"/>
              <a:buAutoNum type="arabicPeriod"/>
            </a:pPr>
            <a:r>
              <a:rPr lang="tr-TR" b="1" dirty="0" err="1" smtClean="0">
                <a:solidFill>
                  <a:schemeClr val="bg1"/>
                </a:solidFill>
              </a:rPr>
              <a:t>Photovoltaic</a:t>
            </a:r>
            <a:r>
              <a:rPr lang="tr-TR" b="1" dirty="0" smtClean="0">
                <a:solidFill>
                  <a:schemeClr val="bg1"/>
                </a:solidFill>
              </a:rPr>
              <a:t> </a:t>
            </a:r>
            <a:r>
              <a:rPr lang="tr-TR" b="1" dirty="0" err="1" smtClean="0">
                <a:solidFill>
                  <a:schemeClr val="bg1"/>
                </a:solidFill>
              </a:rPr>
              <a:t>panels</a:t>
            </a:r>
            <a:endParaRPr lang="tr-TR" b="1" dirty="0" smtClean="0">
              <a:solidFill>
                <a:schemeClr val="bg1"/>
              </a:solidFill>
            </a:endParaRPr>
          </a:p>
          <a:p>
            <a:pPr marL="457200" indent="-457200" algn="just" defTabSz="457200" eaLnBrk="0" hangingPunct="0">
              <a:spcBef>
                <a:spcPct val="20000"/>
              </a:spcBef>
              <a:buFont typeface="Helvetica Neue" charset="0"/>
              <a:buAutoNum type="arabicPeriod"/>
            </a:pPr>
            <a:r>
              <a:rPr lang="tr-TR" b="1" dirty="0" err="1" smtClean="0">
                <a:solidFill>
                  <a:schemeClr val="bg1"/>
                </a:solidFill>
              </a:rPr>
              <a:t>The</a:t>
            </a:r>
            <a:r>
              <a:rPr lang="tr-TR" b="1" dirty="0" smtClean="0">
                <a:solidFill>
                  <a:schemeClr val="bg1"/>
                </a:solidFill>
              </a:rPr>
              <a:t> </a:t>
            </a:r>
            <a:r>
              <a:rPr lang="tr-TR" b="1" dirty="0" err="1" smtClean="0">
                <a:solidFill>
                  <a:schemeClr val="bg1"/>
                </a:solidFill>
              </a:rPr>
              <a:t>Venus</a:t>
            </a:r>
            <a:r>
              <a:rPr lang="tr-TR" b="1" dirty="0" smtClean="0">
                <a:solidFill>
                  <a:schemeClr val="bg1"/>
                </a:solidFill>
              </a:rPr>
              <a:t> </a:t>
            </a:r>
            <a:r>
              <a:rPr lang="tr-TR" b="1" dirty="0" err="1" smtClean="0">
                <a:solidFill>
                  <a:schemeClr val="bg1"/>
                </a:solidFill>
              </a:rPr>
              <a:t>flytrap</a:t>
            </a:r>
            <a:r>
              <a:rPr lang="tr-TR" b="1" dirty="0" smtClean="0">
                <a:solidFill>
                  <a:schemeClr val="bg1"/>
                </a:solidFill>
              </a:rPr>
              <a:t> </a:t>
            </a:r>
            <a:r>
              <a:rPr lang="tr-TR" b="1" dirty="0" err="1" smtClean="0">
                <a:solidFill>
                  <a:schemeClr val="bg1"/>
                </a:solidFill>
              </a:rPr>
              <a:t>to</a:t>
            </a:r>
            <a:r>
              <a:rPr lang="tr-TR" b="1" dirty="0" smtClean="0">
                <a:solidFill>
                  <a:schemeClr val="bg1"/>
                </a:solidFill>
              </a:rPr>
              <a:t> </a:t>
            </a:r>
            <a:r>
              <a:rPr lang="tr-TR" b="1" dirty="0" err="1" smtClean="0">
                <a:solidFill>
                  <a:schemeClr val="bg1"/>
                </a:solidFill>
              </a:rPr>
              <a:t>clean</a:t>
            </a:r>
            <a:r>
              <a:rPr lang="tr-TR" b="1" dirty="0" smtClean="0">
                <a:solidFill>
                  <a:schemeClr val="bg1"/>
                </a:solidFill>
              </a:rPr>
              <a:t> </a:t>
            </a:r>
            <a:r>
              <a:rPr lang="tr-TR" b="1" dirty="0" err="1" smtClean="0">
                <a:solidFill>
                  <a:schemeClr val="bg1"/>
                </a:solidFill>
              </a:rPr>
              <a:t>up</a:t>
            </a:r>
            <a:r>
              <a:rPr lang="tr-TR" b="1" dirty="0" smtClean="0">
                <a:solidFill>
                  <a:schemeClr val="bg1"/>
                </a:solidFill>
              </a:rPr>
              <a:t> </a:t>
            </a:r>
            <a:r>
              <a:rPr lang="tr-TR" b="1" dirty="0" err="1" smtClean="0">
                <a:solidFill>
                  <a:schemeClr val="bg1"/>
                </a:solidFill>
              </a:rPr>
              <a:t>nuclear</a:t>
            </a:r>
            <a:r>
              <a:rPr lang="tr-TR" b="1" dirty="0" smtClean="0">
                <a:solidFill>
                  <a:schemeClr val="bg1"/>
                </a:solidFill>
              </a:rPr>
              <a:t> </a:t>
            </a:r>
            <a:r>
              <a:rPr lang="tr-TR" b="1" dirty="0" err="1" smtClean="0">
                <a:solidFill>
                  <a:schemeClr val="bg1"/>
                </a:solidFill>
              </a:rPr>
              <a:t>waste</a:t>
            </a:r>
            <a:endParaRPr lang="tr-TR" b="1" dirty="0" smtClean="0">
              <a:solidFill>
                <a:schemeClr val="bg1"/>
              </a:solidFill>
            </a:endParaRPr>
          </a:p>
          <a:p>
            <a:pPr marL="457200" indent="-457200" algn="just" defTabSz="457200" eaLnBrk="0" hangingPunct="0">
              <a:spcBef>
                <a:spcPct val="20000"/>
              </a:spcBef>
              <a:buFont typeface="Helvetica Neue" charset="0"/>
              <a:buAutoNum type="arabicPeriod"/>
            </a:pPr>
            <a:r>
              <a:rPr lang="en-US" b="1" dirty="0" smtClean="0">
                <a:solidFill>
                  <a:schemeClr val="bg1"/>
                </a:solidFill>
                <a:ea typeface="ＭＳ Ｐゴシック" pitchFamily="-105" charset="-128"/>
                <a:cs typeface="ＭＳ Ｐゴシック" pitchFamily="-105" charset="-128"/>
              </a:rPr>
              <a:t>UK Armed Forces Clothing Inspired by Pine Cones</a:t>
            </a:r>
            <a:r>
              <a:rPr lang="tr-TR" b="1" dirty="0" smtClean="0">
                <a:solidFill>
                  <a:schemeClr val="bg1"/>
                </a:solidFill>
              </a:rPr>
              <a:t> </a:t>
            </a:r>
          </a:p>
          <a:p>
            <a:pPr marL="457200" indent="-457200" algn="just" defTabSz="457200" eaLnBrk="0" hangingPunct="0">
              <a:spcBef>
                <a:spcPct val="20000"/>
              </a:spcBef>
              <a:buFont typeface="Helvetica Neue" charset="0"/>
              <a:buAutoNum type="arabicPeriod"/>
            </a:pPr>
            <a:r>
              <a:rPr lang="en-US" altLang="en-US" b="1" dirty="0" smtClean="0">
                <a:solidFill>
                  <a:schemeClr val="bg1"/>
                </a:solidFill>
              </a:rPr>
              <a:t>Sydney Opera house</a:t>
            </a:r>
            <a:endParaRPr lang="tr-TR" altLang="en-US" b="1" dirty="0" smtClean="0">
              <a:solidFill>
                <a:schemeClr val="bg1"/>
              </a:solidFill>
              <a:cs typeface="Arial" charset="0"/>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pPr/>
              <a:t>2</a:t>
            </a:fld>
            <a:endParaRPr lang="tr-TR"/>
          </a:p>
        </p:txBody>
      </p:sp>
      <p:sp>
        <p:nvSpPr>
          <p:cNvPr id="6" name="5 Metin kutusu"/>
          <p:cNvSpPr txBox="1"/>
          <p:nvPr/>
        </p:nvSpPr>
        <p:spPr>
          <a:xfrm>
            <a:off x="5596041" y="6309320"/>
            <a:ext cx="3640227" cy="369332"/>
          </a:xfrm>
          <a:prstGeom prst="rect">
            <a:avLst/>
          </a:prstGeom>
          <a:noFill/>
        </p:spPr>
        <p:txBody>
          <a:bodyPr wrap="none" rtlCol="0">
            <a:spAutoFit/>
          </a:bodyPr>
          <a:lstStyle/>
          <a:p>
            <a:r>
              <a:rPr lang="tr-TR" b="1" dirty="0" smtClean="0">
                <a:solidFill>
                  <a:schemeClr val="bg1"/>
                </a:solidFill>
              </a:rPr>
              <a:t>Ankara Üniversitesi 10. Yıl yerleşkesi</a:t>
            </a:r>
            <a:endParaRPr lang="tr-TR" b="1"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sz="half" idx="2"/>
          </p:nvPr>
        </p:nvSpPr>
        <p:spPr/>
        <p:txBody>
          <a:bodyPr>
            <a:noAutofit/>
          </a:bodyPr>
          <a:lstStyle/>
          <a:p>
            <a:r>
              <a:rPr lang="en-US" sz="1600" dirty="0" smtClean="0"/>
              <a:t>The lotus flower is sort of like the sharkskin of dry land. </a:t>
            </a:r>
            <a:endParaRPr lang="tr-TR" sz="1600" dirty="0" smtClean="0"/>
          </a:p>
          <a:p>
            <a:r>
              <a:rPr lang="en-US" sz="1600" dirty="0" smtClean="0"/>
              <a:t>The flower's micro-rough surface naturally repels dust and dirt particles, keeping its petals sparkling clean.</a:t>
            </a:r>
            <a:endParaRPr lang="tr-TR" sz="1600" dirty="0" smtClean="0"/>
          </a:p>
          <a:p>
            <a:r>
              <a:rPr lang="en-US" sz="1600" dirty="0" smtClean="0"/>
              <a:t>If you've ever looked at a lotus leaf under a microscope, you've seen a sea of tiny nail-like protuberances that can fend off specks of dust.</a:t>
            </a:r>
            <a:endParaRPr lang="tr-TR" sz="1600" dirty="0" smtClean="0"/>
          </a:p>
          <a:p>
            <a:r>
              <a:rPr lang="en-US" sz="1600" dirty="0" smtClean="0"/>
              <a:t> When water rolls over a lotus leaf, it collects anything on the surface, leaving a clean and healthy leaf behind.</a:t>
            </a:r>
            <a:endParaRPr lang="tr-TR" sz="1600" dirty="0" smtClean="0"/>
          </a:p>
          <a:p>
            <a:r>
              <a:rPr lang="en-US" sz="1600" dirty="0" smtClean="0">
                <a:solidFill>
                  <a:srgbClr val="FF0000"/>
                </a:solidFill>
              </a:rPr>
              <a:t>A German company, </a:t>
            </a:r>
            <a:r>
              <a:rPr lang="en-US" sz="1600" dirty="0" err="1" smtClean="0">
                <a:solidFill>
                  <a:srgbClr val="FF0000"/>
                </a:solidFill>
              </a:rPr>
              <a:t>Ispo</a:t>
            </a:r>
            <a:r>
              <a:rPr lang="en-US" sz="1600" dirty="0" smtClean="0">
                <a:solidFill>
                  <a:srgbClr val="FF0000"/>
                </a:solidFill>
              </a:rPr>
              <a:t>, spent four years researching this phenomenon and has developed a paint with similar properties. </a:t>
            </a:r>
            <a:endParaRPr lang="tr-TR" sz="1600" dirty="0" smtClean="0">
              <a:solidFill>
                <a:srgbClr val="FF0000"/>
              </a:solidFill>
            </a:endParaRPr>
          </a:p>
          <a:p>
            <a:r>
              <a:rPr lang="en-US" sz="1600" dirty="0" smtClean="0">
                <a:solidFill>
                  <a:srgbClr val="FF0000"/>
                </a:solidFill>
              </a:rPr>
              <a:t>The micro-rough surface of the paint pushes away dust and dirt, diminishing the need to wash the outside of a house.</a:t>
            </a:r>
            <a:endParaRPr lang="en-US" sz="1600" b="1" dirty="0" smtClean="0"/>
          </a:p>
        </p:txBody>
      </p:sp>
      <p:sp>
        <p:nvSpPr>
          <p:cNvPr id="5" name="Rectangle 4"/>
          <p:cNvSpPr>
            <a:spLocks noGrp="1" noChangeArrowheads="1"/>
          </p:cNvSpPr>
          <p:nvPr>
            <p:ph type="title"/>
          </p:nvPr>
        </p:nvSpPr>
        <p:spPr/>
        <p:txBody>
          <a:bodyPr>
            <a:noAutofit/>
          </a:bodyPr>
          <a:lstStyle/>
          <a:p>
            <a:r>
              <a:rPr lang="en-US" sz="2800" b="1" dirty="0">
                <a:solidFill>
                  <a:srgbClr val="C00000"/>
                </a:solidFill>
                <a:ea typeface="ＭＳ Ｐゴシック" pitchFamily="-105" charset="-128"/>
                <a:cs typeface="ＭＳ Ｐゴシック" pitchFamily="-105" charset="-128"/>
              </a:rPr>
              <a:t>Self Cleaning </a:t>
            </a:r>
            <a:r>
              <a:rPr lang="en-US" sz="2800" b="1" dirty="0" smtClean="0">
                <a:solidFill>
                  <a:srgbClr val="C00000"/>
                </a:solidFill>
                <a:ea typeface="ＭＳ Ｐゴシック" pitchFamily="-105" charset="-128"/>
                <a:cs typeface="ＭＳ Ｐゴシック" pitchFamily="-105" charset="-128"/>
              </a:rPr>
              <a:t>Paint</a:t>
            </a:r>
            <a:r>
              <a:rPr lang="tr-TR" sz="2800" b="1" dirty="0" smtClean="0">
                <a:solidFill>
                  <a:srgbClr val="C00000"/>
                </a:solidFill>
                <a:ea typeface="ＭＳ Ｐゴシック" pitchFamily="-105" charset="-128"/>
                <a:cs typeface="ＭＳ Ｐゴシック" pitchFamily="-105" charset="-128"/>
              </a:rPr>
              <a:t>-</a:t>
            </a:r>
            <a:r>
              <a:rPr lang="tr-TR" sz="2800" b="1" dirty="0" err="1" smtClean="0">
                <a:solidFill>
                  <a:srgbClr val="C00000"/>
                </a:solidFill>
              </a:rPr>
              <a:t>How</a:t>
            </a:r>
            <a:r>
              <a:rPr lang="tr-TR" sz="2800" b="1" dirty="0" smtClean="0">
                <a:solidFill>
                  <a:srgbClr val="C00000"/>
                </a:solidFill>
              </a:rPr>
              <a:t> </a:t>
            </a:r>
            <a:r>
              <a:rPr lang="tr-TR" sz="2800" b="1" dirty="0" err="1" smtClean="0">
                <a:solidFill>
                  <a:srgbClr val="C00000"/>
                </a:solidFill>
              </a:rPr>
              <a:t>does</a:t>
            </a:r>
            <a:r>
              <a:rPr lang="tr-TR" sz="2800" b="1" dirty="0" smtClean="0">
                <a:solidFill>
                  <a:srgbClr val="C00000"/>
                </a:solidFill>
              </a:rPr>
              <a:t> </a:t>
            </a:r>
            <a:r>
              <a:rPr lang="tr-TR" sz="2800" b="1" dirty="0" err="1" smtClean="0">
                <a:solidFill>
                  <a:srgbClr val="C00000"/>
                </a:solidFill>
              </a:rPr>
              <a:t>nature</a:t>
            </a:r>
            <a:r>
              <a:rPr lang="tr-TR" sz="2800" b="1" dirty="0" smtClean="0">
                <a:solidFill>
                  <a:srgbClr val="C00000"/>
                </a:solidFill>
              </a:rPr>
              <a:t> </a:t>
            </a:r>
            <a:r>
              <a:rPr lang="tr-TR" sz="2800" b="1" dirty="0" err="1" smtClean="0">
                <a:solidFill>
                  <a:srgbClr val="C00000"/>
                </a:solidFill>
              </a:rPr>
              <a:t>clean</a:t>
            </a:r>
            <a:r>
              <a:rPr lang="tr-TR" sz="2800" b="1" dirty="0" smtClean="0">
                <a:solidFill>
                  <a:srgbClr val="C00000"/>
                </a:solidFill>
              </a:rPr>
              <a:t>?</a:t>
            </a:r>
            <a:br>
              <a:rPr lang="tr-TR" sz="2800" b="1" dirty="0" smtClean="0">
                <a:solidFill>
                  <a:srgbClr val="C00000"/>
                </a:solidFill>
              </a:rPr>
            </a:br>
            <a:r>
              <a:rPr lang="en-US" sz="2000" b="1" dirty="0" smtClean="0">
                <a:solidFill>
                  <a:srgbClr val="C00000"/>
                </a:solidFill>
              </a:rPr>
              <a:t>Learning from </a:t>
            </a:r>
            <a:r>
              <a:rPr lang="en-US" sz="2000" b="1" dirty="0" smtClean="0">
                <a:solidFill>
                  <a:srgbClr val="00B050"/>
                </a:solidFill>
              </a:rPr>
              <a:t>Lotus Plants </a:t>
            </a:r>
            <a:r>
              <a:rPr lang="en-US" sz="2000" b="1" dirty="0" smtClean="0">
                <a:solidFill>
                  <a:srgbClr val="C00000"/>
                </a:solidFill>
              </a:rPr>
              <a:t>How to Clean without Cleaners</a:t>
            </a:r>
            <a:endParaRPr lang="en-US" sz="2000" b="1" dirty="0">
              <a:solidFill>
                <a:srgbClr val="C00000"/>
              </a:solidFill>
              <a:ea typeface="ＭＳ Ｐゴシック" pitchFamily="-105" charset="-128"/>
              <a:cs typeface="ＭＳ Ｐゴシック" pitchFamily="-105" charset="-128"/>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pPr/>
              <a:t>3</a:t>
            </a:fld>
            <a:endParaRPr lang="tr-TR"/>
          </a:p>
        </p:txBody>
      </p:sp>
      <p:pic>
        <p:nvPicPr>
          <p:cNvPr id="9" name="Picture 4" descr="C:\Documents and Settings\Owner\Desktop\download.jpg"/>
          <p:cNvPicPr>
            <a:picLocks noChangeAspect="1" noChangeArrowheads="1"/>
          </p:cNvPicPr>
          <p:nvPr/>
        </p:nvPicPr>
        <p:blipFill>
          <a:blip r:embed="rId2" cstate="print"/>
          <a:srcRect/>
          <a:stretch>
            <a:fillRect/>
          </a:stretch>
        </p:blipFill>
        <p:spPr bwMode="auto">
          <a:xfrm>
            <a:off x="611560" y="4221088"/>
            <a:ext cx="3105457" cy="2355280"/>
          </a:xfrm>
          <a:prstGeom prst="rect">
            <a:avLst/>
          </a:prstGeom>
          <a:noFill/>
          <a:ln w="9525">
            <a:noFill/>
            <a:miter lim="800000"/>
            <a:headEnd/>
            <a:tailEnd/>
          </a:ln>
        </p:spPr>
      </p:pic>
      <p:sp>
        <p:nvSpPr>
          <p:cNvPr id="10" name="9 Aşağı Ok"/>
          <p:cNvSpPr/>
          <p:nvPr/>
        </p:nvSpPr>
        <p:spPr>
          <a:xfrm>
            <a:off x="1331640" y="3861048"/>
            <a:ext cx="360000" cy="72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Aşağı Ok"/>
          <p:cNvSpPr/>
          <p:nvPr/>
        </p:nvSpPr>
        <p:spPr>
          <a:xfrm>
            <a:off x="2483768" y="3861048"/>
            <a:ext cx="360000" cy="72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Users\ARZU\Desktop\lotus çiçeği.jpg"/>
          <p:cNvPicPr>
            <a:picLocks noChangeAspect="1" noChangeArrowheads="1"/>
          </p:cNvPicPr>
          <p:nvPr/>
        </p:nvPicPr>
        <p:blipFill>
          <a:blip r:embed="rId3" cstate="print"/>
          <a:srcRect/>
          <a:stretch>
            <a:fillRect/>
          </a:stretch>
        </p:blipFill>
        <p:spPr bwMode="auto">
          <a:xfrm>
            <a:off x="395536" y="1412776"/>
            <a:ext cx="4022210" cy="2522215"/>
          </a:xfrm>
          <a:prstGeom prst="rect">
            <a:avLst/>
          </a:prstGeom>
          <a:noFill/>
        </p:spPr>
      </p:pic>
      <p:sp>
        <p:nvSpPr>
          <p:cNvPr id="11" name="10 İçerik Yer Tutucusu"/>
          <p:cNvSpPr>
            <a:spLocks noGrp="1"/>
          </p:cNvSpPr>
          <p:nvPr>
            <p:ph sz="half" idx="1"/>
          </p:nvPr>
        </p:nvSpPr>
        <p:spPr/>
        <p:txBody>
          <a:bodyPr/>
          <a:lstStyle/>
          <a:p>
            <a:endParaRPr lang="tr-TR" dirty="0"/>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en-US" dirty="0" smtClean="0">
                <a:solidFill>
                  <a:srgbClr val="C00000"/>
                </a:solidFill>
              </a:rPr>
              <a:t>Lotus = Paint</a:t>
            </a:r>
            <a:endParaRPr lang="tr-TR" dirty="0"/>
          </a:p>
        </p:txBody>
      </p:sp>
      <p:sp>
        <p:nvSpPr>
          <p:cNvPr id="4" name="3 Metin Yer Tutucusu"/>
          <p:cNvSpPr>
            <a:spLocks noGrp="1"/>
          </p:cNvSpPr>
          <p:nvPr>
            <p:ph type="body" sz="half" idx="2"/>
          </p:nvPr>
        </p:nvSpPr>
        <p:spPr/>
        <p:txBody>
          <a:bodyPr>
            <a:normAutofit/>
          </a:bodyPr>
          <a:lstStyle/>
          <a:p>
            <a:pPr>
              <a:buFont typeface="Wingdings" pitchFamily="2" charset="2"/>
              <a:buChar char="Ø"/>
            </a:pPr>
            <a:r>
              <a:rPr lang="tr-TR" sz="2000" dirty="0" err="1" smtClean="0"/>
              <a:t>The</a:t>
            </a:r>
            <a:r>
              <a:rPr lang="tr-TR" sz="2000" dirty="0" smtClean="0"/>
              <a:t> lotus </a:t>
            </a:r>
            <a:r>
              <a:rPr lang="tr-TR" sz="2000" dirty="0" err="1" smtClean="0"/>
              <a:t>leaf</a:t>
            </a:r>
            <a:r>
              <a:rPr lang="tr-TR" sz="2000" dirty="0" smtClean="0"/>
              <a:t> is </a:t>
            </a:r>
            <a:r>
              <a:rPr lang="tr-TR" sz="2000" dirty="0" err="1" smtClean="0"/>
              <a:t>one</a:t>
            </a:r>
            <a:r>
              <a:rPr lang="tr-TR" sz="2000" dirty="0" smtClean="0"/>
              <a:t> of </a:t>
            </a:r>
            <a:r>
              <a:rPr lang="tr-TR" sz="2000" dirty="0" err="1" smtClean="0"/>
              <a:t>the</a:t>
            </a:r>
            <a:r>
              <a:rPr lang="tr-TR" sz="2000" dirty="0" smtClean="0"/>
              <a:t> </a:t>
            </a:r>
            <a:r>
              <a:rPr lang="tr-TR" sz="2000" dirty="0" err="1" smtClean="0"/>
              <a:t>cleanest</a:t>
            </a:r>
            <a:r>
              <a:rPr lang="tr-TR" sz="2000" dirty="0" smtClean="0"/>
              <a:t> </a:t>
            </a:r>
            <a:r>
              <a:rPr lang="tr-TR" sz="2000" dirty="0" err="1" smtClean="0"/>
              <a:t>plants</a:t>
            </a:r>
            <a:r>
              <a:rPr lang="tr-TR" sz="2000" dirty="0" smtClean="0"/>
              <a:t> in </a:t>
            </a:r>
            <a:r>
              <a:rPr lang="tr-TR" sz="2000" dirty="0" err="1" smtClean="0"/>
              <a:t>nature</a:t>
            </a:r>
            <a:r>
              <a:rPr lang="tr-TR" sz="2000" dirty="0" smtClean="0"/>
              <a:t>, </a:t>
            </a:r>
            <a:r>
              <a:rPr lang="tr-TR" sz="2000" dirty="0" err="1" smtClean="0"/>
              <a:t>even</a:t>
            </a:r>
            <a:r>
              <a:rPr lang="tr-TR" sz="2000" dirty="0" smtClean="0"/>
              <a:t> </a:t>
            </a:r>
            <a:r>
              <a:rPr lang="tr-TR" sz="2000" dirty="0" err="1" smtClean="0"/>
              <a:t>though</a:t>
            </a:r>
            <a:r>
              <a:rPr lang="tr-TR" sz="2000" dirty="0" smtClean="0"/>
              <a:t> it </a:t>
            </a:r>
            <a:r>
              <a:rPr lang="tr-TR" sz="2000" dirty="0" err="1" smtClean="0"/>
              <a:t>lives</a:t>
            </a:r>
            <a:r>
              <a:rPr lang="tr-TR" sz="2000" dirty="0" smtClean="0"/>
              <a:t> in a </a:t>
            </a:r>
            <a:r>
              <a:rPr lang="tr-TR" sz="2000" dirty="0" err="1" smtClean="0"/>
              <a:t>swamp</a:t>
            </a:r>
            <a:r>
              <a:rPr lang="tr-TR" sz="2000" dirty="0" smtClean="0"/>
              <a:t>.</a:t>
            </a:r>
          </a:p>
          <a:p>
            <a:pPr>
              <a:buFont typeface="Wingdings" pitchFamily="2" charset="2"/>
              <a:buChar char="Ø"/>
            </a:pPr>
            <a:r>
              <a:rPr lang="tr-TR" sz="2000" dirty="0" err="1" smtClean="0"/>
              <a:t>The</a:t>
            </a:r>
            <a:r>
              <a:rPr lang="tr-TR" sz="2000" dirty="0" smtClean="0"/>
              <a:t> </a:t>
            </a:r>
            <a:r>
              <a:rPr lang="tr-TR" sz="2000" dirty="0" err="1" smtClean="0"/>
              <a:t>many</a:t>
            </a:r>
            <a:r>
              <a:rPr lang="tr-TR" sz="2000" dirty="0" smtClean="0"/>
              <a:t> </a:t>
            </a:r>
            <a:r>
              <a:rPr lang="tr-TR" sz="2000" dirty="0" err="1" smtClean="0"/>
              <a:t>crevices</a:t>
            </a:r>
            <a:r>
              <a:rPr lang="tr-TR" sz="2000" dirty="0" smtClean="0"/>
              <a:t> on </a:t>
            </a:r>
            <a:r>
              <a:rPr lang="tr-TR" sz="2000" dirty="0" err="1" smtClean="0"/>
              <a:t>the</a:t>
            </a:r>
            <a:r>
              <a:rPr lang="tr-TR" sz="2000" dirty="0" smtClean="0"/>
              <a:t> lotus </a:t>
            </a:r>
            <a:r>
              <a:rPr lang="tr-TR" sz="2000" dirty="0" err="1" smtClean="0"/>
              <a:t>leaf’s</a:t>
            </a:r>
            <a:r>
              <a:rPr lang="tr-TR" sz="2000" dirty="0" smtClean="0"/>
              <a:t> </a:t>
            </a:r>
            <a:r>
              <a:rPr lang="tr-TR" sz="2000" dirty="0" err="1" smtClean="0"/>
              <a:t>rough</a:t>
            </a:r>
            <a:r>
              <a:rPr lang="tr-TR" sz="2000" dirty="0" smtClean="0"/>
              <a:t> </a:t>
            </a:r>
            <a:r>
              <a:rPr lang="tr-TR" sz="2000" dirty="0" err="1" smtClean="0"/>
              <a:t>leaf</a:t>
            </a:r>
            <a:r>
              <a:rPr lang="tr-TR" sz="2000" dirty="0" smtClean="0"/>
              <a:t> </a:t>
            </a:r>
            <a:r>
              <a:rPr lang="tr-TR" sz="2000" dirty="0" err="1" smtClean="0"/>
              <a:t>surface</a:t>
            </a:r>
            <a:r>
              <a:rPr lang="tr-TR" sz="2000" dirty="0" smtClean="0"/>
              <a:t> trap a </a:t>
            </a:r>
            <a:r>
              <a:rPr lang="tr-TR" sz="2000" dirty="0" err="1" smtClean="0"/>
              <a:t>maze</a:t>
            </a:r>
            <a:r>
              <a:rPr lang="tr-TR" sz="2000" dirty="0" smtClean="0"/>
              <a:t> of </a:t>
            </a:r>
            <a:r>
              <a:rPr lang="tr-TR" sz="2000" dirty="0" err="1" smtClean="0"/>
              <a:t>air</a:t>
            </a:r>
            <a:r>
              <a:rPr lang="tr-TR" sz="2000" dirty="0" smtClean="0"/>
              <a:t> </a:t>
            </a:r>
            <a:r>
              <a:rPr lang="tr-TR" sz="2000" dirty="0" err="1" smtClean="0"/>
              <a:t>upon</a:t>
            </a:r>
            <a:r>
              <a:rPr lang="tr-TR" sz="2000" dirty="0" smtClean="0"/>
              <a:t> </a:t>
            </a:r>
            <a:r>
              <a:rPr lang="tr-TR" sz="2000" dirty="0" err="1" smtClean="0"/>
              <a:t>which</a:t>
            </a:r>
            <a:r>
              <a:rPr lang="tr-TR" sz="2000" dirty="0" smtClean="0"/>
              <a:t> </a:t>
            </a:r>
            <a:r>
              <a:rPr lang="tr-TR" sz="2000" dirty="0" err="1" smtClean="0"/>
              <a:t>water</a:t>
            </a:r>
            <a:r>
              <a:rPr lang="tr-TR" sz="2000" dirty="0" smtClean="0"/>
              <a:t> </a:t>
            </a:r>
            <a:r>
              <a:rPr lang="tr-TR" sz="2000" dirty="0" err="1" smtClean="0"/>
              <a:t>droplets</a:t>
            </a:r>
            <a:r>
              <a:rPr lang="tr-TR" sz="2000" dirty="0" smtClean="0"/>
              <a:t> </a:t>
            </a:r>
            <a:r>
              <a:rPr lang="tr-TR" sz="2000" dirty="0" err="1" smtClean="0"/>
              <a:t>float</a:t>
            </a:r>
            <a:endParaRPr lang="tr-TR" sz="2000" dirty="0" smtClean="0"/>
          </a:p>
          <a:p>
            <a:pPr>
              <a:buFont typeface="Wingdings" pitchFamily="2" charset="2"/>
              <a:buChar char="Ø"/>
            </a:pPr>
            <a:r>
              <a:rPr lang="tr-TR" sz="2000" dirty="0" err="1" smtClean="0"/>
              <a:t>The</a:t>
            </a:r>
            <a:r>
              <a:rPr lang="tr-TR" sz="2000" dirty="0" smtClean="0"/>
              <a:t> </a:t>
            </a:r>
            <a:r>
              <a:rPr lang="tr-TR" sz="2000" dirty="0" err="1" smtClean="0"/>
              <a:t>slightest</a:t>
            </a:r>
            <a:r>
              <a:rPr lang="tr-TR" sz="2000" dirty="0" smtClean="0"/>
              <a:t> </a:t>
            </a:r>
            <a:r>
              <a:rPr lang="tr-TR" sz="2000" dirty="0" err="1" smtClean="0"/>
              <a:t>breeze</a:t>
            </a:r>
            <a:r>
              <a:rPr lang="tr-TR" sz="2000" dirty="0" smtClean="0"/>
              <a:t> </a:t>
            </a:r>
            <a:r>
              <a:rPr lang="tr-TR" sz="2000" dirty="0" err="1" smtClean="0"/>
              <a:t>or</a:t>
            </a:r>
            <a:r>
              <a:rPr lang="tr-TR" sz="2000" dirty="0" smtClean="0"/>
              <a:t> </a:t>
            </a:r>
            <a:r>
              <a:rPr lang="tr-TR" sz="2000" dirty="0" err="1" smtClean="0"/>
              <a:t>tilt</a:t>
            </a:r>
            <a:r>
              <a:rPr lang="tr-TR" sz="2000" dirty="0" smtClean="0"/>
              <a:t> in </a:t>
            </a:r>
            <a:r>
              <a:rPr lang="tr-TR" sz="2000" dirty="0" err="1" smtClean="0"/>
              <a:t>the</a:t>
            </a:r>
            <a:r>
              <a:rPr lang="tr-TR" sz="2000" dirty="0" smtClean="0"/>
              <a:t> </a:t>
            </a:r>
            <a:r>
              <a:rPr lang="tr-TR" sz="2000" dirty="0" err="1" smtClean="0"/>
              <a:t>leaf</a:t>
            </a:r>
            <a:r>
              <a:rPr lang="tr-TR" sz="2000" dirty="0" smtClean="0"/>
              <a:t> </a:t>
            </a:r>
            <a:r>
              <a:rPr lang="tr-TR" sz="2000" dirty="0" err="1" smtClean="0"/>
              <a:t>causes</a:t>
            </a:r>
            <a:r>
              <a:rPr lang="tr-TR" sz="2000" dirty="0" smtClean="0"/>
              <a:t> </a:t>
            </a:r>
            <a:r>
              <a:rPr lang="tr-TR" sz="2000" dirty="0" err="1" smtClean="0"/>
              <a:t>balls</a:t>
            </a:r>
            <a:r>
              <a:rPr lang="tr-TR" sz="2000" dirty="0" smtClean="0"/>
              <a:t> of </a:t>
            </a:r>
            <a:r>
              <a:rPr lang="tr-TR" sz="2000" dirty="0" err="1" smtClean="0"/>
              <a:t>water</a:t>
            </a:r>
            <a:r>
              <a:rPr lang="tr-TR" sz="2000" dirty="0" smtClean="0"/>
              <a:t> </a:t>
            </a:r>
            <a:r>
              <a:rPr lang="tr-TR" sz="2000" dirty="0" err="1" smtClean="0"/>
              <a:t>to</a:t>
            </a:r>
            <a:r>
              <a:rPr lang="tr-TR" sz="2000" dirty="0" smtClean="0"/>
              <a:t> </a:t>
            </a:r>
            <a:r>
              <a:rPr lang="tr-TR" sz="2000" dirty="0" err="1" smtClean="0"/>
              <a:t>roll</a:t>
            </a:r>
            <a:r>
              <a:rPr lang="tr-TR" sz="2000" dirty="0" smtClean="0"/>
              <a:t> </a:t>
            </a:r>
            <a:r>
              <a:rPr lang="tr-TR" sz="2000" dirty="0" err="1" smtClean="0"/>
              <a:t>cleanly</a:t>
            </a:r>
            <a:r>
              <a:rPr lang="tr-TR" sz="2000" dirty="0" smtClean="0"/>
              <a:t> </a:t>
            </a:r>
            <a:r>
              <a:rPr lang="tr-TR" sz="2000" dirty="0" err="1" smtClean="0"/>
              <a:t>off</a:t>
            </a:r>
            <a:endParaRPr lang="tr-TR" sz="2000" dirty="0" smtClean="0"/>
          </a:p>
          <a:p>
            <a:pPr>
              <a:buFont typeface="Wingdings" pitchFamily="2" charset="2"/>
              <a:buChar char="Ø"/>
            </a:pPr>
            <a:r>
              <a:rPr lang="tr-TR" sz="2000" dirty="0" err="1" smtClean="0"/>
              <a:t>Taking</a:t>
            </a:r>
            <a:r>
              <a:rPr lang="tr-TR" sz="2000" dirty="0" smtClean="0"/>
              <a:t> </a:t>
            </a:r>
            <a:r>
              <a:rPr lang="tr-TR" sz="2000" dirty="0" err="1" smtClean="0"/>
              <a:t>attached</a:t>
            </a:r>
            <a:r>
              <a:rPr lang="tr-TR" sz="2000" dirty="0" smtClean="0"/>
              <a:t> </a:t>
            </a:r>
            <a:r>
              <a:rPr lang="tr-TR" sz="2000" dirty="0" err="1" smtClean="0"/>
              <a:t>dirt</a:t>
            </a:r>
            <a:r>
              <a:rPr lang="tr-TR" sz="2000" dirty="0" smtClean="0"/>
              <a:t> </a:t>
            </a:r>
            <a:r>
              <a:rPr lang="tr-TR" sz="2000" dirty="0" err="1" smtClean="0"/>
              <a:t>particles</a:t>
            </a:r>
            <a:r>
              <a:rPr lang="tr-TR" sz="2000" dirty="0" smtClean="0"/>
              <a:t> </a:t>
            </a:r>
            <a:r>
              <a:rPr lang="tr-TR" sz="2000" dirty="0" err="1" smtClean="0"/>
              <a:t>with</a:t>
            </a:r>
            <a:r>
              <a:rPr lang="tr-TR" sz="2000" dirty="0" smtClean="0"/>
              <a:t> </a:t>
            </a:r>
            <a:r>
              <a:rPr lang="tr-TR" sz="2000" dirty="0" err="1" smtClean="0"/>
              <a:t>them</a:t>
            </a:r>
            <a:endParaRPr lang="tr-TR" sz="2000"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4</a:t>
            </a:fld>
            <a:endParaRPr lang="tr-TR"/>
          </a:p>
        </p:txBody>
      </p:sp>
      <p:pic>
        <p:nvPicPr>
          <p:cNvPr id="6" name="Picture 4" descr="lotus effect"/>
          <p:cNvPicPr>
            <a:picLocks noGrp="1" noChangeAspect="1" noChangeArrowheads="1"/>
          </p:cNvPicPr>
          <p:nvPr>
            <p:ph idx="1"/>
          </p:nvPr>
        </p:nvPicPr>
        <p:blipFill>
          <a:blip r:embed="rId3" cstate="print"/>
          <a:srcRect/>
          <a:stretch>
            <a:fillRect/>
          </a:stretch>
        </p:blipFill>
        <p:spPr bwMode="auto">
          <a:xfrm>
            <a:off x="3575050" y="1497393"/>
            <a:ext cx="5111750" cy="34044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en-US" sz="2800" dirty="0" smtClean="0">
                <a:solidFill>
                  <a:srgbClr val="C00000"/>
                </a:solidFill>
              </a:rPr>
              <a:t>Lotus = Paint</a:t>
            </a:r>
            <a:endParaRPr lang="tr-TR" sz="2800" dirty="0">
              <a:solidFill>
                <a:srgbClr val="C00000"/>
              </a:solidFill>
            </a:endParaRPr>
          </a:p>
        </p:txBody>
      </p:sp>
      <p:sp>
        <p:nvSpPr>
          <p:cNvPr id="4" name="3 Metin Yer Tutucusu"/>
          <p:cNvSpPr>
            <a:spLocks noGrp="1"/>
          </p:cNvSpPr>
          <p:nvPr>
            <p:ph type="body" sz="half" idx="2"/>
          </p:nvPr>
        </p:nvSpPr>
        <p:spPr/>
        <p:txBody>
          <a:bodyPr>
            <a:noAutofit/>
          </a:bodyPr>
          <a:lstStyle/>
          <a:p>
            <a:pPr>
              <a:buFont typeface="Wingdings" pitchFamily="2" charset="2"/>
              <a:buChar char="Ø"/>
            </a:pPr>
            <a:r>
              <a:rPr lang="en-US" sz="2000" dirty="0" smtClean="0"/>
              <a:t>This is the surface of the lotus leaf</a:t>
            </a:r>
            <a:r>
              <a:rPr lang="tr-TR" sz="2000" dirty="0" smtClean="0"/>
              <a:t> </a:t>
            </a:r>
            <a:r>
              <a:rPr lang="en-US" sz="2000" dirty="0" smtClean="0"/>
              <a:t>magnified many times</a:t>
            </a:r>
            <a:endParaRPr lang="tr-TR" sz="2000" dirty="0" smtClean="0"/>
          </a:p>
          <a:p>
            <a:pPr>
              <a:buFont typeface="Wingdings" pitchFamily="2" charset="2"/>
              <a:buChar char="Ø"/>
            </a:pPr>
            <a:r>
              <a:rPr lang="tr-TR" sz="2000" dirty="0" smtClean="0"/>
              <a:t>T</a:t>
            </a:r>
            <a:r>
              <a:rPr lang="en-US" sz="2000" dirty="0" err="1" smtClean="0"/>
              <a:t>iny</a:t>
            </a:r>
            <a:r>
              <a:rPr lang="en-US" sz="2000" dirty="0" smtClean="0"/>
              <a:t> bumps on the leaf</a:t>
            </a:r>
            <a:r>
              <a:rPr lang="tr-TR" sz="2000" dirty="0" smtClean="0"/>
              <a:t>’</a:t>
            </a:r>
            <a:r>
              <a:rPr lang="en-US" sz="2000" dirty="0" smtClean="0"/>
              <a:t>s surface</a:t>
            </a:r>
            <a:r>
              <a:rPr lang="tr-TR" sz="2000" dirty="0" smtClean="0"/>
              <a:t>.</a:t>
            </a:r>
          </a:p>
          <a:p>
            <a:pPr>
              <a:buFont typeface="Wingdings" pitchFamily="2" charset="2"/>
              <a:buChar char="Ø"/>
            </a:pPr>
            <a:r>
              <a:rPr lang="en-US" sz="2000" dirty="0" smtClean="0"/>
              <a:t>These bumps cause water to ball up</a:t>
            </a:r>
            <a:r>
              <a:rPr lang="tr-TR" sz="2000" dirty="0" smtClean="0"/>
              <a:t>.</a:t>
            </a:r>
          </a:p>
          <a:p>
            <a:pPr>
              <a:buFont typeface="Wingdings" pitchFamily="2" charset="2"/>
              <a:buChar char="Ø"/>
            </a:pPr>
            <a:r>
              <a:rPr lang="en-US" sz="2000" dirty="0" smtClean="0"/>
              <a:t>The balls of water then roll along the leaf using an abundant, free energy source – gravity –  pulling off dirt particles as they go</a:t>
            </a:r>
            <a:endParaRPr lang="tr-TR" sz="2000" dirty="0" smtClean="0"/>
          </a:p>
          <a:p>
            <a:pPr>
              <a:buFont typeface="Wingdings" pitchFamily="2" charset="2"/>
              <a:buChar char="Ø"/>
            </a:pPr>
            <a:r>
              <a:rPr lang="tr-TR" sz="2000" dirty="0" smtClean="0"/>
              <a:t> T</a:t>
            </a:r>
            <a:r>
              <a:rPr lang="en-US" sz="2000" dirty="0" smtClean="0"/>
              <a:t>he balls of water slide along the leaf pulling off dirt particles as they go.</a:t>
            </a:r>
            <a:endParaRPr lang="tr-TR" sz="2000"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5</a:t>
            </a:fld>
            <a:endParaRPr lang="tr-TR"/>
          </a:p>
        </p:txBody>
      </p:sp>
      <p:pic>
        <p:nvPicPr>
          <p:cNvPr id="6" name="Picture 3" descr="lotus leaf surface"/>
          <p:cNvPicPr>
            <a:picLocks noGrp="1" noChangeAspect="1" noChangeArrowheads="1"/>
          </p:cNvPicPr>
          <p:nvPr>
            <p:ph idx="1"/>
          </p:nvPr>
        </p:nvPicPr>
        <p:blipFill>
          <a:blip r:embed="rId3" cstate="print"/>
          <a:srcRect/>
          <a:stretch>
            <a:fillRect/>
          </a:stretch>
        </p:blipFill>
        <p:spPr bwMode="auto">
          <a:xfrm>
            <a:off x="3995936" y="476672"/>
            <a:ext cx="4418215" cy="3316778"/>
          </a:xfrm>
          <a:prstGeom prst="rect">
            <a:avLst/>
          </a:prstGeom>
          <a:noFill/>
          <a:ln w="9525">
            <a:noFill/>
            <a:miter lim="800000"/>
            <a:headEnd/>
            <a:tailEnd/>
          </a:ln>
        </p:spPr>
      </p:pic>
      <p:pic>
        <p:nvPicPr>
          <p:cNvPr id="7" name="Picture 4" descr="lotus leaf effect"/>
          <p:cNvPicPr>
            <a:picLocks noChangeAspect="1" noChangeArrowheads="1"/>
          </p:cNvPicPr>
          <p:nvPr/>
        </p:nvPicPr>
        <p:blipFill>
          <a:blip r:embed="rId4" cstate="print"/>
          <a:srcRect/>
          <a:stretch>
            <a:fillRect/>
          </a:stretch>
        </p:blipFill>
        <p:spPr bwMode="auto">
          <a:xfrm>
            <a:off x="5796136" y="3789040"/>
            <a:ext cx="2794000" cy="2819400"/>
          </a:xfrm>
          <a:prstGeom prst="rect">
            <a:avLst/>
          </a:prstGeom>
          <a:noFill/>
          <a:ln w="9525">
            <a:noFill/>
            <a:miter lim="800000"/>
            <a:headEnd/>
            <a:tailEnd/>
          </a:ln>
        </p:spPr>
      </p:pic>
      <p:sp>
        <p:nvSpPr>
          <p:cNvPr id="8" name="7 Yukarı Ok"/>
          <p:cNvSpPr/>
          <p:nvPr/>
        </p:nvSpPr>
        <p:spPr>
          <a:xfrm>
            <a:off x="4067944" y="3861048"/>
            <a:ext cx="196600" cy="6903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Metin kutusu"/>
          <p:cNvSpPr txBox="1"/>
          <p:nvPr/>
        </p:nvSpPr>
        <p:spPr>
          <a:xfrm>
            <a:off x="4427984" y="3933056"/>
            <a:ext cx="1093826" cy="369332"/>
          </a:xfrm>
          <a:prstGeom prst="rect">
            <a:avLst/>
          </a:prstGeom>
          <a:noFill/>
        </p:spPr>
        <p:txBody>
          <a:bodyPr wrap="none" rtlCol="0">
            <a:spAutoFit/>
          </a:bodyPr>
          <a:lstStyle/>
          <a:p>
            <a:r>
              <a:rPr lang="tr-TR" dirty="0" smtClean="0"/>
              <a:t>Lotus </a:t>
            </a:r>
            <a:r>
              <a:rPr lang="tr-TR" dirty="0" err="1" smtClean="0"/>
              <a:t>leaf</a:t>
            </a:r>
            <a:endParaRPr lang="tr-TR" dirty="0"/>
          </a:p>
        </p:txBody>
      </p:sp>
      <p:sp>
        <p:nvSpPr>
          <p:cNvPr id="10" name="9 Sağ Ok"/>
          <p:cNvSpPr/>
          <p:nvPr/>
        </p:nvSpPr>
        <p:spPr>
          <a:xfrm>
            <a:off x="4860032" y="5661248"/>
            <a:ext cx="864096" cy="196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Metin kutusu"/>
          <p:cNvSpPr txBox="1"/>
          <p:nvPr/>
        </p:nvSpPr>
        <p:spPr>
          <a:xfrm>
            <a:off x="5076056" y="5949280"/>
            <a:ext cx="598241" cy="369332"/>
          </a:xfrm>
          <a:prstGeom prst="rect">
            <a:avLst/>
          </a:prstGeom>
          <a:noFill/>
        </p:spPr>
        <p:txBody>
          <a:bodyPr wrap="none" rtlCol="0">
            <a:spAutoFit/>
          </a:bodyPr>
          <a:lstStyle/>
          <a:p>
            <a:r>
              <a:rPr lang="tr-TR" dirty="0" err="1" smtClean="0"/>
              <a:t>Wall</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Metin Yer Tutucusu"/>
          <p:cNvSpPr>
            <a:spLocks noGrp="1"/>
          </p:cNvSpPr>
          <p:nvPr>
            <p:ph type="body" sz="half" idx="2"/>
          </p:nvPr>
        </p:nvSpPr>
        <p:spPr/>
        <p:txBody>
          <a:bodyPr/>
          <a:lstStyle/>
          <a:p>
            <a:r>
              <a:rPr lang="en-US" dirty="0" smtClean="0"/>
              <a:t>Biologists have discovered the secret of the success of lotus leaves</a:t>
            </a:r>
            <a:r>
              <a:rPr lang="tr-TR" dirty="0" smtClean="0"/>
              <a:t>.</a:t>
            </a:r>
          </a:p>
          <a:p>
            <a:r>
              <a:rPr lang="en-US" dirty="0" smtClean="0"/>
              <a:t>paint manufactures have mimicked the texture of lotus leaves</a:t>
            </a:r>
            <a:endParaRPr lang="tr-TR" dirty="0" smtClean="0"/>
          </a:p>
          <a:p>
            <a:r>
              <a:rPr lang="tr-TR" dirty="0" smtClean="0"/>
              <a:t>A </a:t>
            </a:r>
            <a:r>
              <a:rPr lang="tr-TR" dirty="0" err="1" smtClean="0"/>
              <a:t>new</a:t>
            </a:r>
            <a:r>
              <a:rPr lang="tr-TR" dirty="0" smtClean="0"/>
              <a:t> </a:t>
            </a:r>
            <a:r>
              <a:rPr lang="tr-TR" dirty="0" err="1" smtClean="0"/>
              <a:t>paint</a:t>
            </a:r>
            <a:r>
              <a:rPr lang="tr-TR" dirty="0" smtClean="0"/>
              <a:t>, </a:t>
            </a:r>
            <a:r>
              <a:rPr lang="tr-TR" dirty="0" err="1" smtClean="0"/>
              <a:t>called</a:t>
            </a:r>
            <a:r>
              <a:rPr lang="tr-TR" dirty="0" smtClean="0"/>
              <a:t> </a:t>
            </a:r>
            <a:r>
              <a:rPr lang="tr-TR" dirty="0" err="1" smtClean="0"/>
              <a:t>Lotisan</a:t>
            </a:r>
            <a:r>
              <a:rPr lang="tr-TR" dirty="0" smtClean="0"/>
              <a:t>, </a:t>
            </a:r>
            <a:r>
              <a:rPr lang="tr-TR" dirty="0" err="1" smtClean="0"/>
              <a:t>mimics</a:t>
            </a:r>
            <a:r>
              <a:rPr lang="tr-TR" dirty="0" smtClean="0"/>
              <a:t> </a:t>
            </a:r>
            <a:r>
              <a:rPr lang="tr-TR" dirty="0" err="1" smtClean="0"/>
              <a:t>this</a:t>
            </a:r>
            <a:r>
              <a:rPr lang="tr-TR" dirty="0" smtClean="0"/>
              <a:t> </a:t>
            </a:r>
            <a:r>
              <a:rPr lang="tr-TR" dirty="0" err="1" smtClean="0"/>
              <a:t>design</a:t>
            </a:r>
            <a:r>
              <a:rPr lang="tr-TR" dirty="0" smtClean="0"/>
              <a:t> </a:t>
            </a:r>
            <a:r>
              <a:rPr lang="tr-TR" dirty="0" err="1" smtClean="0"/>
              <a:t>producing</a:t>
            </a:r>
            <a:r>
              <a:rPr lang="tr-TR" dirty="0" smtClean="0"/>
              <a:t> a </a:t>
            </a:r>
            <a:r>
              <a:rPr lang="tr-TR" dirty="0" err="1" smtClean="0"/>
              <a:t>painted</a:t>
            </a:r>
            <a:r>
              <a:rPr lang="tr-TR" dirty="0" smtClean="0"/>
              <a:t> </a:t>
            </a:r>
            <a:r>
              <a:rPr lang="tr-TR" dirty="0" err="1" smtClean="0"/>
              <a:t>surface</a:t>
            </a:r>
            <a:r>
              <a:rPr lang="tr-TR" dirty="0" smtClean="0"/>
              <a:t> </a:t>
            </a:r>
            <a:r>
              <a:rPr lang="tr-TR" dirty="0" err="1" smtClean="0"/>
              <a:t>that</a:t>
            </a:r>
            <a:r>
              <a:rPr lang="tr-TR" dirty="0" smtClean="0"/>
              <a:t> </a:t>
            </a:r>
            <a:r>
              <a:rPr lang="tr-TR" dirty="0" err="1" smtClean="0"/>
              <a:t>naturally</a:t>
            </a:r>
            <a:r>
              <a:rPr lang="tr-TR" dirty="0" smtClean="0"/>
              <a:t> </a:t>
            </a:r>
            <a:r>
              <a:rPr lang="tr-TR" dirty="0" err="1" smtClean="0"/>
              <a:t>cleans</a:t>
            </a:r>
            <a:r>
              <a:rPr lang="tr-TR" dirty="0" smtClean="0"/>
              <a:t> </a:t>
            </a:r>
            <a:r>
              <a:rPr lang="tr-TR" dirty="0" err="1" smtClean="0"/>
              <a:t>itself</a:t>
            </a:r>
            <a:r>
              <a:rPr lang="tr-TR" dirty="0" smtClean="0"/>
              <a:t> </a:t>
            </a:r>
            <a:r>
              <a:rPr lang="tr-TR" dirty="0" err="1" smtClean="0"/>
              <a:t>during</a:t>
            </a:r>
            <a:r>
              <a:rPr lang="tr-TR" dirty="0" smtClean="0"/>
              <a:t> a </a:t>
            </a:r>
            <a:r>
              <a:rPr lang="tr-TR" dirty="0" err="1" smtClean="0"/>
              <a:t>rainstorm</a:t>
            </a:r>
            <a:r>
              <a:rPr lang="tr-TR" dirty="0" smtClean="0"/>
              <a:t>.</a:t>
            </a:r>
          </a:p>
          <a:p>
            <a:r>
              <a:rPr lang="tr-TR" dirty="0" err="1" smtClean="0"/>
              <a:t>Dirt</a:t>
            </a:r>
            <a:r>
              <a:rPr lang="tr-TR" dirty="0" smtClean="0"/>
              <a:t> </a:t>
            </a:r>
            <a:r>
              <a:rPr lang="tr-TR" dirty="0" err="1" smtClean="0"/>
              <a:t>particles</a:t>
            </a:r>
            <a:r>
              <a:rPr lang="tr-TR" dirty="0" smtClean="0"/>
              <a:t> </a:t>
            </a:r>
            <a:r>
              <a:rPr lang="tr-TR" dirty="0" err="1" smtClean="0"/>
              <a:t>are</a:t>
            </a:r>
            <a:r>
              <a:rPr lang="tr-TR" dirty="0" smtClean="0"/>
              <a:t> </a:t>
            </a:r>
            <a:r>
              <a:rPr lang="tr-TR" dirty="0" err="1" smtClean="0"/>
              <a:t>unable</a:t>
            </a:r>
            <a:r>
              <a:rPr lang="tr-TR" dirty="0" smtClean="0"/>
              <a:t> </a:t>
            </a:r>
            <a:r>
              <a:rPr lang="tr-TR" dirty="0" err="1" smtClean="0"/>
              <a:t>to</a:t>
            </a:r>
            <a:r>
              <a:rPr lang="tr-TR" dirty="0" smtClean="0"/>
              <a:t> </a:t>
            </a:r>
            <a:r>
              <a:rPr lang="tr-TR" dirty="0" err="1" smtClean="0"/>
              <a:t>obtain</a:t>
            </a:r>
            <a:r>
              <a:rPr lang="tr-TR" dirty="0" smtClean="0"/>
              <a:t> a </a:t>
            </a:r>
            <a:r>
              <a:rPr lang="tr-TR" dirty="0" err="1" smtClean="0"/>
              <a:t>hold</a:t>
            </a:r>
            <a:r>
              <a:rPr lang="tr-TR" dirty="0" smtClean="0"/>
              <a:t> on </a:t>
            </a:r>
            <a:r>
              <a:rPr lang="tr-TR" dirty="0" err="1" smtClean="0"/>
              <a:t>the</a:t>
            </a:r>
            <a:r>
              <a:rPr lang="tr-TR" dirty="0" smtClean="0"/>
              <a:t> </a:t>
            </a:r>
            <a:r>
              <a:rPr lang="tr-TR" dirty="0" err="1" smtClean="0"/>
              <a:t>leaves</a:t>
            </a:r>
            <a:r>
              <a:rPr lang="tr-TR" dirty="0" smtClean="0"/>
              <a:t> of </a:t>
            </a:r>
            <a:r>
              <a:rPr lang="tr-TR" dirty="0" err="1" smtClean="0"/>
              <a:t>the</a:t>
            </a:r>
            <a:r>
              <a:rPr lang="tr-TR" dirty="0" smtClean="0"/>
              <a:t> lotus </a:t>
            </a:r>
            <a:r>
              <a:rPr lang="tr-TR" dirty="0" err="1" smtClean="0"/>
              <a:t>plant</a:t>
            </a:r>
            <a:r>
              <a:rPr lang="tr-TR" dirty="0" smtClean="0"/>
              <a:t> </a:t>
            </a:r>
            <a:r>
              <a:rPr lang="tr-TR" dirty="0" err="1" smtClean="0"/>
              <a:t>and</a:t>
            </a:r>
            <a:r>
              <a:rPr lang="tr-TR" dirty="0" smtClean="0"/>
              <a:t> </a:t>
            </a:r>
            <a:r>
              <a:rPr lang="tr-TR" dirty="0" err="1" smtClean="0"/>
              <a:t>simply</a:t>
            </a:r>
            <a:r>
              <a:rPr lang="tr-TR" dirty="0" smtClean="0"/>
              <a:t> </a:t>
            </a:r>
            <a:r>
              <a:rPr lang="tr-TR" dirty="0" err="1" smtClean="0"/>
              <a:t>flow</a:t>
            </a:r>
            <a:r>
              <a:rPr lang="tr-TR" dirty="0" smtClean="0"/>
              <a:t> </a:t>
            </a:r>
            <a:r>
              <a:rPr lang="tr-TR" dirty="0" err="1" smtClean="0"/>
              <a:t>off</a:t>
            </a:r>
            <a:r>
              <a:rPr lang="tr-TR" dirty="0" smtClean="0"/>
              <a:t> </a:t>
            </a:r>
            <a:r>
              <a:rPr lang="tr-TR" dirty="0" err="1" smtClean="0"/>
              <a:t>with</a:t>
            </a:r>
            <a:r>
              <a:rPr lang="tr-TR" dirty="0" smtClean="0"/>
              <a:t> </a:t>
            </a:r>
            <a:r>
              <a:rPr lang="tr-TR" dirty="0" err="1" smtClean="0"/>
              <a:t>the</a:t>
            </a:r>
            <a:r>
              <a:rPr lang="tr-TR" dirty="0" smtClean="0"/>
              <a:t> </a:t>
            </a:r>
            <a:r>
              <a:rPr lang="tr-TR" dirty="0" err="1" smtClean="0"/>
              <a:t>rain</a:t>
            </a:r>
            <a:r>
              <a:rPr lang="tr-TR" dirty="0" smtClean="0"/>
              <a:t> </a:t>
            </a:r>
            <a:r>
              <a:rPr lang="tr-TR" dirty="0" err="1" smtClean="0"/>
              <a:t>droplets</a:t>
            </a:r>
            <a:r>
              <a:rPr lang="tr-TR" dirty="0" smtClean="0"/>
              <a:t> </a:t>
            </a:r>
            <a:r>
              <a:rPr lang="tr-TR" dirty="0" err="1" smtClean="0"/>
              <a:t>that</a:t>
            </a:r>
            <a:r>
              <a:rPr lang="tr-TR" dirty="0" smtClean="0"/>
              <a:t> </a:t>
            </a:r>
            <a:r>
              <a:rPr lang="tr-TR" dirty="0" err="1" smtClean="0"/>
              <a:t>fall</a:t>
            </a:r>
            <a:r>
              <a:rPr lang="tr-TR" dirty="0" smtClean="0"/>
              <a:t> on </a:t>
            </a:r>
            <a:r>
              <a:rPr lang="tr-TR" dirty="0" err="1" smtClean="0"/>
              <a:t>the</a:t>
            </a:r>
            <a:r>
              <a:rPr lang="tr-TR" dirty="0" smtClean="0"/>
              <a:t> </a:t>
            </a:r>
            <a:r>
              <a:rPr lang="tr-TR" dirty="0" err="1" smtClean="0"/>
              <a:t>plant</a:t>
            </a:r>
            <a:r>
              <a:rPr lang="tr-TR" dirty="0" smtClean="0"/>
              <a:t>.</a:t>
            </a:r>
          </a:p>
          <a:p>
            <a:r>
              <a:rPr lang="tr-TR" dirty="0" err="1" smtClean="0"/>
              <a:t>Its</a:t>
            </a:r>
            <a:r>
              <a:rPr lang="tr-TR" dirty="0" smtClean="0"/>
              <a:t> </a:t>
            </a:r>
            <a:r>
              <a:rPr lang="tr-TR" dirty="0" err="1" smtClean="0"/>
              <a:t>microstructure</a:t>
            </a:r>
            <a:r>
              <a:rPr lang="tr-TR" dirty="0" smtClean="0"/>
              <a:t> has </a:t>
            </a:r>
            <a:r>
              <a:rPr lang="tr-TR" dirty="0" err="1" smtClean="0"/>
              <a:t>been</a:t>
            </a:r>
            <a:r>
              <a:rPr lang="tr-TR" dirty="0" smtClean="0"/>
              <a:t> </a:t>
            </a:r>
            <a:r>
              <a:rPr lang="tr-TR" dirty="0" err="1" smtClean="0"/>
              <a:t>modeled</a:t>
            </a:r>
            <a:r>
              <a:rPr lang="tr-TR" dirty="0" smtClean="0"/>
              <a:t> on </a:t>
            </a:r>
            <a:r>
              <a:rPr lang="tr-TR" dirty="0" err="1" smtClean="0"/>
              <a:t>the</a:t>
            </a:r>
            <a:r>
              <a:rPr lang="tr-TR" dirty="0" smtClean="0"/>
              <a:t> lotus </a:t>
            </a:r>
            <a:r>
              <a:rPr lang="tr-TR" dirty="0" err="1" smtClean="0"/>
              <a:t>plant</a:t>
            </a:r>
            <a:r>
              <a:rPr lang="tr-TR" dirty="0" smtClean="0"/>
              <a:t> </a:t>
            </a:r>
            <a:r>
              <a:rPr lang="tr-TR" dirty="0" err="1" smtClean="0"/>
              <a:t>to</a:t>
            </a:r>
            <a:r>
              <a:rPr lang="tr-TR" dirty="0" smtClean="0"/>
              <a:t> minimize </a:t>
            </a:r>
            <a:r>
              <a:rPr lang="tr-TR" dirty="0" err="1" smtClean="0"/>
              <a:t>the</a:t>
            </a:r>
            <a:r>
              <a:rPr lang="tr-TR" dirty="0" smtClean="0"/>
              <a:t> </a:t>
            </a:r>
            <a:r>
              <a:rPr lang="tr-TR" dirty="0" err="1" smtClean="0"/>
              <a:t>contact</a:t>
            </a:r>
            <a:r>
              <a:rPr lang="tr-TR" dirty="0" smtClean="0"/>
              <a:t> </a:t>
            </a:r>
            <a:r>
              <a:rPr lang="tr-TR" dirty="0" err="1" smtClean="0"/>
              <a:t>area</a:t>
            </a:r>
            <a:r>
              <a:rPr lang="tr-TR" dirty="0" smtClean="0"/>
              <a:t> </a:t>
            </a:r>
            <a:r>
              <a:rPr lang="tr-TR" dirty="0" err="1" smtClean="0"/>
              <a:t>for</a:t>
            </a:r>
            <a:r>
              <a:rPr lang="tr-TR" dirty="0" smtClean="0"/>
              <a:t> </a:t>
            </a:r>
            <a:r>
              <a:rPr lang="tr-TR" dirty="0" err="1" smtClean="0"/>
              <a:t>water</a:t>
            </a:r>
            <a:r>
              <a:rPr lang="tr-TR" dirty="0" smtClean="0"/>
              <a:t> </a:t>
            </a:r>
            <a:r>
              <a:rPr lang="tr-TR" dirty="0" err="1" smtClean="0"/>
              <a:t>and</a:t>
            </a:r>
            <a:r>
              <a:rPr lang="tr-TR" dirty="0" smtClean="0"/>
              <a:t> </a:t>
            </a:r>
            <a:r>
              <a:rPr lang="tr-TR" dirty="0" err="1" smtClean="0"/>
              <a:t>dirt</a:t>
            </a:r>
            <a:r>
              <a:rPr lang="tr-TR" dirty="0" smtClean="0"/>
              <a:t>. </a:t>
            </a:r>
          </a:p>
          <a:p>
            <a:endParaRPr lang="tr-TR"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6</a:t>
            </a:fld>
            <a:endParaRPr lang="tr-TR"/>
          </a:p>
        </p:txBody>
      </p:sp>
      <p:pic>
        <p:nvPicPr>
          <p:cNvPr id="7" name="Picture 5" descr="7lotus_collage"/>
          <p:cNvPicPr>
            <a:picLocks noGrp="1" noChangeAspect="1" noChangeArrowheads="1"/>
          </p:cNvPicPr>
          <p:nvPr>
            <p:ph idx="1"/>
          </p:nvPr>
        </p:nvPicPr>
        <p:blipFill>
          <a:blip r:embed="rId3" cstate="print"/>
          <a:srcRect/>
          <a:stretch>
            <a:fillRect/>
          </a:stretch>
        </p:blipFill>
        <p:spPr>
          <a:xfrm>
            <a:off x="3635896" y="404664"/>
            <a:ext cx="5048250" cy="2543175"/>
          </a:xfrm>
          <a:prstGeom prst="rect">
            <a:avLst/>
          </a:prstGeom>
          <a:noFill/>
          <a:ln/>
        </p:spPr>
      </p:pic>
      <p:pic>
        <p:nvPicPr>
          <p:cNvPr id="8" name="Picture 1" descr="lotusan.bmp"/>
          <p:cNvPicPr>
            <a:picLocks noChangeAspect="1"/>
          </p:cNvPicPr>
          <p:nvPr/>
        </p:nvPicPr>
        <p:blipFill>
          <a:blip r:embed="rId4" cstate="print"/>
          <a:srcRect/>
          <a:stretch>
            <a:fillRect/>
          </a:stretch>
        </p:blipFill>
        <p:spPr bwMode="auto">
          <a:xfrm>
            <a:off x="4139952" y="2924944"/>
            <a:ext cx="4733925"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8172450" y="1052513"/>
            <a:ext cx="1223963" cy="2520950"/>
          </a:xfrm>
          <a:prstGeom prst="roundRect">
            <a:avLst>
              <a:gd name="adj" fmla="val 1265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Rounded Rectangle 30"/>
          <p:cNvSpPr/>
          <p:nvPr/>
        </p:nvSpPr>
        <p:spPr>
          <a:xfrm>
            <a:off x="2771775" y="6308725"/>
            <a:ext cx="6516688" cy="360363"/>
          </a:xfrm>
          <a:prstGeom prst="roundRect">
            <a:avLst>
              <a:gd name="adj" fmla="val 3032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Rounded Rectangle 29"/>
          <p:cNvSpPr/>
          <p:nvPr/>
        </p:nvSpPr>
        <p:spPr>
          <a:xfrm>
            <a:off x="-180975" y="4437063"/>
            <a:ext cx="4537075" cy="647700"/>
          </a:xfrm>
          <a:prstGeom prst="roundRect">
            <a:avLst>
              <a:gd name="adj" fmla="val 3032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Title 3"/>
          <p:cNvSpPr>
            <a:spLocks noGrp="1"/>
          </p:cNvSpPr>
          <p:nvPr>
            <p:ph type="title"/>
          </p:nvPr>
        </p:nvSpPr>
        <p:spPr>
          <a:xfrm>
            <a:off x="457200" y="274638"/>
            <a:ext cx="730424" cy="6178698"/>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vert="vert270" rtlCol="0">
            <a:normAutofit fontScale="90000"/>
          </a:bodyPr>
          <a:lstStyle/>
          <a:p>
            <a:pPr fontAlgn="auto">
              <a:spcAft>
                <a:spcPts val="0"/>
              </a:spcAft>
              <a:defRPr/>
            </a:pPr>
            <a:r>
              <a:rPr lang="en-GB" dirty="0" err="1" smtClean="0"/>
              <a:t>Biomimicry</a:t>
            </a:r>
            <a:endParaRPr lang="en-GB" dirty="0"/>
          </a:p>
        </p:txBody>
      </p:sp>
      <p:sp>
        <p:nvSpPr>
          <p:cNvPr id="5" name="Content Placeholder 4"/>
          <p:cNvSpPr>
            <a:spLocks noGrp="1"/>
          </p:cNvSpPr>
          <p:nvPr>
            <p:ph sz="half" idx="1"/>
          </p:nvPr>
        </p:nvSpPr>
        <p:spPr>
          <a:xfrm>
            <a:off x="1476375" y="260350"/>
            <a:ext cx="7199313" cy="647700"/>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ormAutofit/>
          </a:bodyPr>
          <a:lstStyle/>
          <a:p>
            <a:pPr fontAlgn="auto">
              <a:spcAft>
                <a:spcPts val="0"/>
              </a:spcAft>
              <a:buFont typeface="Arial" pitchFamily="34" charset="0"/>
              <a:buNone/>
              <a:defRPr/>
            </a:pPr>
            <a:r>
              <a:rPr lang="en-GB" sz="2400" dirty="0" smtClean="0"/>
              <a:t>Designer:</a:t>
            </a:r>
            <a:endParaRPr lang="en-GB" sz="2400" dirty="0"/>
          </a:p>
        </p:txBody>
      </p:sp>
      <p:sp>
        <p:nvSpPr>
          <p:cNvPr id="6" name="Content Placeholder 5"/>
          <p:cNvSpPr>
            <a:spLocks noGrp="1"/>
          </p:cNvSpPr>
          <p:nvPr>
            <p:ph sz="half" idx="2"/>
          </p:nvPr>
        </p:nvSpPr>
        <p:spPr>
          <a:xfrm>
            <a:off x="1476375" y="1196975"/>
            <a:ext cx="3816350" cy="3384550"/>
          </a:xfrm>
          <a:prstGeom prst="roundRect">
            <a:avLst>
              <a:gd name="adj" fmla="val 10979"/>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ormAutofit/>
          </a:bodyPr>
          <a:lstStyle/>
          <a:p>
            <a:pPr fontAlgn="auto">
              <a:spcAft>
                <a:spcPts val="0"/>
              </a:spcAft>
              <a:buFont typeface="Arial" pitchFamily="34" charset="0"/>
              <a:buNone/>
              <a:defRPr/>
            </a:pPr>
            <a:endParaRPr lang="en-GB" sz="2400" dirty="0"/>
          </a:p>
        </p:txBody>
      </p:sp>
      <p:sp>
        <p:nvSpPr>
          <p:cNvPr id="7" name="Content Placeholder 5"/>
          <p:cNvSpPr txBox="1">
            <a:spLocks/>
          </p:cNvSpPr>
          <p:nvPr/>
        </p:nvSpPr>
        <p:spPr>
          <a:xfrm>
            <a:off x="5580063" y="1196975"/>
            <a:ext cx="3095625" cy="1439863"/>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lnSpcReduction="10000"/>
          </a:bodyPr>
          <a:lstStyle/>
          <a:p>
            <a:pPr marL="342900" indent="-342900" fontAlgn="auto">
              <a:spcBef>
                <a:spcPct val="20000"/>
              </a:spcBef>
              <a:spcAft>
                <a:spcPts val="0"/>
              </a:spcAft>
              <a:buFont typeface="Arial" pitchFamily="34" charset="0"/>
              <a:buChar char="•"/>
              <a:defRPr/>
            </a:pPr>
            <a:r>
              <a:rPr lang="en-GB" sz="2800" dirty="0"/>
              <a:t>What is the product made from?</a:t>
            </a:r>
          </a:p>
        </p:txBody>
      </p:sp>
      <p:sp>
        <p:nvSpPr>
          <p:cNvPr id="8" name="Content Placeholder 5"/>
          <p:cNvSpPr txBox="1">
            <a:spLocks/>
          </p:cNvSpPr>
          <p:nvPr/>
        </p:nvSpPr>
        <p:spPr>
          <a:xfrm>
            <a:off x="5580063" y="2997200"/>
            <a:ext cx="3095625"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a:lnSpc>
                <a:spcPct val="90000"/>
              </a:lnSpc>
              <a:spcBef>
                <a:spcPct val="20000"/>
              </a:spcBef>
              <a:buFont typeface="Arial" pitchFamily="34" charset="0"/>
              <a:buChar char="•"/>
            </a:pPr>
            <a:r>
              <a:rPr lang="en-GB" sz="2400">
                <a:solidFill>
                  <a:srgbClr val="000000"/>
                </a:solidFill>
                <a:ea typeface="ＭＳ Ｐゴシック" pitchFamily="34" charset="-128"/>
              </a:rPr>
              <a:t>How has the product been </a:t>
            </a:r>
            <a:r>
              <a:rPr lang="en-GB" altLang="en-US" sz="2400">
                <a:solidFill>
                  <a:srgbClr val="000000"/>
                </a:solidFill>
                <a:ea typeface="ＭＳ Ｐゴシック" pitchFamily="34" charset="-128"/>
              </a:rPr>
              <a:t>‘</a:t>
            </a:r>
            <a:r>
              <a:rPr lang="en-GB" sz="2400">
                <a:solidFill>
                  <a:srgbClr val="000000"/>
                </a:solidFill>
                <a:ea typeface="ＭＳ Ｐゴシック" pitchFamily="34" charset="-128"/>
              </a:rPr>
              <a:t>inspired by nature</a:t>
            </a:r>
            <a:r>
              <a:rPr lang="en-GB" altLang="en-US" sz="2400">
                <a:solidFill>
                  <a:srgbClr val="000000"/>
                </a:solidFill>
                <a:ea typeface="ＭＳ Ｐゴシック" pitchFamily="34" charset="-128"/>
              </a:rPr>
              <a:t>’</a:t>
            </a:r>
            <a:r>
              <a:rPr lang="en-GB" sz="2400">
                <a:solidFill>
                  <a:srgbClr val="000000"/>
                </a:solidFill>
                <a:ea typeface="ＭＳ Ｐゴシック" pitchFamily="34" charset="-128"/>
              </a:rPr>
              <a:t>?</a:t>
            </a:r>
          </a:p>
        </p:txBody>
      </p:sp>
      <p:sp>
        <p:nvSpPr>
          <p:cNvPr id="9" name="Content Placeholder 5"/>
          <p:cNvSpPr txBox="1">
            <a:spLocks/>
          </p:cNvSpPr>
          <p:nvPr/>
        </p:nvSpPr>
        <p:spPr>
          <a:xfrm>
            <a:off x="7019925" y="4868863"/>
            <a:ext cx="1655763"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fontAlgn="auto">
              <a:spcBef>
                <a:spcPct val="20000"/>
              </a:spcBef>
              <a:spcAft>
                <a:spcPts val="0"/>
              </a:spcAft>
              <a:defRPr/>
            </a:pPr>
            <a:r>
              <a:rPr lang="en-GB" sz="2400" dirty="0"/>
              <a:t>Image/s</a:t>
            </a:r>
          </a:p>
        </p:txBody>
      </p:sp>
      <p:sp>
        <p:nvSpPr>
          <p:cNvPr id="10" name="Content Placeholder 5"/>
          <p:cNvSpPr txBox="1">
            <a:spLocks/>
          </p:cNvSpPr>
          <p:nvPr/>
        </p:nvSpPr>
        <p:spPr>
          <a:xfrm>
            <a:off x="3492500" y="4868863"/>
            <a:ext cx="3167063"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marL="342900" indent="-342900" fontAlgn="auto">
              <a:spcBef>
                <a:spcPct val="20000"/>
              </a:spcBef>
              <a:spcAft>
                <a:spcPts val="0"/>
              </a:spcAft>
              <a:buFont typeface="Arial" pitchFamily="34" charset="0"/>
              <a:buChar char="•"/>
              <a:defRPr/>
            </a:pPr>
            <a:r>
              <a:rPr lang="en-GB" sz="2400" dirty="0"/>
              <a:t>How is the product designed for the whole cycle (product in </a:t>
            </a:r>
            <a:r>
              <a:rPr lang="en-GB" sz="2400"/>
              <a:t>a system)?</a:t>
            </a:r>
            <a:endParaRPr lang="en-GB" sz="2400" dirty="0"/>
          </a:p>
        </p:txBody>
      </p:sp>
      <p:sp>
        <p:nvSpPr>
          <p:cNvPr id="11" name="Content Placeholder 5"/>
          <p:cNvSpPr txBox="1">
            <a:spLocks/>
          </p:cNvSpPr>
          <p:nvPr/>
        </p:nvSpPr>
        <p:spPr>
          <a:xfrm>
            <a:off x="1476375" y="4868863"/>
            <a:ext cx="1727200"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fontAlgn="auto">
              <a:spcBef>
                <a:spcPct val="20000"/>
              </a:spcBef>
              <a:spcAft>
                <a:spcPts val="0"/>
              </a:spcAft>
              <a:buFont typeface="Wingdings" pitchFamily="2" charset="2"/>
              <a:buChar char="ü"/>
              <a:defRPr/>
            </a:pPr>
            <a:r>
              <a:rPr lang="en-GB" sz="2400" dirty="0">
                <a:solidFill>
                  <a:schemeClr val="accent3">
                    <a:lumMod val="60000"/>
                    <a:lumOff val="40000"/>
                  </a:schemeClr>
                </a:solidFill>
              </a:rPr>
              <a:t>Level 1</a:t>
            </a:r>
          </a:p>
          <a:p>
            <a:pPr marL="342900" indent="-342900" fontAlgn="auto">
              <a:spcBef>
                <a:spcPct val="20000"/>
              </a:spcBef>
              <a:spcAft>
                <a:spcPts val="0"/>
              </a:spcAft>
              <a:buFont typeface="Wingdings" pitchFamily="2" charset="2"/>
              <a:buChar char="ü"/>
              <a:defRPr/>
            </a:pPr>
            <a:r>
              <a:rPr lang="en-GB" sz="2400" dirty="0">
                <a:solidFill>
                  <a:schemeClr val="accent3">
                    <a:lumMod val="75000"/>
                  </a:schemeClr>
                </a:solidFill>
              </a:rPr>
              <a:t>Level 2</a:t>
            </a:r>
          </a:p>
          <a:p>
            <a:pPr marL="342900" indent="-342900" fontAlgn="auto">
              <a:spcBef>
                <a:spcPct val="20000"/>
              </a:spcBef>
              <a:spcAft>
                <a:spcPts val="0"/>
              </a:spcAft>
              <a:buFont typeface="Wingdings" pitchFamily="2" charset="2"/>
              <a:buChar char="ü"/>
              <a:defRPr/>
            </a:pPr>
            <a:r>
              <a:rPr lang="en-GB" sz="2400" dirty="0">
                <a:solidFill>
                  <a:schemeClr val="accent3">
                    <a:lumMod val="50000"/>
                  </a:schemeClr>
                </a:solidFill>
              </a:rPr>
              <a:t>Level 3</a:t>
            </a:r>
          </a:p>
        </p:txBody>
      </p:sp>
      <p:cxnSp>
        <p:nvCxnSpPr>
          <p:cNvPr id="15" name="Straight Connector 14"/>
          <p:cNvCxnSpPr/>
          <p:nvPr/>
        </p:nvCxnSpPr>
        <p:spPr>
          <a:xfrm flipV="1">
            <a:off x="2051050" y="908050"/>
            <a:ext cx="0" cy="288925"/>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17" name="Straight Connector 16"/>
          <p:cNvCxnSpPr>
            <a:endCxn id="7" idx="1"/>
          </p:cNvCxnSpPr>
          <p:nvPr/>
        </p:nvCxnSpPr>
        <p:spPr>
          <a:xfrm>
            <a:off x="5292725" y="1916113"/>
            <a:ext cx="287338" cy="0"/>
          </a:xfrm>
          <a:prstGeom prst="line">
            <a:avLst/>
          </a:prstGeom>
          <a:ln w="38100">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a:xfrm>
            <a:off x="8243888" y="2636838"/>
            <a:ext cx="0" cy="360362"/>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a:xfrm>
            <a:off x="8243888" y="4581525"/>
            <a:ext cx="0" cy="287338"/>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3" name="Straight Connector 22"/>
          <p:cNvCxnSpPr>
            <a:stCxn id="11" idx="3"/>
            <a:endCxn id="10" idx="1"/>
          </p:cNvCxnSpPr>
          <p:nvPr/>
        </p:nvCxnSpPr>
        <p:spPr>
          <a:xfrm>
            <a:off x="3203575" y="5661025"/>
            <a:ext cx="288925"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5" name="Straight Connector 24"/>
          <p:cNvCxnSpPr>
            <a:stCxn id="10" idx="3"/>
            <a:endCxn id="9" idx="1"/>
          </p:cNvCxnSpPr>
          <p:nvPr/>
        </p:nvCxnSpPr>
        <p:spPr>
          <a:xfrm>
            <a:off x="6659563" y="5661025"/>
            <a:ext cx="360362" cy="0"/>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22" name="21 Slayt Numarası Yer Tutucusu"/>
          <p:cNvSpPr>
            <a:spLocks noGrp="1"/>
          </p:cNvSpPr>
          <p:nvPr>
            <p:ph type="sldNum" sz="quarter" idx="12"/>
          </p:nvPr>
        </p:nvSpPr>
        <p:spPr/>
        <p:txBody>
          <a:bodyPr/>
          <a:lstStyle/>
          <a:p>
            <a:fld id="{B1DEFA8C-F947-479F-BE07-76B6B3F80BF1}" type="slidenum">
              <a:rPr lang="tr-TR" smtClean="0"/>
              <a:pPr/>
              <a:t>7</a:t>
            </a:fld>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TotalTime>
  <Words>1070</Words>
  <Application>Microsoft Office PowerPoint</Application>
  <PresentationFormat>Ekran Gösterisi (4:3)</PresentationFormat>
  <Paragraphs>75</Paragraphs>
  <Slides>7</Slides>
  <Notes>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vt:i4>
      </vt:variant>
    </vt:vector>
  </HeadingPairs>
  <TitlesOfParts>
    <vt:vector size="13" baseType="lpstr">
      <vt:lpstr>ＭＳ Ｐゴシック</vt:lpstr>
      <vt:lpstr>Arial</vt:lpstr>
      <vt:lpstr>Calibri</vt:lpstr>
      <vt:lpstr>Helvetica Neue</vt:lpstr>
      <vt:lpstr>Wingdings</vt:lpstr>
      <vt:lpstr>Ofis Teması</vt:lpstr>
      <vt:lpstr>Inspiration from Plants</vt:lpstr>
      <vt:lpstr>PowerPoint Sunusu</vt:lpstr>
      <vt:lpstr>Self Cleaning Paint-How does nature clean? Learning from Lotus Plants How to Clean without Cleaners</vt:lpstr>
      <vt:lpstr>Lotus = Paint</vt:lpstr>
      <vt:lpstr>Lotus = Paint</vt:lpstr>
      <vt:lpstr>PowerPoint Sunusu</vt:lpstr>
      <vt:lpstr>Biomimicry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ARZU</dc:creator>
  <cp:lastModifiedBy>ARZU</cp:lastModifiedBy>
  <cp:revision>76</cp:revision>
  <dcterms:created xsi:type="dcterms:W3CDTF">2020-12-09T10:00:32Z</dcterms:created>
  <dcterms:modified xsi:type="dcterms:W3CDTF">2021-10-11T13:44:14Z</dcterms:modified>
</cp:coreProperties>
</file>