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5" r:id="rId6"/>
    <p:sldId id="268" r:id="rId7"/>
    <p:sldId id="273" r:id="rId8"/>
    <p:sldId id="274" r:id="rId9"/>
    <p:sldId id="280" r:id="rId10"/>
    <p:sldId id="281" r:id="rId11"/>
    <p:sldId id="282" r:id="rId12"/>
    <p:sldId id="284" r:id="rId13"/>
    <p:sldId id="286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6CCD5-5A25-4203-BD50-D1BD509D28DB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E55A-D32C-4C55-AF1C-DFF4440B65B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274640"/>
            <a:ext cx="6172200" cy="1426171"/>
          </a:xfrm>
        </p:spPr>
        <p:txBody>
          <a:bodyPr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T.C.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ANKARA ÜNİVERSİTESİ  </a:t>
            </a:r>
            <a:br>
              <a:rPr lang="tr-TR" sz="2400" b="1" dirty="0">
                <a:solidFill>
                  <a:schemeClr val="tx1"/>
                </a:solidFill>
              </a:rPr>
            </a:br>
            <a:r>
              <a:rPr lang="tr-TR" sz="2400" b="1" dirty="0">
                <a:solidFill>
                  <a:schemeClr val="tx1"/>
                </a:solidFill>
              </a:rPr>
              <a:t>AYAŞ MESLEK YÜKSEK OKULU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4426314"/>
              </p:ext>
            </p:extLst>
          </p:nvPr>
        </p:nvGraphicFramePr>
        <p:xfrm>
          <a:off x="635000" y="1756049"/>
          <a:ext cx="7886699" cy="450505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5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698"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35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DERSİN ADI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/>
                        <a:t>Türk</a:t>
                      </a:r>
                      <a:r>
                        <a:rPr lang="tr-TR" sz="1900" b="1" baseline="0" dirty="0" smtClean="0"/>
                        <a:t> </a:t>
                      </a:r>
                      <a:r>
                        <a:rPr lang="tr-TR" sz="1900" b="1" dirty="0" smtClean="0"/>
                        <a:t>Anayasa</a:t>
                      </a:r>
                      <a:r>
                        <a:rPr lang="tr-TR" sz="1900" b="1" baseline="0" dirty="0" smtClean="0"/>
                        <a:t> Hukuku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HAFTA NO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/>
                        <a:t>8</a:t>
                      </a:r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89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KONU</a:t>
                      </a:r>
                      <a:r>
                        <a:rPr lang="tr-TR" sz="1900" b="1" baseline="0" dirty="0" smtClean="0"/>
                        <a:t> BAŞLIĞI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Siyasi</a:t>
                      </a: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Partiler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87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ÖĞRETİM ELEMANI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err="1" smtClean="0"/>
                        <a:t>Öğr</a:t>
                      </a:r>
                      <a:r>
                        <a:rPr lang="tr-TR" sz="1900" dirty="0" smtClean="0"/>
                        <a:t>. Gör. Yusuf Can</a:t>
                      </a:r>
                      <a:r>
                        <a:rPr lang="tr-TR" sz="1900" baseline="0" dirty="0" smtClean="0"/>
                        <a:t> ÇALIŞIR</a:t>
                      </a:r>
                      <a:endParaRPr lang="tr-TR" sz="1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4142">
                <a:tc>
                  <a:txBody>
                    <a:bodyPr/>
                    <a:lstStyle/>
                    <a:p>
                      <a:r>
                        <a:rPr lang="tr-TR" sz="1900" b="1" kern="1200" dirty="0" smtClean="0"/>
                        <a:t>E-mail:</a:t>
                      </a:r>
                    </a:p>
                    <a:p>
                      <a:endParaRPr lang="tr-TR" sz="1900" kern="1200" dirty="0" smtClean="0"/>
                    </a:p>
                    <a:p>
                      <a:r>
                        <a:rPr lang="tr-TR" sz="1900" b="1" kern="1200" dirty="0" smtClean="0"/>
                        <a:t>Tel:</a:t>
                      </a:r>
                    </a:p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900" u="sng" kern="1200" dirty="0" smtClean="0">
                          <a:hlinkClick r:id="rId2"/>
                        </a:rPr>
                        <a:t>@</a:t>
                      </a:r>
                      <a:r>
                        <a:rPr lang="tr-TR" sz="19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9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900" u="sng" kern="1200" baseline="0" dirty="0" smtClean="0"/>
                        <a:t> 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900" u="none" kern="1200" dirty="0" smtClean="0">
                          <a:hlinkClick r:id="rId3"/>
                        </a:rPr>
                        <a:t>_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900" u="none" kern="1200" dirty="0" smtClean="0">
                          <a:hlinkClick r:id="rId3"/>
                        </a:rPr>
                        <a:t>@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9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9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900" kern="1200" dirty="0" smtClean="0"/>
                        <a:t>(0312) 700 05 00 / 144</a:t>
                      </a:r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075" y="379269"/>
            <a:ext cx="1188132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7117" y="307257"/>
            <a:ext cx="108012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0EE-124C-4535-A402-9A26673A99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3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Siyasi Partilerin Kapatılması- V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Bahsettiğimiz yasaklara uyulmaması halde, bu yasaklara uymayan partilerin kapatılması müeyyidesi karşımıza çıkar.</a:t>
            </a:r>
          </a:p>
          <a:p>
            <a:pPr>
              <a:buNone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SİYASİ PARTİLERİN KAPATILMASI;</a:t>
            </a:r>
          </a:p>
          <a:p>
            <a:pPr>
              <a:buFont typeface="Wingdings" pitchFamily="2" charset="2"/>
              <a:buChar char="Ø"/>
            </a:pPr>
            <a:r>
              <a:rPr lang="tr-TR" b="1" i="1" u="sng" dirty="0" smtClean="0"/>
              <a:t>Yargıtay Cumhuriyet Başsavcılığının açacağı dava üzerine 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solidFill>
                  <a:srgbClr val="FF0000"/>
                </a:solidFill>
              </a:rPr>
              <a:t>Anayasa Mahkemesince verilen bir kararla olur</a:t>
            </a:r>
            <a:r>
              <a:rPr lang="tr-TR" b="1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Siyasi Partilerin Kapatılması- V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Kapatma kararı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KARAR YETER SAYISI (2/3)</a:t>
            </a:r>
          </a:p>
          <a:p>
            <a:pPr>
              <a:buNone/>
            </a:pPr>
            <a:r>
              <a:rPr lang="tr-TR" b="1" dirty="0" smtClean="0"/>
              <a:t>Anayasa Mahkemesi Genel Kurulu siyasi partilerin kapatılmasına </a:t>
            </a:r>
            <a:r>
              <a:rPr lang="tr-TR" b="1" u="sng" dirty="0" smtClean="0">
                <a:solidFill>
                  <a:srgbClr val="FF0000"/>
                </a:solidFill>
              </a:rPr>
              <a:t>ancak toplantıya katılan üyelerin ÜÇTE İKİ çoğunluğuyla </a:t>
            </a:r>
            <a:r>
              <a:rPr lang="tr-TR" b="1" dirty="0" smtClean="0"/>
              <a:t>karar verebilir.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Bu hükmün amacı, siyasi partilerin A.Y </a:t>
            </a:r>
            <a:r>
              <a:rPr lang="tr-TR" b="1" dirty="0" err="1" smtClean="0"/>
              <a:t>Mh</a:t>
            </a:r>
            <a:r>
              <a:rPr lang="tr-TR" b="1" dirty="0" smtClean="0"/>
              <a:t>. tarafından kapatılmalarını zorlaştırmaktır.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Siyasi Partilerin Kapatılması- V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Kapatmanın Sonuçları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smtClean="0"/>
              <a:t>***</a:t>
            </a:r>
            <a:r>
              <a:rPr lang="tr-TR" b="1" dirty="0" smtClean="0">
                <a:solidFill>
                  <a:srgbClr val="002060"/>
                </a:solidFill>
              </a:rPr>
              <a:t>Partisinin temelli kapatılmasına beyan ve eylemleriyle sebep olan </a:t>
            </a:r>
            <a:r>
              <a:rPr lang="tr-TR" b="1" u="sng" dirty="0" smtClean="0">
                <a:solidFill>
                  <a:srgbClr val="002060"/>
                </a:solidFill>
              </a:rPr>
              <a:t>milletvekillerinin, milletvekilliği sona ermez</a:t>
            </a:r>
            <a:r>
              <a:rPr lang="tr-TR" b="1" dirty="0" smtClean="0">
                <a:solidFill>
                  <a:srgbClr val="002060"/>
                </a:solidFill>
              </a:rPr>
              <a:t>.****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Siyasi Partilerin Kapatılması- V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u="sng" dirty="0" smtClean="0">
                <a:solidFill>
                  <a:srgbClr val="FF0000"/>
                </a:solidFill>
              </a:rPr>
              <a:t>Bir siyasi partinin devlet yardımından yararlanabilmesi için;</a:t>
            </a:r>
          </a:p>
          <a:p>
            <a:pPr>
              <a:buFont typeface="Wingdings" pitchFamily="2" charset="2"/>
              <a:buChar char="Ø"/>
            </a:pPr>
            <a:endParaRPr lang="tr-TR" u="sng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Son genel seçimlere katılmak 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Ülke çapında geçerli oyların en az % 3’ünü almak gerekmektedir. </a:t>
            </a:r>
          </a:p>
          <a:p>
            <a:pPr>
              <a:buFont typeface="Wingdings" pitchFamily="2" charset="2"/>
              <a:buChar char="Ø"/>
            </a:pPr>
            <a:endParaRPr lang="tr-TR" u="sng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 -I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1983 tarih ve 2820 sayılı Siyasi Partiler Kanunu m.3;</a:t>
            </a:r>
          </a:p>
          <a:p>
            <a:r>
              <a:rPr lang="tr-TR" b="1" dirty="0" smtClean="0"/>
              <a:t>Siyasi partiler: </a:t>
            </a:r>
            <a:r>
              <a:rPr lang="tr-TR" dirty="0" smtClean="0"/>
              <a:t>milletvekili ve mahalli idareler seçimleri yoluyla tüzük ve programlarında belirlenen görüşleri doğrultusunda,</a:t>
            </a:r>
          </a:p>
          <a:p>
            <a:endParaRPr lang="tr-TR" dirty="0"/>
          </a:p>
          <a:p>
            <a:r>
              <a:rPr lang="tr-TR" dirty="0" smtClean="0"/>
              <a:t> çalışmaları ve açık propagandaları ile milli iradenin oluşmasını sağlayarak demokratik bir devlet ve toplum düzeni içinde ülkenin çağdaş medeniyet seviyesine ulaşması amacını güden </a:t>
            </a:r>
          </a:p>
          <a:p>
            <a:endParaRPr lang="tr-TR" dirty="0"/>
          </a:p>
          <a:p>
            <a:r>
              <a:rPr lang="tr-TR" dirty="0" smtClean="0"/>
              <a:t>ve ülke çapında faaliyet göstermek üzere teşkilatlanan </a:t>
            </a:r>
            <a:r>
              <a:rPr lang="tr-TR" b="1" dirty="0" smtClean="0"/>
              <a:t>tüzel kişiliğe sahip</a:t>
            </a:r>
            <a:r>
              <a:rPr lang="tr-TR" dirty="0" smtClean="0"/>
              <a:t> kuruluşlardır.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Genel Olarak -I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Özetle;</a:t>
            </a:r>
          </a:p>
          <a:p>
            <a:r>
              <a:rPr lang="tr-TR" b="1" dirty="0" smtClean="0"/>
              <a:t>Amacı</a:t>
            </a:r>
            <a:r>
              <a:rPr lang="tr-TR" dirty="0" smtClean="0"/>
              <a:t> milli iradenin oluşmasını sağlamak.</a:t>
            </a:r>
          </a:p>
          <a:p>
            <a:endParaRPr lang="tr-TR" dirty="0"/>
          </a:p>
          <a:p>
            <a:r>
              <a:rPr lang="tr-TR" b="1" dirty="0" smtClean="0"/>
              <a:t>Amacını</a:t>
            </a:r>
            <a:r>
              <a:rPr lang="tr-TR" dirty="0" smtClean="0"/>
              <a:t> herhangi bir yolla değil; </a:t>
            </a:r>
            <a:r>
              <a:rPr lang="tr-TR" b="1" dirty="0" smtClean="0"/>
              <a:t>milletvekili ve mahalli idareler seçimleriyle gerçekleştirir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 smtClean="0"/>
              <a:t>Faaliyet alanları</a:t>
            </a:r>
            <a:r>
              <a:rPr lang="tr-TR" dirty="0" smtClean="0"/>
              <a:t>, sadece belirli bir bölge değil, </a:t>
            </a:r>
            <a:r>
              <a:rPr lang="tr-TR" b="1" dirty="0" smtClean="0"/>
              <a:t>bütün ülkedir.</a:t>
            </a:r>
          </a:p>
          <a:p>
            <a:endParaRPr lang="tr-TR" dirty="0"/>
          </a:p>
          <a:p>
            <a:r>
              <a:rPr lang="tr-TR" dirty="0" smtClean="0"/>
              <a:t>Tüzel </a:t>
            </a:r>
            <a:r>
              <a:rPr lang="tr-TR" b="1" dirty="0" smtClean="0"/>
              <a:t>kişiliğe sahiptirler. </a:t>
            </a:r>
            <a:endParaRPr lang="tr-T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 smtClean="0"/>
              <a:t>Siyasi Partilerin Kurulmaları ve Parti Üyeliği - II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/>
              <a:t>1-Kurulmaları.</a:t>
            </a:r>
          </a:p>
          <a:p>
            <a:endParaRPr lang="tr-TR" dirty="0"/>
          </a:p>
          <a:p>
            <a:r>
              <a:rPr lang="tr-TR" dirty="0" smtClean="0"/>
              <a:t>A.Y/68;</a:t>
            </a:r>
          </a:p>
          <a:p>
            <a:r>
              <a:rPr lang="tr-TR" dirty="0" smtClean="0"/>
              <a:t>Vatandaşlar, siyasi parti kurma … hakkına sahiptir.</a:t>
            </a:r>
          </a:p>
          <a:p>
            <a:endParaRPr lang="tr-TR" dirty="0"/>
          </a:p>
          <a:p>
            <a:r>
              <a:rPr lang="tr-TR" b="1" dirty="0" smtClean="0"/>
              <a:t>Dolayısıyla Türkiye’de yabancılar siyasi parti kuramazlar.</a:t>
            </a:r>
          </a:p>
          <a:p>
            <a:endParaRPr lang="tr-TR" dirty="0"/>
          </a:p>
          <a:p>
            <a:r>
              <a:rPr lang="tr-TR" dirty="0" smtClean="0"/>
              <a:t>2820 SPK /8 göre;</a:t>
            </a:r>
          </a:p>
          <a:p>
            <a:endParaRPr lang="tr-TR" dirty="0"/>
          </a:p>
          <a:p>
            <a:r>
              <a:rPr lang="tr-TR" b="1" dirty="0" smtClean="0"/>
              <a:t>Siyasi partiler, partiye üye olma yeterliliğine sahip </a:t>
            </a:r>
            <a:r>
              <a:rPr lang="tr-TR" b="1" u="sng" dirty="0" smtClean="0"/>
              <a:t>en az 30 Türk vatandaşı </a:t>
            </a:r>
            <a:r>
              <a:rPr lang="tr-TR" b="1" dirty="0" smtClean="0"/>
              <a:t>tarafından kurulur.</a:t>
            </a:r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 smtClean="0"/>
              <a:t>Siyasi Partilerin Kurulmaları ve Parti Üyeliği - II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u="sng" dirty="0" smtClean="0"/>
              <a:t>2-Parti Üyeliği</a:t>
            </a:r>
          </a:p>
          <a:p>
            <a:r>
              <a:rPr lang="tr-TR" dirty="0" smtClean="0"/>
              <a:t>Vatandaşlar …, usulüne göre partilere girme ve partilerden ayrılma hakkına sahiptir(A.Y/68).</a:t>
            </a:r>
          </a:p>
          <a:p>
            <a:endParaRPr lang="tr-TR" dirty="0"/>
          </a:p>
          <a:p>
            <a:r>
              <a:rPr lang="tr-TR" b="1" dirty="0" smtClean="0"/>
              <a:t>Parti üyesi olabilmek için 18 yaşını doldurmuş olmak gerekir.</a:t>
            </a:r>
          </a:p>
          <a:p>
            <a:endParaRPr lang="tr-TR" dirty="0"/>
          </a:p>
          <a:p>
            <a:r>
              <a:rPr lang="tr-TR" dirty="0" smtClean="0"/>
              <a:t>18 yaşını dolduran, medeni ve siyasi hakları kullanma ehliyetine sahip bulunan her Türk vatandaşı bir siyasi partiye üye olabilir(2820 SPK/11).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Siyasi Partilerin Finansmanı ve Mali Denetimi- III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Siyasi partilerin ticari faaliyette bulunması yasaktır(A.Y/69-2).</a:t>
            </a:r>
          </a:p>
          <a:p>
            <a:endParaRPr lang="tr-TR" b="1" dirty="0"/>
          </a:p>
          <a:p>
            <a:r>
              <a:rPr lang="tr-TR" dirty="0" smtClean="0"/>
              <a:t>Siyasi partilerin gelir ve giderlerinin amaçlarına uygun olması gereklidir(69-3).</a:t>
            </a:r>
          </a:p>
          <a:p>
            <a:endParaRPr lang="tr-TR" b="1" dirty="0"/>
          </a:p>
          <a:p>
            <a:r>
              <a:rPr lang="tr-TR" b="1" dirty="0" smtClean="0"/>
              <a:t>Siyasi partilerin en önemli gelir kaynakları;</a:t>
            </a:r>
          </a:p>
          <a:p>
            <a:r>
              <a:rPr lang="tr-TR" dirty="0" smtClean="0"/>
              <a:t>Siyasi partilere yapılan </a:t>
            </a:r>
            <a:r>
              <a:rPr lang="tr-TR" b="1" dirty="0" smtClean="0"/>
              <a:t>devlet yardımı,</a:t>
            </a:r>
          </a:p>
          <a:p>
            <a:r>
              <a:rPr lang="tr-TR" dirty="0" smtClean="0"/>
              <a:t>Gerçek ve tüzel kişiler tarafından siyasi partilere yapılan </a:t>
            </a:r>
            <a:r>
              <a:rPr lang="tr-TR" b="1" dirty="0" smtClean="0"/>
              <a:t>bağışlardır.</a:t>
            </a:r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Siyasi Partilerin Finansmanı ve Mali Denetimi- III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Siyasi Partilerin Mali Denetimi.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smtClean="0"/>
              <a:t>Siyasi partilerin mali denetimi </a:t>
            </a:r>
            <a:r>
              <a:rPr lang="tr-TR" b="1" u="sng" dirty="0" smtClean="0"/>
              <a:t>Anayasa Mahkemes</a:t>
            </a:r>
            <a:r>
              <a:rPr lang="tr-TR" b="1" dirty="0" smtClean="0"/>
              <a:t>i tarafından yapılır.</a:t>
            </a:r>
          </a:p>
          <a:p>
            <a:endParaRPr lang="tr-TR" b="1" dirty="0"/>
          </a:p>
          <a:p>
            <a:r>
              <a:rPr lang="tr-TR" dirty="0" smtClean="0"/>
              <a:t>Anayasa Mahkemesi denetim görevini yerine getirirken Sayıştay’dan yardım sağlar.</a:t>
            </a:r>
          </a:p>
          <a:p>
            <a:endParaRPr lang="tr-TR" b="1" dirty="0"/>
          </a:p>
          <a:p>
            <a:r>
              <a:rPr lang="tr-TR" b="1" dirty="0" smtClean="0"/>
              <a:t>Anayasa Mahkemesinin denetim sonucunda vereceği kararlar kesindir.</a:t>
            </a:r>
          </a:p>
          <a:p>
            <a:endParaRPr lang="tr-TR" b="1" dirty="0"/>
          </a:p>
          <a:p>
            <a:r>
              <a:rPr lang="tr-TR" b="1" dirty="0" smtClean="0"/>
              <a:t>Not:Siyasi partilerin mali denetiminin müeyyidesi, kanuna uygun olmayan gelirler ile giderlerin Hazineye irat(gelir) kaydedilmesine karar verilmesidir. </a:t>
            </a:r>
          </a:p>
          <a:p>
            <a:pPr>
              <a:buNone/>
            </a:pPr>
            <a:endParaRPr lang="tr-TR" b="1" u="sng" dirty="0" smtClean="0"/>
          </a:p>
          <a:p>
            <a:pPr>
              <a:buNone/>
            </a:pPr>
            <a:endParaRPr lang="tr-TR" b="1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Siyasi Partilere İlişkin Yasaklar ve Sınırlamalar -IV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b="1" u="sng" dirty="0" smtClean="0"/>
              <a:t>Siyasi partilerin amaçlarına, örgütlenmelerine ve çalışmalarına ilişkin pek çok yasak ve sınırlama getirilmiştir(2820).</a:t>
            </a:r>
          </a:p>
          <a:p>
            <a:pPr>
              <a:buNone/>
            </a:pPr>
            <a:endParaRPr lang="tr-TR" b="1" u="sng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Siyasi Partilere İlişkin Yasaklar ve Sınırlamalar -IV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/>
              <a:t>3-Siyasi Partilerin Çalışmalarına İlişkin Yasaklar</a:t>
            </a:r>
          </a:p>
          <a:p>
            <a:endParaRPr lang="tr-TR" dirty="0" smtClean="0"/>
          </a:p>
          <a:p>
            <a:r>
              <a:rPr lang="tr-TR" dirty="0" smtClean="0"/>
              <a:t>Siyasi partilerin faaliyetleri, parti içi düzenlemeleri ve çalışmaları demokrasi ilkelerine uygun olur.</a:t>
            </a:r>
          </a:p>
          <a:p>
            <a:endParaRPr lang="tr-TR" b="1" u="sng" dirty="0" smtClean="0"/>
          </a:p>
          <a:p>
            <a:r>
              <a:rPr lang="tr-TR" dirty="0" smtClean="0"/>
              <a:t>Siyasi Partiler </a:t>
            </a:r>
            <a:r>
              <a:rPr lang="tr-TR" b="1" u="sng" dirty="0" smtClean="0"/>
              <a:t>ticari faaliyetlere girişemezler.</a:t>
            </a:r>
            <a:endParaRPr lang="tr-TR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537</Words>
  <Application>Microsoft Office PowerPoint</Application>
  <PresentationFormat>Ekran Gösterisi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Ofis Teması</vt:lpstr>
      <vt:lpstr>T.C. ANKARA ÜNİVERSİTESİ   AYAŞ MESLEK YÜKSEK OKULU</vt:lpstr>
      <vt:lpstr>Genel Olarak -I</vt:lpstr>
      <vt:lpstr>Genel Olarak -I</vt:lpstr>
      <vt:lpstr>Siyasi Partilerin Kurulmaları ve Parti Üyeliği - II</vt:lpstr>
      <vt:lpstr>Siyasi Partilerin Kurulmaları ve Parti Üyeliği - II</vt:lpstr>
      <vt:lpstr>Siyasi Partilerin Finansmanı ve Mali Denetimi- III</vt:lpstr>
      <vt:lpstr>Siyasi Partilerin Finansmanı ve Mali Denetimi- III</vt:lpstr>
      <vt:lpstr>Siyasi Partilere İlişkin Yasaklar ve Sınırlamalar -IV</vt:lpstr>
      <vt:lpstr>Siyasi Partilere İlişkin Yasaklar ve Sınırlamalar -IV</vt:lpstr>
      <vt:lpstr>Siyasi Partilerin Kapatılması- V</vt:lpstr>
      <vt:lpstr>Siyasi Partilerin Kapatılması- V</vt:lpstr>
      <vt:lpstr>Siyasi Partilerin Kapatılması- V</vt:lpstr>
      <vt:lpstr>Siyasi Partilerin Kapatılması- 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16</cp:revision>
  <dcterms:created xsi:type="dcterms:W3CDTF">2019-04-07T20:30:31Z</dcterms:created>
  <dcterms:modified xsi:type="dcterms:W3CDTF">2020-01-13T18:18:11Z</dcterms:modified>
</cp:coreProperties>
</file>