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Adi ortaklık sözleşmesi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Adi ortaklık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Tanımı:</a:t>
            </a:r>
            <a:r>
              <a:rPr lang="tr-TR" dirty="0"/>
              <a:t> «Adi ortaklık sözleşmesi, iki ya da daha fazla kişinin emeklerini </a:t>
            </a:r>
            <a:r>
              <a:rPr lang="tr-TR" dirty="0" smtClean="0"/>
              <a:t>ve mallarını </a:t>
            </a:r>
            <a:r>
              <a:rPr lang="tr-TR" dirty="0"/>
              <a:t>ortak bir amaca erişmek üzere birleştirmeyi üstlendikleri sözleşmedir</a:t>
            </a:r>
            <a:r>
              <a:rPr lang="tr-TR" dirty="0" smtClean="0"/>
              <a:t>.» (TBK m. 620/I)</a:t>
            </a:r>
          </a:p>
          <a:p>
            <a:r>
              <a:rPr lang="tr-TR" dirty="0" smtClean="0"/>
              <a:t>Sözleşmenin Unsurları</a:t>
            </a:r>
          </a:p>
          <a:p>
            <a:pPr lvl="1"/>
            <a:r>
              <a:rPr lang="tr-TR" dirty="0" smtClean="0"/>
              <a:t>Kişi unsuru</a:t>
            </a:r>
          </a:p>
          <a:p>
            <a:pPr lvl="1"/>
            <a:r>
              <a:rPr lang="tr-TR" dirty="0" smtClean="0"/>
              <a:t>Ortak amaç unsuru</a:t>
            </a:r>
          </a:p>
          <a:p>
            <a:pPr lvl="1"/>
            <a:r>
              <a:rPr lang="tr-TR" dirty="0" smtClean="0"/>
              <a:t>Ortakların ortak amaca ortak emek ve mallarını sarf etmek, ortak çaba ve faaliyet göstermek suretiyle erişme unsuru (</a:t>
            </a:r>
            <a:r>
              <a:rPr lang="tr-TR" dirty="0" err="1" smtClean="0"/>
              <a:t>affectio</a:t>
            </a:r>
            <a:r>
              <a:rPr lang="tr-TR" dirty="0" smtClean="0"/>
              <a:t> </a:t>
            </a:r>
            <a:r>
              <a:rPr lang="tr-TR" dirty="0" err="1" smtClean="0"/>
              <a:t>scietatis</a:t>
            </a:r>
            <a:r>
              <a:rPr lang="tr-TR" dirty="0" smtClean="0"/>
              <a:t>-ortaklık ruhu-ortaklık iradesi)</a:t>
            </a:r>
          </a:p>
          <a:p>
            <a:pPr lvl="1"/>
            <a:r>
              <a:rPr lang="en-US" dirty="0"/>
              <a:t>Kat</a:t>
            </a:r>
            <a:r>
              <a:rPr lang="tr-TR" dirty="0"/>
              <a:t>ı</a:t>
            </a:r>
            <a:r>
              <a:rPr lang="en-US" dirty="0" err="1"/>
              <a:t>lma</a:t>
            </a:r>
            <a:r>
              <a:rPr lang="en-US" dirty="0"/>
              <a:t> pay</a:t>
            </a:r>
            <a:r>
              <a:rPr lang="tr-TR" dirty="0"/>
              <a:t>ı </a:t>
            </a:r>
            <a:r>
              <a:rPr lang="en-US" dirty="0" err="1"/>
              <a:t>unsuru</a:t>
            </a:r>
            <a:endParaRPr lang="tr-TR" dirty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Adi ortaklık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23365"/>
          </a:xfrm>
        </p:spPr>
        <p:txBody>
          <a:bodyPr>
            <a:normAutofit/>
          </a:bodyPr>
          <a:lstStyle/>
          <a:p>
            <a:r>
              <a:rPr lang="tr-TR" dirty="0" smtClean="0"/>
              <a:t>Sözleşmenin Unsurları (devam)</a:t>
            </a:r>
          </a:p>
          <a:p>
            <a:pPr lvl="1"/>
            <a:r>
              <a:rPr lang="en-US" dirty="0" err="1" smtClean="0"/>
              <a:t>Sözleşme</a:t>
            </a:r>
            <a:r>
              <a:rPr lang="en-US" dirty="0" smtClean="0"/>
              <a:t> (</a:t>
            </a:r>
            <a:r>
              <a:rPr lang="en-US" dirty="0" err="1" smtClean="0"/>
              <a:t>anlaşma</a:t>
            </a:r>
            <a:r>
              <a:rPr lang="en-US" dirty="0" smtClean="0"/>
              <a:t>)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2"/>
            <a:r>
              <a:rPr lang="en-US" dirty="0" err="1" smtClean="0"/>
              <a:t>Adi</a:t>
            </a:r>
            <a:r>
              <a:rPr lang="en-US" dirty="0" smtClean="0"/>
              <a:t> </a:t>
            </a:r>
            <a:r>
              <a:rPr lang="en-US" dirty="0" err="1" smtClean="0"/>
              <a:t>ortaklık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 smtClean="0"/>
              <a:t>şekli</a:t>
            </a:r>
            <a:r>
              <a:rPr lang="tr-TR" dirty="0" smtClean="0"/>
              <a:t>: serbest şekil</a:t>
            </a:r>
          </a:p>
          <a:p>
            <a:r>
              <a:rPr lang="en-US" dirty="0" err="1" smtClean="0"/>
              <a:t>Sözleşme</a:t>
            </a:r>
            <a:r>
              <a:rPr lang="tr-TR" dirty="0" err="1" smtClean="0"/>
              <a:t>ni</a:t>
            </a:r>
            <a:r>
              <a:rPr lang="en-US" dirty="0" smtClean="0"/>
              <a:t>n </a:t>
            </a:r>
            <a:r>
              <a:rPr lang="en-US" dirty="0" err="1" smtClean="0"/>
              <a:t>Nitelikleri</a:t>
            </a:r>
            <a:endParaRPr lang="tr-TR" dirty="0" smtClean="0"/>
          </a:p>
          <a:p>
            <a:pPr lvl="1"/>
            <a:r>
              <a:rPr lang="en-US" dirty="0" err="1" smtClean="0"/>
              <a:t>Adi</a:t>
            </a:r>
            <a:r>
              <a:rPr lang="en-US" dirty="0" smtClean="0"/>
              <a:t> </a:t>
            </a:r>
            <a:r>
              <a:rPr lang="en-US" dirty="0" err="1" smtClean="0"/>
              <a:t>ortakl</a:t>
            </a:r>
            <a:r>
              <a:rPr lang="tr-TR" dirty="0" smtClean="0"/>
              <a:t>ı</a:t>
            </a:r>
            <a:r>
              <a:rPr lang="en-US" dirty="0" smtClean="0"/>
              <a:t>k </a:t>
            </a:r>
            <a:r>
              <a:rPr lang="en-US" dirty="0" err="1" smtClean="0"/>
              <a:t>sözleşmesi</a:t>
            </a:r>
            <a:r>
              <a:rPr lang="en-US" dirty="0" smtClean="0"/>
              <a:t>,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tarafl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Adi</a:t>
            </a:r>
            <a:r>
              <a:rPr lang="en-US" dirty="0" smtClean="0"/>
              <a:t> </a:t>
            </a:r>
            <a:r>
              <a:rPr lang="en-US" dirty="0" err="1" smtClean="0"/>
              <a:t>ortakl</a:t>
            </a:r>
            <a:r>
              <a:rPr lang="tr-TR" dirty="0" smtClean="0"/>
              <a:t>ı</a:t>
            </a:r>
            <a:r>
              <a:rPr lang="en-US" dirty="0" smtClean="0"/>
              <a:t>k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ivazl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</a:t>
            </a:r>
            <a:r>
              <a:rPr lang="tr-TR" dirty="0" smtClean="0"/>
              <a:t>r.</a:t>
            </a:r>
          </a:p>
          <a:p>
            <a:pPr lvl="1"/>
            <a:r>
              <a:rPr lang="en-US" dirty="0" err="1" smtClean="0"/>
              <a:t>Adi</a:t>
            </a:r>
            <a:r>
              <a:rPr lang="en-US" dirty="0" smtClean="0"/>
              <a:t> </a:t>
            </a:r>
            <a:r>
              <a:rPr lang="en-US" dirty="0" err="1" smtClean="0"/>
              <a:t>ortakl</a:t>
            </a:r>
            <a:r>
              <a:rPr lang="tr-TR" dirty="0" smtClean="0"/>
              <a:t>ı</a:t>
            </a:r>
            <a:r>
              <a:rPr lang="en-US" dirty="0" smtClean="0"/>
              <a:t>k </a:t>
            </a:r>
            <a:r>
              <a:rPr lang="en-US" dirty="0" err="1" smtClean="0"/>
              <a:t>sözleşmesi</a:t>
            </a:r>
            <a:r>
              <a:rPr lang="en-US" dirty="0" smtClean="0"/>
              <a:t> r</a:t>
            </a:r>
            <a:r>
              <a:rPr lang="tr-TR" dirty="0" smtClean="0"/>
              <a:t>ı</a:t>
            </a:r>
            <a:r>
              <a:rPr lang="en-US" dirty="0" err="1" smtClean="0"/>
              <a:t>zai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Adi</a:t>
            </a:r>
            <a:r>
              <a:rPr lang="en-US" dirty="0" smtClean="0"/>
              <a:t> </a:t>
            </a:r>
            <a:r>
              <a:rPr lang="en-US" dirty="0" err="1" smtClean="0"/>
              <a:t>ortakl</a:t>
            </a:r>
            <a:r>
              <a:rPr lang="tr-TR" dirty="0" smtClean="0"/>
              <a:t>ı</a:t>
            </a:r>
            <a:r>
              <a:rPr lang="en-US" dirty="0" smtClean="0"/>
              <a:t>k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Adi ortaklık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Ortaklar Arasındaki İlişkiler</a:t>
            </a:r>
          </a:p>
          <a:p>
            <a:pPr lvl="1"/>
            <a:r>
              <a:rPr lang="en-US" dirty="0" err="1" smtClean="0"/>
              <a:t>Sözleşme</a:t>
            </a:r>
            <a:r>
              <a:rPr lang="en-US" dirty="0" smtClean="0"/>
              <a:t> </a:t>
            </a:r>
            <a:r>
              <a:rPr lang="en-US" dirty="0" err="1" smtClean="0"/>
              <a:t>özgürlüğü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endParaRPr lang="tr-TR" dirty="0" smtClean="0"/>
          </a:p>
          <a:p>
            <a:pPr lvl="1"/>
            <a:r>
              <a:rPr lang="en-US" dirty="0" err="1" smtClean="0"/>
              <a:t>Ortak</a:t>
            </a:r>
            <a:r>
              <a:rPr lang="en-US" dirty="0" smtClean="0"/>
              <a:t> s</a:t>
            </a:r>
            <a:r>
              <a:rPr lang="tr-TR" dirty="0" err="1" smtClean="0"/>
              <a:t>ıfatı</a:t>
            </a:r>
            <a:endParaRPr lang="tr-TR" dirty="0" smtClean="0"/>
          </a:p>
          <a:p>
            <a:pPr lvl="2"/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/>
              <a:t>sıfatının</a:t>
            </a:r>
            <a:r>
              <a:rPr lang="en-US" dirty="0"/>
              <a:t> </a:t>
            </a:r>
            <a:r>
              <a:rPr lang="en-US" dirty="0" err="1" smtClean="0"/>
              <a:t>kazanılması</a:t>
            </a:r>
            <a:endParaRPr lang="tr-TR" dirty="0"/>
          </a:p>
          <a:p>
            <a:pPr lvl="2"/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sıfatının</a:t>
            </a:r>
            <a:r>
              <a:rPr lang="en-US" dirty="0"/>
              <a:t> </a:t>
            </a:r>
            <a:r>
              <a:rPr lang="en-US" dirty="0" err="1" smtClean="0"/>
              <a:t>devr</a:t>
            </a:r>
            <a:r>
              <a:rPr lang="tr-TR" dirty="0" smtClean="0"/>
              <a:t>i</a:t>
            </a:r>
          </a:p>
          <a:p>
            <a:pPr lvl="2"/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sıfatının</a:t>
            </a:r>
            <a:r>
              <a:rPr lang="en-US" dirty="0"/>
              <a:t> </a:t>
            </a:r>
            <a:r>
              <a:rPr lang="en-US" dirty="0" err="1"/>
              <a:t>kaybı</a:t>
            </a:r>
            <a:r>
              <a:rPr lang="en-US" dirty="0"/>
              <a:t> (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r>
              <a:rPr lang="tr-TR" dirty="0" smtClean="0"/>
              <a:t>)</a:t>
            </a:r>
          </a:p>
          <a:p>
            <a:pPr lvl="2"/>
            <a:r>
              <a:rPr lang="en-US" dirty="0" err="1"/>
              <a:t>Ortaklık</a:t>
            </a:r>
            <a:r>
              <a:rPr lang="en-US" dirty="0"/>
              <a:t> </a:t>
            </a:r>
            <a:r>
              <a:rPr lang="en-US" dirty="0" err="1"/>
              <a:t>payının</a:t>
            </a:r>
            <a:r>
              <a:rPr lang="en-US" dirty="0"/>
              <a:t> </a:t>
            </a:r>
            <a:r>
              <a:rPr lang="en-US" dirty="0" err="1"/>
              <a:t>devri</a:t>
            </a:r>
            <a:r>
              <a:rPr lang="en-US" dirty="0"/>
              <a:t>-Alt </a:t>
            </a:r>
            <a:r>
              <a:rPr lang="en-US" dirty="0" err="1" smtClean="0"/>
              <a:t>katılım</a:t>
            </a:r>
            <a:endParaRPr lang="tr-TR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Adi ortaklık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67057"/>
          </a:xfrm>
        </p:spPr>
        <p:txBody>
          <a:bodyPr>
            <a:normAutofit/>
          </a:bodyPr>
          <a:lstStyle/>
          <a:p>
            <a:r>
              <a:rPr lang="tr-TR" dirty="0"/>
              <a:t>Ortaklar Arasındaki </a:t>
            </a:r>
            <a:r>
              <a:rPr lang="tr-TR" dirty="0" smtClean="0"/>
              <a:t>İlişkiler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tr-TR" dirty="0" smtClean="0"/>
              <a:t>Ortakların borçları</a:t>
            </a:r>
          </a:p>
          <a:p>
            <a:pPr lvl="2"/>
            <a:r>
              <a:rPr lang="en-US" dirty="0" err="1"/>
              <a:t>Ortaklığa</a:t>
            </a:r>
            <a:r>
              <a:rPr lang="en-US" dirty="0"/>
              <a:t> </a:t>
            </a:r>
            <a:r>
              <a:rPr lang="en-US" dirty="0" err="1"/>
              <a:t>katılım</a:t>
            </a:r>
            <a:r>
              <a:rPr lang="en-US" dirty="0"/>
              <a:t> </a:t>
            </a:r>
            <a:r>
              <a:rPr lang="en-US" dirty="0" err="1"/>
              <a:t>payı</a:t>
            </a:r>
            <a:r>
              <a:rPr lang="en-US" dirty="0"/>
              <a:t> </a:t>
            </a:r>
            <a:r>
              <a:rPr lang="en-US" dirty="0" err="1"/>
              <a:t>koyma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Ortaklık</a:t>
            </a:r>
            <a:r>
              <a:rPr lang="en-US" dirty="0"/>
              <a:t> </a:t>
            </a:r>
            <a:r>
              <a:rPr lang="en-US" dirty="0" err="1"/>
              <a:t>işlerinde</a:t>
            </a:r>
            <a:r>
              <a:rPr lang="en-US" dirty="0"/>
              <a:t> </a:t>
            </a:r>
            <a:r>
              <a:rPr lang="en-US" dirty="0" err="1"/>
              <a:t>özen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sadakat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ortağın</a:t>
            </a:r>
            <a:r>
              <a:rPr lang="en-US" dirty="0"/>
              <a:t> </a:t>
            </a:r>
            <a:r>
              <a:rPr lang="en-US" dirty="0" err="1"/>
              <a:t>ortaklık</a:t>
            </a:r>
            <a:r>
              <a:rPr lang="en-US" dirty="0"/>
              <a:t> </a:t>
            </a:r>
            <a:r>
              <a:rPr lang="en-US" dirty="0" err="1"/>
              <a:t>işleri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giderlerden</a:t>
            </a:r>
            <a:r>
              <a:rPr lang="en-US" dirty="0"/>
              <a:t>, </a:t>
            </a:r>
            <a:r>
              <a:rPr lang="en-US" dirty="0" err="1"/>
              <a:t>üstlendiği</a:t>
            </a:r>
            <a:r>
              <a:rPr lang="en-US" dirty="0"/>
              <a:t> </a:t>
            </a:r>
            <a:r>
              <a:rPr lang="en-US" dirty="0" err="1"/>
              <a:t>borçlardan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ortaklar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kurtarılması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Ortakların</a:t>
            </a:r>
            <a:r>
              <a:rPr lang="en-US" dirty="0"/>
              <a:t> </a:t>
            </a:r>
            <a:r>
              <a:rPr lang="en-US" dirty="0" err="1"/>
              <a:t>verdikleri</a:t>
            </a:r>
            <a:r>
              <a:rPr lang="en-US" dirty="0"/>
              <a:t> </a:t>
            </a:r>
            <a:r>
              <a:rPr lang="en-US" dirty="0" err="1"/>
              <a:t>zarardan</a:t>
            </a:r>
            <a:r>
              <a:rPr lang="en-US" dirty="0"/>
              <a:t> </a:t>
            </a:r>
            <a:r>
              <a:rPr lang="en-US" dirty="0" err="1" smtClean="0"/>
              <a:t>sorumlulukları</a:t>
            </a:r>
            <a:endParaRPr lang="tr-TR" dirty="0"/>
          </a:p>
          <a:p>
            <a:pPr lvl="1"/>
            <a:r>
              <a:rPr lang="sv-SE" dirty="0" smtClean="0"/>
              <a:t>Ortaklar</a:t>
            </a:r>
            <a:r>
              <a:rPr lang="tr-TR" dirty="0" smtClean="0"/>
              <a:t>ı</a:t>
            </a:r>
            <a:r>
              <a:rPr lang="sv-SE" dirty="0" smtClean="0"/>
              <a:t>n kazanç ve zarara kat</a:t>
            </a:r>
            <a:r>
              <a:rPr lang="tr-TR" dirty="0" err="1" smtClean="0"/>
              <a:t>ıl</a:t>
            </a:r>
            <a:r>
              <a:rPr lang="sv-SE" dirty="0" smtClean="0"/>
              <a:t>malar</a:t>
            </a:r>
            <a:r>
              <a:rPr lang="tr-TR" dirty="0" smtClean="0"/>
              <a:t>ı</a:t>
            </a:r>
          </a:p>
          <a:p>
            <a:pPr lvl="2"/>
            <a:r>
              <a:rPr lang="en-US" dirty="0" err="1" smtClean="0"/>
              <a:t>Kazancın</a:t>
            </a:r>
            <a:r>
              <a:rPr lang="en-US" dirty="0" smtClean="0"/>
              <a:t> </a:t>
            </a:r>
            <a:r>
              <a:rPr lang="en-US" dirty="0" err="1"/>
              <a:t>paylaşılması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Kazanç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zarara</a:t>
            </a:r>
            <a:r>
              <a:rPr lang="en-US" dirty="0"/>
              <a:t> </a:t>
            </a:r>
            <a:r>
              <a:rPr lang="en-US" dirty="0" err="1" smtClean="0"/>
              <a:t>katılma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Adi ortaklık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Ortaklar Arasındaki İlişkiler (devam)</a:t>
            </a:r>
          </a:p>
          <a:p>
            <a:pPr lvl="1"/>
            <a:r>
              <a:rPr lang="en-US" dirty="0" err="1" smtClean="0"/>
              <a:t>Ortakl</a:t>
            </a:r>
            <a:r>
              <a:rPr lang="tr-TR" dirty="0" smtClean="0"/>
              <a:t>ı</a:t>
            </a:r>
            <a:r>
              <a:rPr lang="en-US" dirty="0" smtClean="0"/>
              <a:t>k </a:t>
            </a:r>
            <a:r>
              <a:rPr lang="en-US" dirty="0" err="1" smtClean="0"/>
              <a:t>kararlar</a:t>
            </a:r>
            <a:r>
              <a:rPr lang="tr-TR" dirty="0" smtClean="0"/>
              <a:t>ı</a:t>
            </a:r>
          </a:p>
          <a:p>
            <a:pPr lvl="1"/>
            <a:r>
              <a:rPr lang="en-US" dirty="0" err="1" smtClean="0"/>
              <a:t>Ortakl</a:t>
            </a:r>
            <a:r>
              <a:rPr lang="tr-TR" dirty="0" err="1" smtClean="0"/>
              <a:t>ığı</a:t>
            </a:r>
            <a:r>
              <a:rPr lang="en-US" dirty="0" smtClean="0"/>
              <a:t>n </a:t>
            </a:r>
            <a:r>
              <a:rPr lang="en-US" dirty="0" err="1" smtClean="0"/>
              <a:t>yönetimi</a:t>
            </a:r>
            <a:endParaRPr lang="tr-TR" dirty="0" smtClean="0"/>
          </a:p>
          <a:p>
            <a:pPr lvl="2"/>
            <a:r>
              <a:rPr lang="en-US" dirty="0" err="1" smtClean="0"/>
              <a:t>Adi</a:t>
            </a:r>
            <a:r>
              <a:rPr lang="en-US" dirty="0" smtClean="0"/>
              <a:t> </a:t>
            </a:r>
            <a:r>
              <a:rPr lang="en-US" dirty="0" err="1"/>
              <a:t>ortaklıkta</a:t>
            </a:r>
            <a:r>
              <a:rPr lang="en-US" dirty="0"/>
              <a:t> </a:t>
            </a:r>
            <a:r>
              <a:rPr lang="en-US" dirty="0" err="1"/>
              <a:t>olağan</a:t>
            </a:r>
            <a:r>
              <a:rPr lang="en-US" dirty="0"/>
              <a:t> </a:t>
            </a:r>
            <a:r>
              <a:rPr lang="en-US" dirty="0" err="1" smtClean="0"/>
              <a:t>yönetim</a:t>
            </a:r>
            <a:endParaRPr lang="tr-TR" dirty="0"/>
          </a:p>
          <a:p>
            <a:pPr lvl="3"/>
            <a:r>
              <a:rPr lang="en-US" dirty="0" err="1"/>
              <a:t>Adi</a:t>
            </a:r>
            <a:r>
              <a:rPr lang="en-US" dirty="0"/>
              <a:t> </a:t>
            </a:r>
            <a:r>
              <a:rPr lang="en-US" dirty="0" err="1"/>
              <a:t>ortaklıkta</a:t>
            </a:r>
            <a:r>
              <a:rPr lang="en-US" dirty="0"/>
              <a:t> </a:t>
            </a:r>
            <a:r>
              <a:rPr lang="en-US" dirty="0" err="1"/>
              <a:t>yasal</a:t>
            </a:r>
            <a:r>
              <a:rPr lang="en-US" dirty="0"/>
              <a:t> </a:t>
            </a:r>
            <a:r>
              <a:rPr lang="en-US" dirty="0" err="1" smtClean="0"/>
              <a:t>yönetim</a:t>
            </a:r>
            <a:endParaRPr lang="tr-TR" dirty="0"/>
          </a:p>
          <a:p>
            <a:pPr lvl="3"/>
            <a:r>
              <a:rPr lang="tr-TR" dirty="0" smtClean="0"/>
              <a:t>Adi </a:t>
            </a:r>
            <a:r>
              <a:rPr lang="en-US" dirty="0" err="1" smtClean="0"/>
              <a:t>ortaklıkta</a:t>
            </a:r>
            <a:r>
              <a:rPr lang="en-US" dirty="0" smtClean="0"/>
              <a:t> </a:t>
            </a:r>
            <a:r>
              <a:rPr lang="en-US" dirty="0"/>
              <a:t>sözleşmesel </a:t>
            </a:r>
            <a:r>
              <a:rPr lang="en-US" dirty="0" err="1" smtClean="0"/>
              <a:t>yönetim</a:t>
            </a:r>
            <a:endParaRPr lang="tr-TR" dirty="0" smtClean="0"/>
          </a:p>
          <a:p>
            <a:pPr lvl="2"/>
            <a:r>
              <a:rPr lang="en-US" dirty="0" err="1" smtClean="0"/>
              <a:t>Adi</a:t>
            </a:r>
            <a:r>
              <a:rPr lang="en-US" dirty="0" smtClean="0"/>
              <a:t> </a:t>
            </a:r>
            <a:r>
              <a:rPr lang="en-US" dirty="0" err="1" smtClean="0"/>
              <a:t>ortakl</a:t>
            </a:r>
            <a:r>
              <a:rPr lang="tr-TR" dirty="0" smtClean="0"/>
              <a:t>ı</a:t>
            </a:r>
            <a:r>
              <a:rPr lang="en-US" dirty="0" err="1" smtClean="0"/>
              <a:t>kta</a:t>
            </a:r>
            <a:r>
              <a:rPr lang="en-US" dirty="0" smtClean="0"/>
              <a:t> </a:t>
            </a:r>
            <a:r>
              <a:rPr lang="tr-TR" dirty="0" smtClean="0"/>
              <a:t>olağanüstü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Adi ortaklık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23365"/>
          </a:xfrm>
        </p:spPr>
        <p:txBody>
          <a:bodyPr>
            <a:normAutofit/>
          </a:bodyPr>
          <a:lstStyle/>
          <a:p>
            <a:r>
              <a:rPr lang="en-US" dirty="0" err="1" smtClean="0"/>
              <a:t>Adi</a:t>
            </a:r>
            <a:r>
              <a:rPr lang="en-US" dirty="0" smtClean="0"/>
              <a:t> </a:t>
            </a:r>
            <a:r>
              <a:rPr lang="en-US" dirty="0" err="1" smtClean="0"/>
              <a:t>Ortakl</a:t>
            </a:r>
            <a:r>
              <a:rPr lang="tr-TR" dirty="0"/>
              <a:t>ı</a:t>
            </a:r>
            <a:r>
              <a:rPr lang="en-US" dirty="0" err="1" smtClean="0"/>
              <a:t>kta</a:t>
            </a:r>
            <a:r>
              <a:rPr lang="en-US" dirty="0" smtClean="0"/>
              <a:t> </a:t>
            </a:r>
            <a:r>
              <a:rPr lang="en-US" dirty="0" err="1" smtClean="0"/>
              <a:t>Ortaklar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 smtClean="0"/>
              <a:t>Kişilerle</a:t>
            </a:r>
            <a:r>
              <a:rPr lang="en-US" dirty="0" smtClean="0"/>
              <a:t> </a:t>
            </a:r>
            <a:r>
              <a:rPr lang="en-US" dirty="0" err="1" smtClean="0"/>
              <a:t>İlişkisi</a:t>
            </a:r>
            <a:endParaRPr lang="tr-TR" dirty="0" smtClean="0"/>
          </a:p>
          <a:p>
            <a:pPr lvl="1"/>
            <a:r>
              <a:rPr lang="en-US" dirty="0" err="1" smtClean="0"/>
              <a:t>Ortakl</a:t>
            </a:r>
            <a:r>
              <a:rPr lang="tr-TR" dirty="0" err="1" smtClean="0"/>
              <a:t>ığı</a:t>
            </a:r>
            <a:r>
              <a:rPr lang="en-US" dirty="0" smtClean="0"/>
              <a:t> (</a:t>
            </a:r>
            <a:r>
              <a:rPr lang="en-US" dirty="0" err="1" smtClean="0"/>
              <a:t>ortaklar</a:t>
            </a:r>
            <a:r>
              <a:rPr lang="tr-TR" dirty="0" smtClean="0"/>
              <a:t>ı</a:t>
            </a:r>
            <a:r>
              <a:rPr lang="en-US" dirty="0" smtClean="0"/>
              <a:t>) </a:t>
            </a:r>
            <a:r>
              <a:rPr lang="en-US" dirty="0" err="1" smtClean="0"/>
              <a:t>temsil</a:t>
            </a:r>
            <a:endParaRPr lang="tr-TR" dirty="0" smtClean="0"/>
          </a:p>
          <a:p>
            <a:pPr lvl="2"/>
            <a:r>
              <a:rPr lang="en-US" dirty="0" err="1"/>
              <a:t>Temsilin</a:t>
            </a:r>
            <a:r>
              <a:rPr lang="en-US" dirty="0"/>
              <a:t> </a:t>
            </a:r>
            <a:r>
              <a:rPr lang="en-US" dirty="0" err="1" smtClean="0"/>
              <a:t>türleri</a:t>
            </a:r>
            <a:endParaRPr lang="tr-TR" dirty="0"/>
          </a:p>
          <a:p>
            <a:pPr lvl="3"/>
            <a:r>
              <a:rPr lang="en-US" dirty="0" err="1"/>
              <a:t>Dolaylı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endParaRPr lang="tr-TR" dirty="0" smtClean="0"/>
          </a:p>
          <a:p>
            <a:pPr lvl="3"/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 smtClean="0"/>
              <a:t>temsil</a:t>
            </a:r>
            <a:endParaRPr lang="tr-TR" dirty="0"/>
          </a:p>
          <a:p>
            <a:r>
              <a:rPr lang="en-US" dirty="0" err="1" smtClean="0"/>
              <a:t>Ortaklar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Sorumluluklar</a:t>
            </a:r>
            <a:r>
              <a:rPr lang="tr-TR" dirty="0" smtClean="0"/>
              <a:t>ı ve</a:t>
            </a:r>
            <a:r>
              <a:rPr lang="en-US" dirty="0" smtClean="0"/>
              <a:t> </a:t>
            </a:r>
            <a:r>
              <a:rPr lang="en-US" dirty="0" err="1" smtClean="0"/>
              <a:t>Borçlardan</a:t>
            </a:r>
            <a:r>
              <a:rPr lang="en-US" dirty="0" smtClean="0"/>
              <a:t> </a:t>
            </a:r>
            <a:r>
              <a:rPr lang="en-US" dirty="0" err="1" smtClean="0"/>
              <a:t>Sorumluluk</a:t>
            </a:r>
            <a:endParaRPr lang="tr-TR" dirty="0" smtClean="0"/>
          </a:p>
          <a:p>
            <a:pPr lvl="1"/>
            <a:r>
              <a:rPr lang="en-US" dirty="0" err="1" smtClean="0"/>
              <a:t>Ortaklar</a:t>
            </a:r>
            <a:r>
              <a:rPr lang="en-US" dirty="0" smtClean="0"/>
              <a:t> </a:t>
            </a:r>
            <a:r>
              <a:rPr lang="en-US" dirty="0" err="1" smtClean="0"/>
              <a:t>borçlardan</a:t>
            </a:r>
            <a:r>
              <a:rPr lang="en-US" dirty="0" smtClean="0"/>
              <a:t> </a:t>
            </a: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derecede</a:t>
            </a:r>
            <a:r>
              <a:rPr lang="en-US" dirty="0" smtClean="0"/>
              <a:t> </a:t>
            </a:r>
            <a:r>
              <a:rPr lang="en-US" dirty="0" err="1" smtClean="0"/>
              <a:t>sorumludurlar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Ortaklar</a:t>
            </a:r>
            <a:r>
              <a:rPr lang="en-US" dirty="0" smtClean="0"/>
              <a:t> </a:t>
            </a:r>
            <a:r>
              <a:rPr lang="en-US" dirty="0" err="1" smtClean="0"/>
              <a:t>ortakl</a:t>
            </a:r>
            <a:r>
              <a:rPr lang="tr-TR" dirty="0" smtClean="0"/>
              <a:t>ı</a:t>
            </a:r>
            <a:r>
              <a:rPr lang="en-US" dirty="0" smtClean="0"/>
              <a:t>k </a:t>
            </a:r>
            <a:r>
              <a:rPr lang="en-US" dirty="0" err="1" smtClean="0"/>
              <a:t>borçlar</a:t>
            </a:r>
            <a:r>
              <a:rPr lang="tr-TR" dirty="0" smtClean="0"/>
              <a:t>ı</a:t>
            </a:r>
            <a:r>
              <a:rPr lang="en-US" dirty="0" err="1" smtClean="0"/>
              <a:t>ndan</a:t>
            </a:r>
            <a:r>
              <a:rPr lang="en-US" dirty="0" smtClean="0"/>
              <a:t> </a:t>
            </a:r>
            <a:r>
              <a:rPr lang="en-US" dirty="0" err="1" smtClean="0"/>
              <a:t>müteselsil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sorumludurlar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Ortaklar</a:t>
            </a:r>
            <a:r>
              <a:rPr lang="en-US" dirty="0" smtClean="0"/>
              <a:t> </a:t>
            </a:r>
            <a:r>
              <a:rPr lang="en-US" dirty="0" err="1" smtClean="0"/>
              <a:t>borçlardan</a:t>
            </a:r>
            <a:r>
              <a:rPr lang="en-US" dirty="0" smtClean="0"/>
              <a:t> </a:t>
            </a:r>
            <a:r>
              <a:rPr lang="tr-TR" dirty="0" smtClean="0"/>
              <a:t>sınırsız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malvarl</a:t>
            </a:r>
            <a:r>
              <a:rPr lang="tr-TR" dirty="0" smtClean="0"/>
              <a:t>ı</a:t>
            </a:r>
            <a:r>
              <a:rPr lang="en-US" dirty="0" err="1" smtClean="0"/>
              <a:t>klar</a:t>
            </a:r>
            <a:r>
              <a:rPr lang="tr-TR" dirty="0" smtClean="0"/>
              <a:t>ı</a:t>
            </a:r>
            <a:r>
              <a:rPr lang="en-US" dirty="0" err="1" smtClean="0"/>
              <a:t>yla</a:t>
            </a:r>
            <a:r>
              <a:rPr lang="en-US" dirty="0" smtClean="0"/>
              <a:t> </a:t>
            </a:r>
            <a:r>
              <a:rPr lang="en-US" dirty="0" err="1" smtClean="0"/>
              <a:t>sorumludurlar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Adi ortaklık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Adi Ortaklığın Sona Ermesi</a:t>
            </a:r>
          </a:p>
          <a:p>
            <a:pPr lvl="1"/>
            <a:r>
              <a:rPr lang="tr-TR" dirty="0" smtClean="0"/>
              <a:t>Ortaklığı sona erdiren objektif sebepler</a:t>
            </a:r>
          </a:p>
          <a:p>
            <a:pPr lvl="2"/>
            <a:r>
              <a:rPr lang="en-US" dirty="0" err="1" smtClean="0"/>
              <a:t>Ortaklık</a:t>
            </a:r>
            <a:r>
              <a:rPr lang="en-US" dirty="0" smtClean="0"/>
              <a:t> </a:t>
            </a:r>
            <a:r>
              <a:rPr lang="en-US" dirty="0" err="1"/>
              <a:t>amacının</a:t>
            </a:r>
            <a:r>
              <a:rPr lang="en-US" dirty="0"/>
              <a:t> </a:t>
            </a:r>
            <a:r>
              <a:rPr lang="en-US" dirty="0" err="1"/>
              <a:t>gerçekleşmesi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gerçekleşmesinin</a:t>
            </a:r>
            <a:r>
              <a:rPr lang="en-US" dirty="0"/>
              <a:t> </a:t>
            </a:r>
            <a:r>
              <a:rPr lang="en-US" dirty="0" err="1"/>
              <a:t>imkansız</a:t>
            </a:r>
            <a:r>
              <a:rPr lang="en-US" dirty="0"/>
              <a:t> hale </a:t>
            </a:r>
            <a:r>
              <a:rPr lang="en-US" dirty="0" err="1" smtClean="0"/>
              <a:t>gelmesi</a:t>
            </a:r>
            <a:endParaRPr lang="tr-TR" dirty="0"/>
          </a:p>
          <a:p>
            <a:pPr lvl="2"/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ortaklığın</a:t>
            </a:r>
            <a:r>
              <a:rPr lang="en-US" dirty="0"/>
              <a:t> </a:t>
            </a:r>
            <a:r>
              <a:rPr lang="en-US" dirty="0" err="1"/>
              <a:t>mirasçılarla</a:t>
            </a:r>
            <a:r>
              <a:rPr lang="en-US" dirty="0"/>
              <a:t> </a:t>
            </a:r>
            <a:r>
              <a:rPr lang="en-US" dirty="0" err="1"/>
              <a:t>devamı</a:t>
            </a:r>
            <a:r>
              <a:rPr lang="en-US" dirty="0"/>
              <a:t> </a:t>
            </a:r>
            <a:r>
              <a:rPr lang="en-US" dirty="0" err="1"/>
              <a:t>kaydının</a:t>
            </a:r>
            <a:r>
              <a:rPr lang="en-US" dirty="0"/>
              <a:t> </a:t>
            </a:r>
            <a:r>
              <a:rPr lang="en-US" dirty="0" err="1"/>
              <a:t>bulunmaması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ortağın</a:t>
            </a:r>
            <a:r>
              <a:rPr lang="en-US" dirty="0"/>
              <a:t> </a:t>
            </a:r>
            <a:r>
              <a:rPr lang="en-US" dirty="0" err="1" smtClean="0"/>
              <a:t>ölmesi</a:t>
            </a:r>
            <a:endParaRPr lang="tr-TR" dirty="0"/>
          </a:p>
          <a:p>
            <a:pPr lvl="2"/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ortağın</a:t>
            </a:r>
            <a:r>
              <a:rPr lang="en-US" dirty="0"/>
              <a:t> </a:t>
            </a:r>
            <a:r>
              <a:rPr lang="en-US" dirty="0" err="1" smtClean="0"/>
              <a:t>kısıtlanması</a:t>
            </a:r>
            <a:endParaRPr lang="tr-TR" dirty="0"/>
          </a:p>
          <a:p>
            <a:pPr lvl="2"/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ortağın</a:t>
            </a:r>
            <a:r>
              <a:rPr lang="en-US" dirty="0"/>
              <a:t> </a:t>
            </a:r>
            <a:r>
              <a:rPr lang="en-US" dirty="0" err="1"/>
              <a:t>tasfiye</a:t>
            </a:r>
            <a:r>
              <a:rPr lang="en-US" dirty="0"/>
              <a:t> </a:t>
            </a:r>
            <a:r>
              <a:rPr lang="en-US" dirty="0" err="1"/>
              <a:t>payının</a:t>
            </a:r>
            <a:r>
              <a:rPr lang="en-US" dirty="0"/>
              <a:t> </a:t>
            </a:r>
            <a:r>
              <a:rPr lang="en-US" dirty="0" err="1"/>
              <a:t>cebri</a:t>
            </a:r>
            <a:r>
              <a:rPr lang="en-US" dirty="0"/>
              <a:t> </a:t>
            </a:r>
            <a:r>
              <a:rPr lang="en-US" dirty="0" err="1"/>
              <a:t>icra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paraya</a:t>
            </a:r>
            <a:r>
              <a:rPr lang="en-US" dirty="0"/>
              <a:t> </a:t>
            </a:r>
            <a:r>
              <a:rPr lang="en-US" dirty="0" err="1"/>
              <a:t>çevrilmesi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iflâs</a:t>
            </a:r>
            <a:r>
              <a:rPr lang="en-US" dirty="0"/>
              <a:t> </a:t>
            </a:r>
            <a:r>
              <a:rPr lang="en-US" dirty="0" err="1" smtClean="0"/>
              <a:t>etmesi</a:t>
            </a:r>
            <a:endParaRPr lang="tr-TR" dirty="0"/>
          </a:p>
          <a:p>
            <a:pPr lvl="2"/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ortaklık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öngörülen</a:t>
            </a:r>
            <a:r>
              <a:rPr lang="en-US" dirty="0"/>
              <a:t> </a:t>
            </a:r>
            <a:r>
              <a:rPr lang="en-US" dirty="0" err="1"/>
              <a:t>sürenin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2"/>
            <a:r>
              <a:rPr lang="en-US" dirty="0" err="1"/>
              <a:t>Haklı</a:t>
            </a:r>
            <a:r>
              <a:rPr lang="en-US" dirty="0"/>
              <a:t> </a:t>
            </a:r>
            <a:r>
              <a:rPr lang="en-US" dirty="0" err="1"/>
              <a:t>sebeplerle</a:t>
            </a:r>
            <a:r>
              <a:rPr lang="en-US" dirty="0"/>
              <a:t> </a:t>
            </a:r>
            <a:r>
              <a:rPr lang="en-US" dirty="0" err="1"/>
              <a:t>ortaklığın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erdirilmesini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(</a:t>
            </a:r>
            <a:r>
              <a:rPr lang="en-US" dirty="0" err="1"/>
              <a:t>Fesih</a:t>
            </a:r>
            <a:r>
              <a:rPr lang="en-US" dirty="0"/>
              <a:t> </a:t>
            </a:r>
            <a:r>
              <a:rPr lang="en-US" dirty="0" err="1"/>
              <a:t>davası</a:t>
            </a:r>
            <a:r>
              <a:rPr lang="en-US" dirty="0" smtClean="0"/>
              <a:t>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Adi ortaklık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75617"/>
          </a:xfrm>
        </p:spPr>
        <p:txBody>
          <a:bodyPr>
            <a:normAutofit/>
          </a:bodyPr>
          <a:lstStyle/>
          <a:p>
            <a:r>
              <a:rPr lang="tr-TR" dirty="0"/>
              <a:t>Adi Ortaklığın Sona </a:t>
            </a:r>
            <a:r>
              <a:rPr lang="tr-TR" dirty="0" smtClean="0"/>
              <a:t>Ermesi (devam)</a:t>
            </a:r>
          </a:p>
          <a:p>
            <a:pPr lvl="1"/>
            <a:r>
              <a:rPr lang="tr-TR" dirty="0" smtClean="0"/>
              <a:t>Sübjektif sebepler</a:t>
            </a:r>
          </a:p>
          <a:p>
            <a:pPr lvl="2"/>
            <a:r>
              <a:rPr lang="nn-NO" dirty="0"/>
              <a:t>Bütün ortakların oybirliğiyle karar </a:t>
            </a:r>
            <a:r>
              <a:rPr lang="nn-NO" dirty="0" smtClean="0"/>
              <a:t>vermesi</a:t>
            </a:r>
            <a:endParaRPr lang="tr-TR" dirty="0" smtClean="0"/>
          </a:p>
          <a:p>
            <a:pPr lvl="2"/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ortağın</a:t>
            </a:r>
            <a:r>
              <a:rPr lang="en-US" dirty="0"/>
              <a:t> </a:t>
            </a:r>
            <a:r>
              <a:rPr lang="en-US" dirty="0" err="1"/>
              <a:t>fesih</a:t>
            </a:r>
            <a:r>
              <a:rPr lang="en-US" dirty="0"/>
              <a:t> 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err="1" smtClean="0"/>
              <a:t>kullanması</a:t>
            </a:r>
            <a:endParaRPr lang="tr-TR" dirty="0"/>
          </a:p>
          <a:p>
            <a:r>
              <a:rPr lang="tr-TR" dirty="0" smtClean="0"/>
              <a:t>Ortaklığın Tasfiyesi</a:t>
            </a:r>
          </a:p>
          <a:p>
            <a:pPr lvl="1"/>
            <a:r>
              <a:rPr lang="tr-TR" dirty="0" smtClean="0"/>
              <a:t>Ortaklık borçlarının ödenmesi</a:t>
            </a:r>
          </a:p>
          <a:p>
            <a:pPr lvl="1"/>
            <a:r>
              <a:rPr lang="tr-TR" dirty="0" smtClean="0"/>
              <a:t>Ortakların otaklığa verdiği avanslar ile ortaklık için yapmış oldukları giderlerin ödenmesi</a:t>
            </a:r>
          </a:p>
          <a:p>
            <a:pPr lvl="1"/>
            <a:r>
              <a:rPr lang="tr-TR" dirty="0" smtClean="0"/>
              <a:t>Katılma paylarının ortaklara iadesi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420568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5916</TotalTime>
  <Words>439</Words>
  <Application>Microsoft Office PowerPoint</Application>
  <PresentationFormat>Geniş ekran</PresentationFormat>
  <Paragraphs>73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</vt:lpstr>
      <vt:lpstr>BORÇLAR HUKUKU ÖZEL HÜKÜMLER</vt:lpstr>
      <vt:lpstr>Adi ortaklık sözleşmesi</vt:lpstr>
      <vt:lpstr>Adi ortaklık sözleşmesi</vt:lpstr>
      <vt:lpstr>Adi ortaklık sözleşmesi</vt:lpstr>
      <vt:lpstr>Adi ortaklık sözleşmesi</vt:lpstr>
      <vt:lpstr>Adi ortaklık sözleşmesi</vt:lpstr>
      <vt:lpstr>Adi ortaklık sözleşmesi</vt:lpstr>
      <vt:lpstr>Adi ortaklık sözleşmesi</vt:lpstr>
      <vt:lpstr>Adi ortaklık sözleşmesi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29</cp:revision>
  <dcterms:created xsi:type="dcterms:W3CDTF">2020-07-01T13:53:34Z</dcterms:created>
  <dcterms:modified xsi:type="dcterms:W3CDTF">2021-03-23T09:30:29Z</dcterms:modified>
</cp:coreProperties>
</file>