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9"/>
  </p:notesMasterIdLst>
  <p:sldIdLst>
    <p:sldId id="562" r:id="rId2"/>
    <p:sldId id="276" r:id="rId3"/>
    <p:sldId id="592" r:id="rId4"/>
    <p:sldId id="566" r:id="rId5"/>
    <p:sldId id="567" r:id="rId6"/>
    <p:sldId id="600" r:id="rId7"/>
    <p:sldId id="57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C2F47D-AC93-4803-9152-AA6F4AFC275A}" type="doc">
      <dgm:prSet loTypeId="urn:microsoft.com/office/officeart/2005/8/layout/hierarchy4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5433357-2199-4296-949C-1E85B783E494}">
      <dgm:prSet phldrT="[Metin]" custT="1"/>
      <dgm:spPr/>
      <dgm:t>
        <a:bodyPr/>
        <a:lstStyle/>
        <a:p>
          <a:r>
            <a:rPr lang="tr-TR" sz="3300" dirty="0" smtClean="0"/>
            <a:t>Deniz Hukuku</a:t>
          </a:r>
          <a:endParaRPr lang="tr-TR" sz="3300" dirty="0"/>
        </a:p>
      </dgm:t>
    </dgm:pt>
    <dgm:pt modelId="{9638E2CC-7956-4023-8CB6-9A8576801E97}" type="parTrans" cxnId="{40516A9A-6DBF-4FEA-817F-5FA8B766C06D}">
      <dgm:prSet/>
      <dgm:spPr/>
      <dgm:t>
        <a:bodyPr/>
        <a:lstStyle/>
        <a:p>
          <a:endParaRPr lang="tr-TR"/>
        </a:p>
      </dgm:t>
    </dgm:pt>
    <dgm:pt modelId="{44621549-B335-4587-8C97-85A3BC51FB29}" type="sibTrans" cxnId="{40516A9A-6DBF-4FEA-817F-5FA8B766C06D}">
      <dgm:prSet/>
      <dgm:spPr/>
      <dgm:t>
        <a:bodyPr/>
        <a:lstStyle/>
        <a:p>
          <a:endParaRPr lang="tr-TR"/>
        </a:p>
      </dgm:t>
    </dgm:pt>
    <dgm:pt modelId="{E6187D0B-77AF-47D4-BA15-98B49A97CA36}">
      <dgm:prSet phldrT="[Metin]"/>
      <dgm:spPr/>
      <dgm:t>
        <a:bodyPr/>
        <a:lstStyle/>
        <a:p>
          <a:r>
            <a:rPr lang="tr-TR" b="1" dirty="0" smtClean="0"/>
            <a:t>Deniz Kamu Hukuku</a:t>
          </a:r>
        </a:p>
        <a:p>
          <a:r>
            <a:rPr lang="tr-TR" dirty="0" smtClean="0"/>
            <a:t>(Uluslararası Deniz Hukuku)</a:t>
          </a:r>
        </a:p>
        <a:p>
          <a:r>
            <a:rPr lang="tr-TR" dirty="0" smtClean="0"/>
            <a:t>(</a:t>
          </a:r>
          <a:r>
            <a:rPr lang="tr-TR" dirty="0" err="1" smtClean="0"/>
            <a:t>Law</a:t>
          </a:r>
          <a:r>
            <a:rPr lang="tr-TR" dirty="0" smtClean="0"/>
            <a:t> of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Sea</a:t>
          </a:r>
          <a:r>
            <a:rPr lang="tr-TR" dirty="0" smtClean="0"/>
            <a:t>)</a:t>
          </a:r>
          <a:endParaRPr lang="tr-TR" dirty="0"/>
        </a:p>
      </dgm:t>
    </dgm:pt>
    <dgm:pt modelId="{F8C4C115-329A-42F7-BFEF-0B70CA73A968}" type="parTrans" cxnId="{91FC9FE8-BEB6-48BA-84A4-E964B39F4C85}">
      <dgm:prSet/>
      <dgm:spPr/>
      <dgm:t>
        <a:bodyPr/>
        <a:lstStyle/>
        <a:p>
          <a:endParaRPr lang="tr-TR"/>
        </a:p>
      </dgm:t>
    </dgm:pt>
    <dgm:pt modelId="{7023A9C1-EE4B-48D5-99F6-BD3847B6326F}" type="sibTrans" cxnId="{91FC9FE8-BEB6-48BA-84A4-E964B39F4C85}">
      <dgm:prSet/>
      <dgm:spPr/>
      <dgm:t>
        <a:bodyPr/>
        <a:lstStyle/>
        <a:p>
          <a:endParaRPr lang="tr-TR"/>
        </a:p>
      </dgm:t>
    </dgm:pt>
    <dgm:pt modelId="{79D0E324-8191-4834-AA85-E4D6582DE0DE}">
      <dgm:prSet phldrT="[Metin]"/>
      <dgm:spPr/>
      <dgm:t>
        <a:bodyPr/>
        <a:lstStyle/>
        <a:p>
          <a:r>
            <a:rPr lang="tr-TR" b="1" dirty="0" smtClean="0"/>
            <a:t>Deniz Özel Hukuku</a:t>
          </a:r>
        </a:p>
        <a:p>
          <a:r>
            <a:rPr lang="tr-TR" dirty="0" smtClean="0"/>
            <a:t>(</a:t>
          </a:r>
          <a:r>
            <a:rPr lang="tr-TR" dirty="0" err="1" smtClean="0"/>
            <a:t>Maritime</a:t>
          </a:r>
          <a:r>
            <a:rPr lang="tr-TR" dirty="0" smtClean="0"/>
            <a:t> </a:t>
          </a:r>
          <a:r>
            <a:rPr lang="tr-TR" dirty="0" err="1" smtClean="0"/>
            <a:t>Law</a:t>
          </a:r>
          <a:r>
            <a:rPr lang="tr-TR" dirty="0" smtClean="0"/>
            <a:t>)</a:t>
          </a:r>
          <a:endParaRPr lang="tr-TR" dirty="0"/>
        </a:p>
      </dgm:t>
    </dgm:pt>
    <dgm:pt modelId="{AA6E08D6-ABEA-4272-BB18-DD69CBE851F9}" type="parTrans" cxnId="{F890AFF5-5D31-47BF-B57D-A41ED1783152}">
      <dgm:prSet/>
      <dgm:spPr/>
      <dgm:t>
        <a:bodyPr/>
        <a:lstStyle/>
        <a:p>
          <a:endParaRPr lang="tr-TR"/>
        </a:p>
      </dgm:t>
    </dgm:pt>
    <dgm:pt modelId="{376A4DC5-A085-47DA-BFBB-F8EED65C6E08}" type="sibTrans" cxnId="{F890AFF5-5D31-47BF-B57D-A41ED1783152}">
      <dgm:prSet/>
      <dgm:spPr/>
      <dgm:t>
        <a:bodyPr/>
        <a:lstStyle/>
        <a:p>
          <a:endParaRPr lang="tr-TR"/>
        </a:p>
      </dgm:t>
    </dgm:pt>
    <dgm:pt modelId="{849B6930-3F70-4673-9968-682460EDF8B0}" type="pres">
      <dgm:prSet presAssocID="{38C2F47D-AC93-4803-9152-AA6F4AFC275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A777AE1-1325-41DC-BC87-DEA067DA36AA}" type="pres">
      <dgm:prSet presAssocID="{05433357-2199-4296-949C-1E85B783E494}" presName="vertOne" presStyleCnt="0"/>
      <dgm:spPr/>
    </dgm:pt>
    <dgm:pt modelId="{C73D4785-AFFA-4616-9C4D-02CE1DFC13AB}" type="pres">
      <dgm:prSet presAssocID="{05433357-2199-4296-949C-1E85B783E494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BC91994-6125-4D11-A70C-1A576E0EC990}" type="pres">
      <dgm:prSet presAssocID="{05433357-2199-4296-949C-1E85B783E494}" presName="parTransOne" presStyleCnt="0"/>
      <dgm:spPr/>
    </dgm:pt>
    <dgm:pt modelId="{9E7034FA-BE3F-48DC-BF99-FAA462DEAB86}" type="pres">
      <dgm:prSet presAssocID="{05433357-2199-4296-949C-1E85B783E494}" presName="horzOne" presStyleCnt="0"/>
      <dgm:spPr/>
    </dgm:pt>
    <dgm:pt modelId="{9D06D7F4-AB1C-4F9F-BB1E-04C7C44A29BB}" type="pres">
      <dgm:prSet presAssocID="{E6187D0B-77AF-47D4-BA15-98B49A97CA36}" presName="vertTwo" presStyleCnt="0"/>
      <dgm:spPr/>
    </dgm:pt>
    <dgm:pt modelId="{7A5D8838-1376-4943-B190-1BC2AD9441FD}" type="pres">
      <dgm:prSet presAssocID="{E6187D0B-77AF-47D4-BA15-98B49A97CA36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5896FE9-74B3-4AF1-8777-C7E151E2C805}" type="pres">
      <dgm:prSet presAssocID="{E6187D0B-77AF-47D4-BA15-98B49A97CA36}" presName="horzTwo" presStyleCnt="0"/>
      <dgm:spPr/>
    </dgm:pt>
    <dgm:pt modelId="{66B4208D-4785-4205-9F92-7B2458144B5B}" type="pres">
      <dgm:prSet presAssocID="{7023A9C1-EE4B-48D5-99F6-BD3847B6326F}" presName="sibSpaceTwo" presStyleCnt="0"/>
      <dgm:spPr/>
    </dgm:pt>
    <dgm:pt modelId="{3D3D64D8-78B8-4D52-A691-87F0387D8808}" type="pres">
      <dgm:prSet presAssocID="{79D0E324-8191-4834-AA85-E4D6582DE0DE}" presName="vertTwo" presStyleCnt="0"/>
      <dgm:spPr/>
    </dgm:pt>
    <dgm:pt modelId="{F8BA6483-CF56-4D25-B406-88EA7A46E715}" type="pres">
      <dgm:prSet presAssocID="{79D0E324-8191-4834-AA85-E4D6582DE0DE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35F5749-8C06-4468-A7B8-902BC43555F4}" type="pres">
      <dgm:prSet presAssocID="{79D0E324-8191-4834-AA85-E4D6582DE0DE}" presName="horzTwo" presStyleCnt="0"/>
      <dgm:spPr/>
    </dgm:pt>
  </dgm:ptLst>
  <dgm:cxnLst>
    <dgm:cxn modelId="{40516A9A-6DBF-4FEA-817F-5FA8B766C06D}" srcId="{38C2F47D-AC93-4803-9152-AA6F4AFC275A}" destId="{05433357-2199-4296-949C-1E85B783E494}" srcOrd="0" destOrd="0" parTransId="{9638E2CC-7956-4023-8CB6-9A8576801E97}" sibTransId="{44621549-B335-4587-8C97-85A3BC51FB29}"/>
    <dgm:cxn modelId="{08F2BA03-A7CE-4DB7-97F2-E5130189EA0B}" type="presOf" srcId="{38C2F47D-AC93-4803-9152-AA6F4AFC275A}" destId="{849B6930-3F70-4673-9968-682460EDF8B0}" srcOrd="0" destOrd="0" presId="urn:microsoft.com/office/officeart/2005/8/layout/hierarchy4"/>
    <dgm:cxn modelId="{CE89A448-F138-4DE8-8ED4-0CFF78BC8AD6}" type="presOf" srcId="{E6187D0B-77AF-47D4-BA15-98B49A97CA36}" destId="{7A5D8838-1376-4943-B190-1BC2AD9441FD}" srcOrd="0" destOrd="0" presId="urn:microsoft.com/office/officeart/2005/8/layout/hierarchy4"/>
    <dgm:cxn modelId="{91FC9FE8-BEB6-48BA-84A4-E964B39F4C85}" srcId="{05433357-2199-4296-949C-1E85B783E494}" destId="{E6187D0B-77AF-47D4-BA15-98B49A97CA36}" srcOrd="0" destOrd="0" parTransId="{F8C4C115-329A-42F7-BFEF-0B70CA73A968}" sibTransId="{7023A9C1-EE4B-48D5-99F6-BD3847B6326F}"/>
    <dgm:cxn modelId="{F890AFF5-5D31-47BF-B57D-A41ED1783152}" srcId="{05433357-2199-4296-949C-1E85B783E494}" destId="{79D0E324-8191-4834-AA85-E4D6582DE0DE}" srcOrd="1" destOrd="0" parTransId="{AA6E08D6-ABEA-4272-BB18-DD69CBE851F9}" sibTransId="{376A4DC5-A085-47DA-BFBB-F8EED65C6E08}"/>
    <dgm:cxn modelId="{87A3B080-E7A8-4A4A-8BE5-16C296C7FB58}" type="presOf" srcId="{05433357-2199-4296-949C-1E85B783E494}" destId="{C73D4785-AFFA-4616-9C4D-02CE1DFC13AB}" srcOrd="0" destOrd="0" presId="urn:microsoft.com/office/officeart/2005/8/layout/hierarchy4"/>
    <dgm:cxn modelId="{0721F0B8-04BE-4547-9986-F1DDE37249F0}" type="presOf" srcId="{79D0E324-8191-4834-AA85-E4D6582DE0DE}" destId="{F8BA6483-CF56-4D25-B406-88EA7A46E715}" srcOrd="0" destOrd="0" presId="urn:microsoft.com/office/officeart/2005/8/layout/hierarchy4"/>
    <dgm:cxn modelId="{06B077BD-12C7-46B1-A09F-D7EA9FA9DBF2}" type="presParOf" srcId="{849B6930-3F70-4673-9968-682460EDF8B0}" destId="{4A777AE1-1325-41DC-BC87-DEA067DA36AA}" srcOrd="0" destOrd="0" presId="urn:microsoft.com/office/officeart/2005/8/layout/hierarchy4"/>
    <dgm:cxn modelId="{86CDAB8B-F9A0-4584-8B6C-69D00D7C792D}" type="presParOf" srcId="{4A777AE1-1325-41DC-BC87-DEA067DA36AA}" destId="{C73D4785-AFFA-4616-9C4D-02CE1DFC13AB}" srcOrd="0" destOrd="0" presId="urn:microsoft.com/office/officeart/2005/8/layout/hierarchy4"/>
    <dgm:cxn modelId="{3AB4A261-2622-4284-8321-1EDB2B64312C}" type="presParOf" srcId="{4A777AE1-1325-41DC-BC87-DEA067DA36AA}" destId="{3BC91994-6125-4D11-A70C-1A576E0EC990}" srcOrd="1" destOrd="0" presId="urn:microsoft.com/office/officeart/2005/8/layout/hierarchy4"/>
    <dgm:cxn modelId="{DD55F7DC-73B2-4051-96AD-0480ECA7CF72}" type="presParOf" srcId="{4A777AE1-1325-41DC-BC87-DEA067DA36AA}" destId="{9E7034FA-BE3F-48DC-BF99-FAA462DEAB86}" srcOrd="2" destOrd="0" presId="urn:microsoft.com/office/officeart/2005/8/layout/hierarchy4"/>
    <dgm:cxn modelId="{668B39ED-D2CB-439A-A935-6A63492393FD}" type="presParOf" srcId="{9E7034FA-BE3F-48DC-BF99-FAA462DEAB86}" destId="{9D06D7F4-AB1C-4F9F-BB1E-04C7C44A29BB}" srcOrd="0" destOrd="0" presId="urn:microsoft.com/office/officeart/2005/8/layout/hierarchy4"/>
    <dgm:cxn modelId="{11EBE04C-5984-42E4-A431-63E97A08FEA1}" type="presParOf" srcId="{9D06D7F4-AB1C-4F9F-BB1E-04C7C44A29BB}" destId="{7A5D8838-1376-4943-B190-1BC2AD9441FD}" srcOrd="0" destOrd="0" presId="urn:microsoft.com/office/officeart/2005/8/layout/hierarchy4"/>
    <dgm:cxn modelId="{0306D8E4-D0F3-4500-9BDA-E727F0E17912}" type="presParOf" srcId="{9D06D7F4-AB1C-4F9F-BB1E-04C7C44A29BB}" destId="{25896FE9-74B3-4AF1-8777-C7E151E2C805}" srcOrd="1" destOrd="0" presId="urn:microsoft.com/office/officeart/2005/8/layout/hierarchy4"/>
    <dgm:cxn modelId="{3AAF00D0-1E56-41B5-9433-4E01AF22FF4E}" type="presParOf" srcId="{9E7034FA-BE3F-48DC-BF99-FAA462DEAB86}" destId="{66B4208D-4785-4205-9F92-7B2458144B5B}" srcOrd="1" destOrd="0" presId="urn:microsoft.com/office/officeart/2005/8/layout/hierarchy4"/>
    <dgm:cxn modelId="{F635830C-672A-4EEE-BEDF-B61595608191}" type="presParOf" srcId="{9E7034FA-BE3F-48DC-BF99-FAA462DEAB86}" destId="{3D3D64D8-78B8-4D52-A691-87F0387D8808}" srcOrd="2" destOrd="0" presId="urn:microsoft.com/office/officeart/2005/8/layout/hierarchy4"/>
    <dgm:cxn modelId="{12248495-5734-4B7B-BD5F-C3148030214B}" type="presParOf" srcId="{3D3D64D8-78B8-4D52-A691-87F0387D8808}" destId="{F8BA6483-CF56-4D25-B406-88EA7A46E715}" srcOrd="0" destOrd="0" presId="urn:microsoft.com/office/officeart/2005/8/layout/hierarchy4"/>
    <dgm:cxn modelId="{EC0296F7-49D0-462C-BF04-3D07EF53B145}" type="presParOf" srcId="{3D3D64D8-78B8-4D52-A691-87F0387D8808}" destId="{F35F5749-8C06-4468-A7B8-902BC43555F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D4785-AFFA-4616-9C4D-02CE1DFC13AB}">
      <dsp:nvSpPr>
        <dsp:cNvPr id="0" name=""/>
        <dsp:cNvSpPr/>
      </dsp:nvSpPr>
      <dsp:spPr>
        <a:xfrm>
          <a:off x="2250" y="1500"/>
          <a:ext cx="6091499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Deniz Hukuku</a:t>
          </a:r>
          <a:endParaRPr lang="tr-TR" sz="3300" kern="1200" dirty="0"/>
        </a:p>
      </dsp:txBody>
      <dsp:txXfrm>
        <a:off x="59324" y="58574"/>
        <a:ext cx="5977351" cy="1834508"/>
      </dsp:txXfrm>
    </dsp:sp>
    <dsp:sp modelId="{7A5D8838-1376-4943-B190-1BC2AD9441FD}">
      <dsp:nvSpPr>
        <dsp:cNvPr id="0" name=""/>
        <dsp:cNvSpPr/>
      </dsp:nvSpPr>
      <dsp:spPr>
        <a:xfrm>
          <a:off x="2250" y="2113843"/>
          <a:ext cx="2922984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Deniz Kamu Hukuku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(Uluslararası Deniz Hukuku)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(</a:t>
          </a:r>
          <a:r>
            <a:rPr lang="tr-TR" sz="2400" kern="1200" dirty="0" err="1" smtClean="0"/>
            <a:t>Law</a:t>
          </a:r>
          <a:r>
            <a:rPr lang="tr-TR" sz="2400" kern="1200" dirty="0" smtClean="0"/>
            <a:t> of </a:t>
          </a:r>
          <a:r>
            <a:rPr lang="tr-TR" sz="2400" kern="1200" dirty="0" err="1" smtClean="0"/>
            <a:t>the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Sea</a:t>
          </a:r>
          <a:r>
            <a:rPr lang="tr-TR" sz="2400" kern="1200" dirty="0" smtClean="0"/>
            <a:t>)</a:t>
          </a:r>
          <a:endParaRPr lang="tr-TR" sz="2400" kern="1200" dirty="0"/>
        </a:p>
      </dsp:txBody>
      <dsp:txXfrm>
        <a:off x="59324" y="2170917"/>
        <a:ext cx="2808836" cy="1834508"/>
      </dsp:txXfrm>
    </dsp:sp>
    <dsp:sp modelId="{F8BA6483-CF56-4D25-B406-88EA7A46E715}">
      <dsp:nvSpPr>
        <dsp:cNvPr id="0" name=""/>
        <dsp:cNvSpPr/>
      </dsp:nvSpPr>
      <dsp:spPr>
        <a:xfrm>
          <a:off x="3170765" y="2113843"/>
          <a:ext cx="2922984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Deniz Özel Hukuku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(</a:t>
          </a:r>
          <a:r>
            <a:rPr lang="tr-TR" sz="2400" kern="1200" dirty="0" err="1" smtClean="0"/>
            <a:t>Maritime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Law</a:t>
          </a:r>
          <a:r>
            <a:rPr lang="tr-TR" sz="2400" kern="1200" dirty="0" smtClean="0"/>
            <a:t>)</a:t>
          </a:r>
          <a:endParaRPr lang="tr-TR" sz="2400" kern="1200" dirty="0"/>
        </a:p>
      </dsp:txBody>
      <dsp:txXfrm>
        <a:off x="3227839" y="2170917"/>
        <a:ext cx="2808836" cy="1834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1. HAFTA</a:t>
            </a:r>
            <a:br>
              <a:rPr lang="tr-TR" dirty="0" smtClean="0">
                <a:solidFill>
                  <a:schemeClr val="bg1"/>
                </a:solidFill>
              </a:rPr>
            </a:br>
            <a:r>
              <a:rPr lang="nn-NO" dirty="0" smtClean="0">
                <a:solidFill>
                  <a:schemeClr val="bg1"/>
                </a:solidFill>
              </a:rPr>
              <a:t>Giriş</a:t>
            </a:r>
            <a:r>
              <a:rPr lang="nn-NO" dirty="0">
                <a:solidFill>
                  <a:schemeClr val="bg1"/>
                </a:solidFill>
              </a:rPr>
              <a:t>, temel kavramlar, tarihçe ve önemi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3 Diyagram"/>
          <p:cNvGraphicFramePr/>
          <p:nvPr>
            <p:extLst>
              <p:ext uri="{D42A27DB-BD31-4B8C-83A1-F6EECF244321}">
                <p14:modId xmlns:p14="http://schemas.microsoft.com/office/powerpoint/2010/main" val="978426332"/>
              </p:ext>
            </p:extLst>
          </p:nvPr>
        </p:nvGraphicFramePr>
        <p:xfrm>
          <a:off x="1524000" y="193676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494344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3D4785-AFFA-4616-9C4D-02CE1DFC1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C73D4785-AFFA-4616-9C4D-02CE1DFC1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C73D4785-AFFA-4616-9C4D-02CE1DFC1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5D8838-1376-4943-B190-1BC2AD9441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7A5D8838-1376-4943-B190-1BC2AD9441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7A5D8838-1376-4943-B190-1BC2AD9441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A6483-CF56-4D25-B406-88EA7A46E7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F8BA6483-CF56-4D25-B406-88EA7A46E7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F8BA6483-CF56-4D25-B406-88EA7A46E7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TARİHÇESİ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86019"/>
            <a:ext cx="8229600" cy="757230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7-9. yy : Antik Yunan :  Rodos Yasası</a:t>
            </a: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4968" y="3429000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10. yy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Amalfi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Kuralları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54968" y="4077072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14. yy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Consolato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del Mar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2886084"/>
            <a:ext cx="8229600" cy="685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Roma : </a:t>
            </a:r>
            <a:r>
              <a:rPr kumimoji="0" lang="tr-T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Marcianus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(CIC, </a:t>
            </a:r>
            <a:r>
              <a:rPr kumimoji="0" lang="tr-T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2.1.8.4)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TARİHÇESİ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9" name="İçerik Yer Tutucusu 2">
            <a:hlinkClick r:id="" action="ppaction://hlinkshowjump?jump=nextslide"/>
          </p:cNvPr>
          <p:cNvSpPr txBox="1">
            <a:spLocks/>
          </p:cNvSpPr>
          <p:nvPr/>
        </p:nvSpPr>
        <p:spPr>
          <a:xfrm>
            <a:off x="457200" y="4100530"/>
            <a:ext cx="8229600" cy="685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Marcianus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(CIC, </a:t>
            </a:r>
            <a:r>
              <a:rPr kumimoji="0" lang="tr-T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Digesta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2.1.8.4)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57200" y="2371724"/>
            <a:ext cx="8229600" cy="685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3200" b="1" dirty="0" smtClean="0">
                <a:solidFill>
                  <a:schemeClr val="bg1"/>
                </a:solidFill>
              </a:rPr>
              <a:t>Roma : </a:t>
            </a: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</a:rPr>
              <a:t>Mutlak serbesti</a:t>
            </a: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DENİZ HUKUKU TARİHÇESİ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00267"/>
            <a:ext cx="8229600" cy="75723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Orta Çağ sonu : </a:t>
            </a:r>
            <a:r>
              <a:rPr lang="tr-TR" b="1" dirty="0" smtClean="0">
                <a:solidFill>
                  <a:schemeClr val="tx2"/>
                </a:solidFill>
              </a:rPr>
              <a:t>Coğrafi Keşifler</a:t>
            </a:r>
            <a:endParaRPr lang="tr-TR" dirty="0" smtClean="0">
              <a:solidFill>
                <a:schemeClr val="tx2"/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57200" y="3529026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İspanya-Portekiz deniz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ticaret rekabeti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İçerik Yer Tutucusu 2">
            <a:hlinkClick r:id="" action="ppaction://hlinkshowjump?jump=nextslide" highlightClick="1"/>
          </p:cNvPr>
          <p:cNvSpPr txBox="1">
            <a:spLocks/>
          </p:cNvSpPr>
          <p:nvPr/>
        </p:nvSpPr>
        <p:spPr>
          <a:xfrm>
            <a:off x="457200" y="4500570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bg1"/>
                </a:solidFill>
              </a:rPr>
              <a:t>Papa VI. </a:t>
            </a:r>
            <a:r>
              <a:rPr lang="tr-TR" sz="3200" b="1" dirty="0" err="1" smtClean="0">
                <a:solidFill>
                  <a:schemeClr val="bg1"/>
                </a:solidFill>
              </a:rPr>
              <a:t>Aleksandr</a:t>
            </a:r>
            <a:r>
              <a:rPr lang="tr-TR" sz="3200" b="1" dirty="0" smtClean="0">
                <a:solidFill>
                  <a:schemeClr val="bg1"/>
                </a:solidFill>
              </a:rPr>
              <a:t> : 1493 : Inter </a:t>
            </a:r>
            <a:r>
              <a:rPr lang="tr-TR" sz="3200" b="1" dirty="0" err="1" smtClean="0">
                <a:solidFill>
                  <a:schemeClr val="bg1"/>
                </a:solidFill>
              </a:rPr>
              <a:t>Caetera</a:t>
            </a:r>
            <a:r>
              <a:rPr lang="tr-TR" sz="3200" b="1" dirty="0" smtClean="0">
                <a:solidFill>
                  <a:schemeClr val="bg1"/>
                </a:solidFill>
              </a:rPr>
              <a:t> I ve II</a:t>
            </a:r>
            <a:endParaRPr lang="tr-TR" sz="3200" dirty="0" smtClean="0">
              <a:solidFill>
                <a:schemeClr val="bg1"/>
              </a:solidFill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2786058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Denizciliğin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ilerlemesi &lt;&gt; Ticaretin gelişmesi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5100662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1494 </a:t>
            </a:r>
            <a:r>
              <a:rPr kumimoji="0" lang="tr-T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Tordesillas</a:t>
            </a: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Antlaşması (İspanya-Portekiz)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  <p:bldP spid="12" grpId="0" build="p"/>
      <p:bldP spid="13" grpId="0" build="p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16. YY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4" name="13 Dikdörtgen"/>
          <p:cNvSpPr/>
          <p:nvPr/>
        </p:nvSpPr>
        <p:spPr>
          <a:xfrm>
            <a:off x="457200" y="1714488"/>
            <a:ext cx="84725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16. yy : Avrupa’da Değişim</a:t>
            </a:r>
          </a:p>
          <a:p>
            <a:pPr>
              <a:buFont typeface="Arial" pitchFamily="34" charset="0"/>
              <a:buChar char="•"/>
            </a:pPr>
            <a:endParaRPr lang="tr-TR" sz="32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50000"/>
                  </a:schemeClr>
                </a:solidFill>
              </a:rPr>
              <a:t> Dini : Reform (Martin </a:t>
            </a:r>
            <a:r>
              <a:rPr lang="tr-TR" sz="3200" b="1" dirty="0" err="1" smtClean="0">
                <a:solidFill>
                  <a:schemeClr val="tx2">
                    <a:lumMod val="50000"/>
                  </a:schemeClr>
                </a:solidFill>
              </a:rPr>
              <a:t>Luther</a:t>
            </a:r>
            <a:r>
              <a:rPr lang="tr-TR" sz="32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tr-TR" sz="3200" b="1" dirty="0" err="1" smtClean="0">
                <a:solidFill>
                  <a:schemeClr val="tx2">
                    <a:lumMod val="50000"/>
                  </a:schemeClr>
                </a:solidFill>
              </a:rPr>
              <a:t>vd</a:t>
            </a:r>
            <a:r>
              <a:rPr lang="tr-TR" sz="3200" b="1" dirty="0" smtClean="0">
                <a:solidFill>
                  <a:schemeClr val="tx2">
                    <a:lumMod val="50000"/>
                  </a:schemeClr>
                </a:solidFill>
              </a:rPr>
              <a:t>.)</a:t>
            </a:r>
          </a:p>
          <a:p>
            <a:pPr lvl="2"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tx2">
                    <a:lumMod val="50000"/>
                  </a:schemeClr>
                </a:solidFill>
              </a:rPr>
              <a:t> Katolik Papa’nın, İspanya ve Portekiz’in güç kaybı</a:t>
            </a:r>
          </a:p>
          <a:p>
            <a:pPr lvl="2">
              <a:buFont typeface="Arial" pitchFamily="34" charset="0"/>
              <a:buChar char="•"/>
            </a:pPr>
            <a:endParaRPr lang="tr-TR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accent1">
                    <a:lumMod val="50000"/>
                  </a:schemeClr>
                </a:solidFill>
              </a:rPr>
              <a:t> Sosyal : Ticaret (Kapitalizm)</a:t>
            </a:r>
          </a:p>
          <a:p>
            <a:pPr lvl="1">
              <a:buFont typeface="Arial" pitchFamily="34" charset="0"/>
              <a:buChar char="•"/>
            </a:pPr>
            <a:endParaRPr lang="tr-TR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 Siyasi : Modern Devlet (Jean </a:t>
            </a:r>
            <a:r>
              <a:rPr lang="tr-TR" sz="3200" b="1" dirty="0" err="1" smtClean="0">
                <a:solidFill>
                  <a:schemeClr val="accent1">
                    <a:lumMod val="75000"/>
                  </a:schemeClr>
                </a:solidFill>
              </a:rPr>
              <a:t>Bodin</a:t>
            </a:r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3200" b="1" dirty="0" err="1" smtClean="0">
                <a:solidFill>
                  <a:schemeClr val="accent1">
                    <a:lumMod val="75000"/>
                  </a:schemeClr>
                </a:solidFill>
              </a:rPr>
              <a:t>vd</a:t>
            </a:r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.)</a:t>
            </a:r>
          </a:p>
          <a:p>
            <a:pPr lvl="2"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Papa’nın otoritesinin sarsılması</a:t>
            </a:r>
          </a:p>
          <a:p>
            <a:pPr lvl="2"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İmparatorluk idealinin sarsılması</a:t>
            </a:r>
          </a:p>
          <a:p>
            <a:pPr lvl="2"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Denizde ticaretin devletlerin çıkarları ile birleşmesi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16.-17. YY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4" name="13 Dikdörtgen"/>
          <p:cNvSpPr/>
          <p:nvPr/>
        </p:nvSpPr>
        <p:spPr>
          <a:xfrm>
            <a:off x="457200" y="1645026"/>
            <a:ext cx="84725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Hollanda-Birleşik Krallık</a:t>
            </a:r>
          </a:p>
          <a:p>
            <a:pPr lvl="1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Devletin onayı ile deniz aşırı ticaret 	şirketlerinin kurulması</a:t>
            </a:r>
          </a:p>
          <a:p>
            <a:pPr lvl="2"/>
            <a:endParaRPr lang="tr-TR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75000"/>
                  </a:schemeClr>
                </a:solidFill>
              </a:rPr>
              <a:t> Deniz aşırı ülkelerdeki ticaret üstünlüğü</a:t>
            </a:r>
          </a:p>
          <a:p>
            <a:pPr lvl="1"/>
            <a:endParaRPr lang="tr-TR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tx2">
                    <a:lumMod val="50000"/>
                  </a:schemeClr>
                </a:solidFill>
              </a:rPr>
              <a:t> Deniz ticaretini kontrol etme mücadelesi</a:t>
            </a:r>
          </a:p>
          <a:p>
            <a:pPr lvl="1"/>
            <a:endParaRPr lang="tr-TR" sz="32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 Denizde savaş</a:t>
            </a: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18-19. YY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75723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18-19. yy : Açık deniz ilkesi</a:t>
            </a: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314580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b="1" dirty="0" smtClean="0">
                <a:solidFill>
                  <a:schemeClr val="bg1">
                    <a:lumMod val="85000"/>
                  </a:schemeClr>
                </a:solidFill>
              </a:rPr>
              <a:t>Birleşik Krallık ve Fransa rekabeti : Birleşik Krallık açık deniz ilkesini savunmuştur.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57200" y="5143512"/>
            <a:ext cx="8229600" cy="928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600" b="1" dirty="0" smtClean="0">
                <a:solidFill>
                  <a:schemeClr val="tx2">
                    <a:lumMod val="75000"/>
                  </a:schemeClr>
                </a:solidFill>
              </a:rPr>
              <a:t>Bazı devletler kıyıdan itibaren 3 (üç) millik alanda egemenlik ilan etmiştir.</a:t>
            </a:r>
          </a:p>
          <a:p>
            <a:pPr marL="800100" lvl="1" indent="-342900">
              <a:spcBef>
                <a:spcPct val="20000"/>
              </a:spcBef>
            </a:pP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3128986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Fransa, Napolyon Savaşları’nda Birleşik </a:t>
            </a:r>
            <a:r>
              <a:rPr lang="tr-TR" sz="2400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Krallık’a</a:t>
            </a:r>
            <a:r>
              <a:rPr lang="tr-TR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karşı 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kıta ablukası</a:t>
            </a:r>
            <a:r>
              <a:rPr lang="tr-TR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uygular.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57200" y="3886216"/>
            <a:ext cx="8229600" cy="757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Napolyon Savaşları’nı kaybeden Fransa, kıta ablukasını bırakır.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12" grpId="0" build="p"/>
      <p:bldP spid="16" grpId="0" build="p"/>
      <p:bldP spid="17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3783</TotalTime>
  <Words>271</Words>
  <Application>Microsoft Office PowerPoint</Application>
  <PresentationFormat>Ekran Gösterisi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1. HAFTA Giriş, temel kavramlar, tarihçe ve önemi</vt:lpstr>
      <vt:lpstr>ULUSLARARASI DENİZ HUKUKU TARİHÇESİ</vt:lpstr>
      <vt:lpstr>ULUSLARARASI DENİZ HUKUKU TARİHÇESİ</vt:lpstr>
      <vt:lpstr>ULUSLARARASI DENİZ HUKUKU TARİHÇESİ</vt:lpstr>
      <vt:lpstr>16. YY</vt:lpstr>
      <vt:lpstr>16.-17. YY</vt:lpstr>
      <vt:lpstr>18-19. YY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2020-01-30T10:45:10Z</dcterms:modified>
</cp:coreProperties>
</file>