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7" r:id="rId4"/>
    <p:sldId id="268" r:id="rId5"/>
    <p:sldId id="272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46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43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1066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135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1472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071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580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07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9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10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421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80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398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3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7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88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66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" TargetMode="External"/><Relationship Id="rId4" Type="http://schemas.openxmlformats.org/officeDocument/2006/relationships/hyperlink" Target="http://www.freepik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" TargetMode="External"/><Relationship Id="rId4" Type="http://schemas.openxmlformats.org/officeDocument/2006/relationships/hyperlink" Target="http://www.freepik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" TargetMode="External"/><Relationship Id="rId4" Type="http://schemas.openxmlformats.org/officeDocument/2006/relationships/hyperlink" Target="http://www.freepik.com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" TargetMode="External"/><Relationship Id="rId4" Type="http://schemas.openxmlformats.org/officeDocument/2006/relationships/hyperlink" Target="http://www.freepik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4F57DB1C-6494-4CC4-A5E8-9319575653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="" xmlns:a16="http://schemas.microsoft.com/office/drawing/2014/main" id="{FFFB778B-5206-4BB0-A468-327E713676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E6C0471D-BE03-4D81-BDB5-D510BC0D8A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753379" y="-1"/>
            <a:ext cx="5438621" cy="6857999"/>
          </a:xfrm>
          <a:custGeom>
            <a:avLst/>
            <a:gdLst>
              <a:gd name="connsiteX0" fmla="*/ 0 w 5438621"/>
              <a:gd name="connsiteY0" fmla="*/ 0 h 6857999"/>
              <a:gd name="connsiteX1" fmla="*/ 573774 w 5438621"/>
              <a:gd name="connsiteY1" fmla="*/ 0 h 6857999"/>
              <a:gd name="connsiteX2" fmla="*/ 1182808 w 5438621"/>
              <a:gd name="connsiteY2" fmla="*/ 0 h 6857999"/>
              <a:gd name="connsiteX3" fmla="*/ 4537195 w 5438621"/>
              <a:gd name="connsiteY3" fmla="*/ 0 h 6857999"/>
              <a:gd name="connsiteX4" fmla="*/ 5187609 w 5438621"/>
              <a:gd name="connsiteY4" fmla="*/ 0 h 6857999"/>
              <a:gd name="connsiteX5" fmla="*/ 5438621 w 5438621"/>
              <a:gd name="connsiteY5" fmla="*/ 0 h 6857999"/>
              <a:gd name="connsiteX6" fmla="*/ 5438621 w 5438621"/>
              <a:gd name="connsiteY6" fmla="*/ 6857999 h 6857999"/>
              <a:gd name="connsiteX7" fmla="*/ 4802807 w 5438621"/>
              <a:gd name="connsiteY7" fmla="*/ 6857999 h 6857999"/>
              <a:gd name="connsiteX8" fmla="*/ 4537195 w 5438621"/>
              <a:gd name="connsiteY8" fmla="*/ 6857999 h 6857999"/>
              <a:gd name="connsiteX9" fmla="*/ 1182808 w 5438621"/>
              <a:gd name="connsiteY9" fmla="*/ 6857999 h 6857999"/>
              <a:gd name="connsiteX10" fmla="*/ 1049897 w 5438621"/>
              <a:gd name="connsiteY10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8621" h="6857999">
                <a:moveTo>
                  <a:pt x="0" y="0"/>
                </a:moveTo>
                <a:lnTo>
                  <a:pt x="573774" y="0"/>
                </a:lnTo>
                <a:lnTo>
                  <a:pt x="1182808" y="0"/>
                </a:lnTo>
                <a:lnTo>
                  <a:pt x="4537195" y="0"/>
                </a:lnTo>
                <a:lnTo>
                  <a:pt x="5187609" y="0"/>
                </a:lnTo>
                <a:lnTo>
                  <a:pt x="5438621" y="0"/>
                </a:lnTo>
                <a:lnTo>
                  <a:pt x="5438621" y="6857999"/>
                </a:lnTo>
                <a:lnTo>
                  <a:pt x="4802807" y="6857999"/>
                </a:lnTo>
                <a:lnTo>
                  <a:pt x="4537195" y="6857999"/>
                </a:lnTo>
                <a:lnTo>
                  <a:pt x="1182808" y="6857999"/>
                </a:lnTo>
                <a:lnTo>
                  <a:pt x="1049897" y="6857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E5E836EB-03CD-4BA5-A751-21D2ACC28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5453743" y="3483429"/>
            <a:ext cx="6738258" cy="3374570"/>
          </a:xfrm>
          <a:prstGeom prst="line">
            <a:avLst/>
          </a:prstGeom>
          <a:ln w="9525">
            <a:solidFill>
              <a:schemeClr val="accent1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22721A85-1EA4-4D87-97AB-0BB4AB78F9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678143" y="0"/>
            <a:ext cx="860630" cy="6857999"/>
          </a:xfrm>
          <a:prstGeom prst="line">
            <a:avLst/>
          </a:prstGeom>
          <a:ln w="15875" cap="sq">
            <a:solidFill>
              <a:schemeClr val="accent1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34654" y="1892300"/>
            <a:ext cx="3425445" cy="3073400"/>
          </a:xfrm>
        </p:spPr>
        <p:txBody>
          <a:bodyPr anchor="ctr">
            <a:normAutofit/>
          </a:bodyPr>
          <a:lstStyle/>
          <a:p>
            <a:pPr algn="l"/>
            <a:r>
              <a:rPr lang="hu-HU" sz="3200" dirty="0">
                <a:solidFill>
                  <a:srgbClr val="FFFFFF"/>
                </a:solidFill>
              </a:rPr>
              <a:t>Kivételek</a:t>
            </a:r>
            <a:endParaRPr lang="tr-TR" sz="3200" dirty="0">
              <a:solidFill>
                <a:srgbClr val="FFFFFF"/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="" xmlns:a16="http://schemas.microsoft.com/office/drawing/2014/main" id="{A27691EB-14CF-4237-B5EB-C94B92677A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11349404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2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9734" y="854529"/>
            <a:ext cx="5799665" cy="5148943"/>
          </a:xfrm>
        </p:spPr>
        <p:txBody>
          <a:bodyPr anchor="ctr">
            <a:normAutofit/>
          </a:bodyPr>
          <a:lstStyle/>
          <a:p>
            <a:r>
              <a:rPr lang="hu-HU" sz="6000" dirty="0"/>
              <a:t>Hol van a...?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2840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4960" y="1536266"/>
            <a:ext cx="4352829" cy="8231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u-HU" sz="4000" dirty="0">
                <a:solidFill>
                  <a:schemeClr val="tx1"/>
                </a:solidFill>
              </a:rPr>
              <a:t>A lány a </a:t>
            </a:r>
            <a:r>
              <a:rPr lang="hu-HU" sz="4000" dirty="0">
                <a:solidFill>
                  <a:schemeClr val="accent1">
                    <a:lumMod val="75000"/>
                  </a:schemeClr>
                </a:solidFill>
              </a:rPr>
              <a:t>lovon</a:t>
            </a:r>
            <a:r>
              <a:rPr lang="hu-HU" sz="40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hu-HU" sz="4000" dirty="0">
                <a:solidFill>
                  <a:schemeClr val="tx1"/>
                </a:solidFill>
              </a:rPr>
              <a:t>ül.</a:t>
            </a:r>
            <a:endParaRPr lang="tr-TR" sz="4000" dirty="0">
              <a:solidFill>
                <a:schemeClr val="tx1"/>
              </a:solidFill>
            </a:endParaRPr>
          </a:p>
        </p:txBody>
      </p:sp>
      <p:pic>
        <p:nvPicPr>
          <p:cNvPr id="3078" name="Picture 6" descr="Image of happy female sitting on purebred horse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25"/>
          <a:stretch/>
        </p:blipFill>
        <p:spPr bwMode="auto">
          <a:xfrm>
            <a:off x="332680" y="-1"/>
            <a:ext cx="5062280" cy="3429000"/>
          </a:xfrm>
          <a:custGeom>
            <a:avLst/>
            <a:gdLst/>
            <a:ahLst/>
            <a:cxnLst/>
            <a:rect l="l" t="t" r="r" b="b"/>
            <a:pathLst>
              <a:path w="5062280" h="3429000">
                <a:moveTo>
                  <a:pt x="509916" y="0"/>
                </a:moveTo>
                <a:lnTo>
                  <a:pt x="5062280" y="0"/>
                </a:lnTo>
                <a:lnTo>
                  <a:pt x="5062280" y="21851"/>
                </a:lnTo>
                <a:lnTo>
                  <a:pt x="4549416" y="3429000"/>
                </a:lnTo>
                <a:lnTo>
                  <a:pt x="0" y="3429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Young man commuting by subway train Free Phot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0"/>
          <a:stretch/>
        </p:blipFill>
        <p:spPr bwMode="auto">
          <a:xfrm>
            <a:off x="20" y="3428999"/>
            <a:ext cx="4882076" cy="3429001"/>
          </a:xfrm>
          <a:custGeom>
            <a:avLst/>
            <a:gdLst/>
            <a:ahLst/>
            <a:cxnLst/>
            <a:rect l="l" t="t" r="r" b="b"/>
            <a:pathLst>
              <a:path w="4882096" h="3429001">
                <a:moveTo>
                  <a:pt x="332680" y="0"/>
                </a:moveTo>
                <a:lnTo>
                  <a:pt x="4882096" y="0"/>
                </a:lnTo>
                <a:lnTo>
                  <a:pt x="4365943" y="3429001"/>
                </a:lnTo>
                <a:lnTo>
                  <a:pt x="0" y="3429001"/>
                </a:lnTo>
                <a:lnTo>
                  <a:pt x="0" y="223715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7" name="Straight Connector 76">
            <a:extLst>
              <a:ext uri="{FF2B5EF4-FFF2-40B4-BE49-F238E27FC236}">
                <a16:creationId xmlns="" xmlns:a16="http://schemas.microsoft.com/office/drawing/2014/main" id="{2EC607CC-319E-425D-8A0C-EC6E84F6C3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332012" y="3433493"/>
            <a:ext cx="45494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394960" y="4753924"/>
            <a:ext cx="4544562" cy="7791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4000" dirty="0"/>
              <a:t>A fiú a metró</a:t>
            </a:r>
            <a:r>
              <a:rPr lang="hu-HU" sz="40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hu-HU" sz="4000" dirty="0"/>
              <a:t> ül.</a:t>
            </a:r>
            <a:endParaRPr lang="tr-TR" sz="40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22194BD-B05E-4557-881D-5B1BE91E01BA}"/>
              </a:ext>
            </a:extLst>
          </p:cNvPr>
          <p:cNvSpPr/>
          <p:nvPr/>
        </p:nvSpPr>
        <p:spPr>
          <a:xfrm>
            <a:off x="10060002" y="0"/>
            <a:ext cx="1685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www.freepik.com</a:t>
            </a:r>
            <a:r>
              <a:rPr lang="hu-HU" sz="1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hu-HU" sz="1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sz="1200" dirty="0">
                <a:hlinkClick r:id="rId5"/>
              </a:rPr>
              <a:t>https://pixabay.com/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71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1729" y="4780989"/>
            <a:ext cx="5247680" cy="7250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u-HU" sz="4000" dirty="0">
                <a:solidFill>
                  <a:schemeClr val="tx1"/>
                </a:solidFill>
              </a:rPr>
              <a:t>Repülőgép</a:t>
            </a:r>
            <a:r>
              <a:rPr lang="hu-HU" sz="4000" dirty="0">
                <a:solidFill>
                  <a:schemeClr val="accent1">
                    <a:lumMod val="75000"/>
                  </a:schemeClr>
                </a:solidFill>
              </a:rPr>
              <a:t>en</a:t>
            </a:r>
            <a:r>
              <a:rPr lang="hu-HU" sz="4000" dirty="0">
                <a:solidFill>
                  <a:schemeClr val="tx1"/>
                </a:solidFill>
              </a:rPr>
              <a:t> utazom.</a:t>
            </a:r>
            <a:endParaRPr lang="tr-TR" sz="4000" dirty="0">
              <a:solidFill>
                <a:schemeClr val="tx1"/>
              </a:solidFill>
            </a:endParaRPr>
          </a:p>
        </p:txBody>
      </p:sp>
      <p:pic>
        <p:nvPicPr>
          <p:cNvPr id="8196" name="Picture 4" descr="Railway Station, Trans-Siberian, Railw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8" b="2"/>
          <a:stretch/>
        </p:blipFill>
        <p:spPr bwMode="auto">
          <a:xfrm>
            <a:off x="332680" y="-1"/>
            <a:ext cx="5062280" cy="3429000"/>
          </a:xfrm>
          <a:custGeom>
            <a:avLst/>
            <a:gdLst/>
            <a:ahLst/>
            <a:cxnLst/>
            <a:rect l="l" t="t" r="r" b="b"/>
            <a:pathLst>
              <a:path w="5062280" h="3429000">
                <a:moveTo>
                  <a:pt x="509916" y="0"/>
                </a:moveTo>
                <a:lnTo>
                  <a:pt x="5062280" y="0"/>
                </a:lnTo>
                <a:lnTo>
                  <a:pt x="5062280" y="21851"/>
                </a:lnTo>
                <a:lnTo>
                  <a:pt x="4549416" y="3429000"/>
                </a:lnTo>
                <a:lnTo>
                  <a:pt x="0" y="3429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Airplane, On Board, Seats, Peopl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" r="3625"/>
          <a:stretch/>
        </p:blipFill>
        <p:spPr bwMode="auto">
          <a:xfrm>
            <a:off x="20" y="3428999"/>
            <a:ext cx="4882076" cy="3429001"/>
          </a:xfrm>
          <a:custGeom>
            <a:avLst/>
            <a:gdLst/>
            <a:ahLst/>
            <a:cxnLst/>
            <a:rect l="l" t="t" r="r" b="b"/>
            <a:pathLst>
              <a:path w="4882096" h="3429001">
                <a:moveTo>
                  <a:pt x="332680" y="0"/>
                </a:moveTo>
                <a:lnTo>
                  <a:pt x="4882096" y="0"/>
                </a:lnTo>
                <a:lnTo>
                  <a:pt x="4365943" y="3429001"/>
                </a:lnTo>
                <a:lnTo>
                  <a:pt x="0" y="3429001"/>
                </a:lnTo>
                <a:lnTo>
                  <a:pt x="0" y="223715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198" name="Straight Connector 72">
            <a:extLst>
              <a:ext uri="{FF2B5EF4-FFF2-40B4-BE49-F238E27FC236}">
                <a16:creationId xmlns="" xmlns:a16="http://schemas.microsoft.com/office/drawing/2014/main" id="{2EC607CC-319E-425D-8A0C-EC6E84F6C3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332012" y="3433493"/>
            <a:ext cx="45494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727620" y="2317217"/>
            <a:ext cx="5600659" cy="7250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4000" dirty="0"/>
              <a:t>A kalauz a vonat</a:t>
            </a:r>
            <a:r>
              <a:rPr lang="hu-HU" sz="4000" dirty="0">
                <a:solidFill>
                  <a:schemeClr val="accent1">
                    <a:lumMod val="75000"/>
                  </a:schemeClr>
                </a:solidFill>
              </a:rPr>
              <a:t>on</a:t>
            </a:r>
            <a:r>
              <a:rPr lang="hu-HU" sz="4000" dirty="0"/>
              <a:t> áll.</a:t>
            </a:r>
            <a:endParaRPr lang="tr-TR" sz="4000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422194BD-B05E-4557-881D-5B1BE91E01BA}"/>
              </a:ext>
            </a:extLst>
          </p:cNvPr>
          <p:cNvSpPr/>
          <p:nvPr/>
        </p:nvSpPr>
        <p:spPr>
          <a:xfrm>
            <a:off x="9493331" y="-1"/>
            <a:ext cx="1685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www.freepik.com</a:t>
            </a:r>
            <a:endParaRPr lang="hu-HU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sz="1200" dirty="0">
                <a:hlinkClick r:id="rId5"/>
              </a:rPr>
              <a:t>https://pixabay.com/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47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ram, Taksim Square, City, Taksim, Square, Historic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32" b="31966"/>
          <a:stretch/>
        </p:blipFill>
        <p:spPr bwMode="auto">
          <a:xfrm>
            <a:off x="452814" y="-1"/>
            <a:ext cx="4942147" cy="2621148"/>
          </a:xfrm>
          <a:custGeom>
            <a:avLst/>
            <a:gdLst/>
            <a:ahLst/>
            <a:cxnLst/>
            <a:rect l="l" t="t" r="r" b="b"/>
            <a:pathLst>
              <a:path w="4942147" h="2621148">
                <a:moveTo>
                  <a:pt x="389783" y="0"/>
                </a:moveTo>
                <a:lnTo>
                  <a:pt x="4942147" y="0"/>
                </a:lnTo>
                <a:lnTo>
                  <a:pt x="4942147" y="21851"/>
                </a:lnTo>
                <a:lnTo>
                  <a:pt x="4550886" y="2621148"/>
                </a:lnTo>
                <a:lnTo>
                  <a:pt x="0" y="262114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6513" y="974844"/>
            <a:ext cx="4333460" cy="16463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hu-HU" sz="4000" dirty="0">
                <a:solidFill>
                  <a:srgbClr val="92D050"/>
                </a:solidFill>
              </a:rPr>
              <a:t>Hol vagy?</a:t>
            </a:r>
            <a:r>
              <a:rPr lang="en-US" sz="4000" dirty="0">
                <a:solidFill>
                  <a:schemeClr val="tx1"/>
                </a:solidFill>
              </a:rPr>
              <a:t/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hu-HU" sz="4000" dirty="0">
                <a:solidFill>
                  <a:schemeClr val="tx1"/>
                </a:solidFill>
              </a:rPr>
              <a:t/>
            </a:r>
            <a:br>
              <a:rPr lang="hu-HU" sz="4000" dirty="0">
                <a:solidFill>
                  <a:schemeClr val="tx1"/>
                </a:solidFill>
              </a:rPr>
            </a:br>
            <a:r>
              <a:rPr lang="hu-HU" sz="3200" dirty="0">
                <a:solidFill>
                  <a:schemeClr val="tx1"/>
                </a:solidFill>
              </a:rPr>
              <a:t>A villamos</a:t>
            </a:r>
            <a:r>
              <a:rPr lang="hu-HU" sz="3200" dirty="0">
                <a:solidFill>
                  <a:schemeClr val="accent1">
                    <a:lumMod val="75000"/>
                  </a:schemeClr>
                </a:solidFill>
              </a:rPr>
              <a:t>on</a:t>
            </a:r>
            <a:r>
              <a:rPr lang="hu-HU" sz="3200" dirty="0">
                <a:solidFill>
                  <a:schemeClr val="tx1"/>
                </a:solidFill>
              </a:rPr>
              <a:t> ülök.</a:t>
            </a:r>
            <a:endParaRPr lang="tr-TR" sz="3200" dirty="0">
              <a:solidFill>
                <a:schemeClr val="tx1"/>
              </a:solidFill>
            </a:endParaRPr>
          </a:p>
        </p:txBody>
      </p:sp>
      <p:pic>
        <p:nvPicPr>
          <p:cNvPr id="9220" name="Picture 4" descr="Architecture, University, Students, Wood, Glass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5" r="16862" b="-2"/>
          <a:stretch/>
        </p:blipFill>
        <p:spPr bwMode="auto">
          <a:xfrm>
            <a:off x="1" y="2621147"/>
            <a:ext cx="5003699" cy="4236853"/>
          </a:xfrm>
          <a:custGeom>
            <a:avLst/>
            <a:gdLst/>
            <a:ahLst/>
            <a:cxnLst/>
            <a:rect l="l" t="t" r="r" b="b"/>
            <a:pathLst>
              <a:path w="5003699" h="4236853">
                <a:moveTo>
                  <a:pt x="452813" y="0"/>
                </a:moveTo>
                <a:lnTo>
                  <a:pt x="5003699" y="0"/>
                </a:lnTo>
                <a:lnTo>
                  <a:pt x="4365943" y="4236853"/>
                </a:lnTo>
                <a:lnTo>
                  <a:pt x="0" y="4236853"/>
                </a:lnTo>
                <a:lnTo>
                  <a:pt x="0" y="30450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="" xmlns:a16="http://schemas.microsoft.com/office/drawing/2014/main" id="{DD846BEE-5671-4408-8FD8-F80F705BB9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54292" y="2621146"/>
            <a:ext cx="45494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828291" y="4016614"/>
            <a:ext cx="7363708" cy="12850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3200" dirty="0"/>
              <a:t>Az egyetem</a:t>
            </a:r>
            <a:r>
              <a:rPr lang="hu-HU" sz="3200" dirty="0">
                <a:solidFill>
                  <a:schemeClr val="accent1">
                    <a:lumMod val="75000"/>
                  </a:schemeClr>
                </a:solidFill>
              </a:rPr>
              <a:t>en</a:t>
            </a:r>
            <a:r>
              <a:rPr lang="hu-HU" sz="3200" dirty="0"/>
              <a:t> hungarológiát tanulok.</a:t>
            </a:r>
            <a:endParaRPr lang="en-US" sz="3200" dirty="0"/>
          </a:p>
          <a:p>
            <a:pPr>
              <a:spcAft>
                <a:spcPts val="600"/>
              </a:spcAft>
            </a:pPr>
            <a:endParaRPr lang="hu-HU" sz="3200" dirty="0"/>
          </a:p>
          <a:p>
            <a:pPr>
              <a:spcAft>
                <a:spcPts val="600"/>
              </a:spcAft>
            </a:pPr>
            <a:r>
              <a:rPr lang="hu-HU" sz="3200" dirty="0"/>
              <a:t>A főiskol</a:t>
            </a:r>
            <a:r>
              <a:rPr lang="hu-HU" sz="3200" u="sng" dirty="0"/>
              <a:t>á</a:t>
            </a:r>
            <a:r>
              <a:rPr lang="hu-HU" sz="32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hu-HU" sz="3200" dirty="0"/>
              <a:t> </a:t>
            </a:r>
            <a:r>
              <a:rPr lang="hu-HU" sz="3200" dirty="0" smtClean="0"/>
              <a:t>közgazdaságtant </a:t>
            </a:r>
            <a:r>
              <a:rPr lang="hu-HU" sz="3200" dirty="0"/>
              <a:t>tanulok.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422194BD-B05E-4557-881D-5B1BE91E01BA}"/>
              </a:ext>
            </a:extLst>
          </p:cNvPr>
          <p:cNvSpPr/>
          <p:nvPr/>
        </p:nvSpPr>
        <p:spPr>
          <a:xfrm>
            <a:off x="9519089" y="-1"/>
            <a:ext cx="1685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www.freepik.com</a:t>
            </a:r>
            <a:endParaRPr lang="hu-HU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sz="1200" dirty="0">
                <a:hlinkClick r:id="rId5"/>
              </a:rPr>
              <a:t>https://pixabay.com/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05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orkplace canteen lunch isometric poster illustratio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2" b="12556"/>
          <a:stretch/>
        </p:blipFill>
        <p:spPr bwMode="auto"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1266" y="2240219"/>
            <a:ext cx="4088190" cy="2369093"/>
          </a:xfrm>
        </p:spPr>
        <p:txBody>
          <a:bodyPr>
            <a:normAutofit/>
          </a:bodyPr>
          <a:lstStyle/>
          <a:p>
            <a:pPr algn="ctr"/>
            <a:r>
              <a:rPr lang="hu-HU" sz="4400" dirty="0">
                <a:solidFill>
                  <a:srgbClr val="92D050"/>
                </a:solidFill>
              </a:rPr>
              <a:t>Hol eszel ma?</a:t>
            </a:r>
            <a:r>
              <a:rPr lang="en-US" sz="4400" dirty="0">
                <a:solidFill>
                  <a:srgbClr val="92D050"/>
                </a:solidFill>
              </a:rPr>
              <a:t/>
            </a:r>
            <a:br>
              <a:rPr lang="en-US" sz="4400" dirty="0">
                <a:solidFill>
                  <a:srgbClr val="92D050"/>
                </a:solidFill>
              </a:rPr>
            </a:br>
            <a:r>
              <a:rPr lang="hu-HU" sz="4400" dirty="0">
                <a:solidFill>
                  <a:srgbClr val="92D050"/>
                </a:solidFill>
              </a:rPr>
              <a:t> </a:t>
            </a:r>
            <a:br>
              <a:rPr lang="hu-HU" sz="4400" dirty="0">
                <a:solidFill>
                  <a:srgbClr val="92D050"/>
                </a:solidFill>
              </a:rPr>
            </a:br>
            <a:r>
              <a:rPr lang="hu-HU" sz="3200" dirty="0">
                <a:solidFill>
                  <a:schemeClr val="tx1"/>
                </a:solidFill>
              </a:rPr>
              <a:t>A menz</a:t>
            </a:r>
            <a:r>
              <a:rPr lang="hu-HU" sz="3200" u="sng" dirty="0">
                <a:solidFill>
                  <a:schemeClr val="tx1"/>
                </a:solidFill>
              </a:rPr>
              <a:t>á</a:t>
            </a:r>
            <a:r>
              <a:rPr lang="hu-HU" sz="3200" dirty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hu-HU" sz="3200" dirty="0">
                <a:solidFill>
                  <a:schemeClr val="tx1"/>
                </a:solidFill>
              </a:rPr>
              <a:t>.</a:t>
            </a:r>
            <a:endParaRPr lang="tr-TR" sz="3200" dirty="0">
              <a:solidFill>
                <a:schemeClr val="tx1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="" xmlns:a16="http://schemas.microsoft.com/office/drawing/2014/main" id="{A57C1A16-B8AB-4D99-A195-A38F556A64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="" xmlns:a16="http://schemas.microsoft.com/office/drawing/2014/main" id="{F8A9B20B-D1DD-4573-B5EC-5580295192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ctangle 23">
            <a:extLst>
              <a:ext uri="{FF2B5EF4-FFF2-40B4-BE49-F238E27FC236}">
                <a16:creationId xmlns="" xmlns:a16="http://schemas.microsoft.com/office/drawing/2014/main" id="{66D61E08-70C3-48D8-BEA0-787111DC30D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Rectangle 25">
            <a:extLst>
              <a:ext uri="{FF2B5EF4-FFF2-40B4-BE49-F238E27FC236}">
                <a16:creationId xmlns="" xmlns:a16="http://schemas.microsoft.com/office/drawing/2014/main" id="{FC55298F-0AE5-478E-AD2B-03C2614C583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9" name="Isosceles Triangle 24">
            <a:extLst>
              <a:ext uri="{FF2B5EF4-FFF2-40B4-BE49-F238E27FC236}">
                <a16:creationId xmlns="" xmlns:a16="http://schemas.microsoft.com/office/drawing/2014/main" id="{C180E4EA-0B63-4779-A895-7E90E71088F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" name="Rectangle 27">
            <a:extLst>
              <a:ext uri="{FF2B5EF4-FFF2-40B4-BE49-F238E27FC236}">
                <a16:creationId xmlns="" xmlns:a16="http://schemas.microsoft.com/office/drawing/2014/main" id="{CEE01D9D-3DE8-4EED-B0D3-8F3C79CC76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3" name="Rectangle 28">
            <a:extLst>
              <a:ext uri="{FF2B5EF4-FFF2-40B4-BE49-F238E27FC236}">
                <a16:creationId xmlns="" xmlns:a16="http://schemas.microsoft.com/office/drawing/2014/main" id="{89AF5CE9-607F-43F4-8983-DCD6DA4051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5" name="Rectangle 29">
            <a:extLst>
              <a:ext uri="{FF2B5EF4-FFF2-40B4-BE49-F238E27FC236}">
                <a16:creationId xmlns="" xmlns:a16="http://schemas.microsoft.com/office/drawing/2014/main" id="{6EEA2DBD-9E1E-4521-8C01-F32AD18A89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7" name="Isosceles Triangle 29">
            <a:extLst>
              <a:ext uri="{FF2B5EF4-FFF2-40B4-BE49-F238E27FC236}">
                <a16:creationId xmlns="" xmlns:a16="http://schemas.microsoft.com/office/drawing/2014/main" id="{15BBD2C1-BA9B-46A9-A27A-33498B1692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422194BD-B05E-4557-881D-5B1BE91E01BA}"/>
              </a:ext>
            </a:extLst>
          </p:cNvPr>
          <p:cNvSpPr/>
          <p:nvPr/>
        </p:nvSpPr>
        <p:spPr>
          <a:xfrm>
            <a:off x="10794097" y="6581001"/>
            <a:ext cx="13978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114037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9695" y="4634696"/>
            <a:ext cx="5989802" cy="7229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u-HU" sz="4000" dirty="0">
                <a:solidFill>
                  <a:schemeClr val="tx1"/>
                </a:solidFill>
              </a:rPr>
              <a:t>Sok ember vár a post</a:t>
            </a:r>
            <a:r>
              <a:rPr lang="hu-HU" sz="4000" u="sng" dirty="0">
                <a:solidFill>
                  <a:schemeClr val="tx1"/>
                </a:solidFill>
              </a:rPr>
              <a:t>á</a:t>
            </a:r>
            <a:r>
              <a:rPr lang="hu-HU" sz="4000" dirty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hu-HU" sz="4000" dirty="0">
                <a:solidFill>
                  <a:schemeClr val="tx1"/>
                </a:solidFill>
              </a:rPr>
              <a:t>.</a:t>
            </a:r>
            <a:endParaRPr lang="tr-TR" sz="4000" dirty="0">
              <a:solidFill>
                <a:schemeClr val="tx1"/>
              </a:solidFill>
            </a:endParaRPr>
          </a:p>
        </p:txBody>
      </p:sp>
      <p:pic>
        <p:nvPicPr>
          <p:cNvPr id="10244" name="Picture 4" descr="Cologne, Central Station, Railway Station, Trai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4" r="18735" b="2"/>
          <a:stretch/>
        </p:blipFill>
        <p:spPr bwMode="auto">
          <a:xfrm>
            <a:off x="332680" y="-1"/>
            <a:ext cx="5062280" cy="3429000"/>
          </a:xfrm>
          <a:custGeom>
            <a:avLst/>
            <a:gdLst/>
            <a:ahLst/>
            <a:cxnLst/>
            <a:rect l="l" t="t" r="r" b="b"/>
            <a:pathLst>
              <a:path w="5062280" h="3429000">
                <a:moveTo>
                  <a:pt x="509916" y="0"/>
                </a:moveTo>
                <a:lnTo>
                  <a:pt x="5062280" y="0"/>
                </a:lnTo>
                <a:lnTo>
                  <a:pt x="5062280" y="21851"/>
                </a:lnTo>
                <a:lnTo>
                  <a:pt x="4549416" y="3429000"/>
                </a:lnTo>
                <a:lnTo>
                  <a:pt x="0" y="3429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6" b="7179"/>
          <a:stretch/>
        </p:blipFill>
        <p:spPr bwMode="auto">
          <a:xfrm>
            <a:off x="1" y="3437988"/>
            <a:ext cx="4881420" cy="3420012"/>
          </a:xfrm>
          <a:custGeom>
            <a:avLst/>
            <a:gdLst/>
            <a:ahLst/>
            <a:cxnLst/>
            <a:rect l="l" t="t" r="r" b="b"/>
            <a:pathLst>
              <a:path w="4882096" h="3429001">
                <a:moveTo>
                  <a:pt x="332680" y="0"/>
                </a:moveTo>
                <a:lnTo>
                  <a:pt x="4882096" y="0"/>
                </a:lnTo>
                <a:lnTo>
                  <a:pt x="4365943" y="3429001"/>
                </a:lnTo>
                <a:lnTo>
                  <a:pt x="0" y="3429001"/>
                </a:lnTo>
                <a:lnTo>
                  <a:pt x="0" y="223715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="" xmlns:a16="http://schemas.microsoft.com/office/drawing/2014/main" id="{2EC607CC-319E-425D-8A0C-EC6E84F6C3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332012" y="3433493"/>
            <a:ext cx="45494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727620" y="1203449"/>
            <a:ext cx="6302786" cy="8165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4000" dirty="0"/>
              <a:t>A lány a pályaudvar</a:t>
            </a:r>
            <a:r>
              <a:rPr lang="hu-HU" sz="4000" dirty="0">
                <a:solidFill>
                  <a:schemeClr val="accent2">
                    <a:lumMod val="75000"/>
                  </a:schemeClr>
                </a:solidFill>
              </a:rPr>
              <a:t>on</a:t>
            </a:r>
            <a:r>
              <a:rPr lang="hu-HU" sz="4000" dirty="0"/>
              <a:t> vár.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422194BD-B05E-4557-881D-5B1BE91E01BA}"/>
              </a:ext>
            </a:extLst>
          </p:cNvPr>
          <p:cNvSpPr/>
          <p:nvPr/>
        </p:nvSpPr>
        <p:spPr>
          <a:xfrm>
            <a:off x="9493971" y="0"/>
            <a:ext cx="1685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www.freepik.com</a:t>
            </a:r>
            <a:r>
              <a:rPr lang="hu-HU" sz="1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hu-HU" sz="1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sz="1200" dirty="0">
                <a:hlinkClick r:id="rId5"/>
              </a:rPr>
              <a:t>https://pixabay.com/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8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985969" y="4473227"/>
            <a:ext cx="8288032" cy="10966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457200">
              <a:spcAft>
                <a:spcPts val="600"/>
              </a:spcAft>
            </a:pPr>
            <a:r>
              <a:rPr lang="en-US" sz="4800" dirty="0">
                <a:solidFill>
                  <a:schemeClr val="accent1"/>
                </a:solidFill>
              </a:rPr>
              <a:t>Ma </a:t>
            </a:r>
            <a:r>
              <a:rPr lang="en-US" sz="4800" dirty="0" err="1">
                <a:solidFill>
                  <a:schemeClr val="accent2">
                    <a:lumMod val="75000"/>
                  </a:schemeClr>
                </a:solidFill>
              </a:rPr>
              <a:t>itthon</a:t>
            </a:r>
            <a:r>
              <a:rPr lang="en-US" sz="4800" dirty="0">
                <a:solidFill>
                  <a:schemeClr val="accent1"/>
                </a:solidFill>
              </a:rPr>
              <a:t> </a:t>
            </a:r>
            <a:r>
              <a:rPr lang="en-US" sz="4800" dirty="0" err="1">
                <a:solidFill>
                  <a:schemeClr val="accent1"/>
                </a:solidFill>
              </a:rPr>
              <a:t>maradok</a:t>
            </a:r>
            <a:r>
              <a:rPr lang="en-US" sz="4800" dirty="0">
                <a:solidFill>
                  <a:schemeClr val="accent1"/>
                </a:solidFill>
              </a:rPr>
              <a:t>.</a:t>
            </a:r>
          </a:p>
        </p:txBody>
      </p:sp>
      <p:pic>
        <p:nvPicPr>
          <p:cNvPr id="1026" name="Picture 2" descr="A person relaxing at home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14" r="2" b="13227"/>
          <a:stretch/>
        </p:blipFill>
        <p:spPr bwMode="auto">
          <a:xfrm>
            <a:off x="677334" y="468621"/>
            <a:ext cx="8274669" cy="3635025"/>
          </a:xfrm>
          <a:custGeom>
            <a:avLst/>
            <a:gdLst/>
            <a:ahLst/>
            <a:cxnLst/>
            <a:rect l="l" t="t" r="r" b="b"/>
            <a:pathLst>
              <a:path w="8274669" h="3635025">
                <a:moveTo>
                  <a:pt x="540554" y="0"/>
                </a:moveTo>
                <a:lnTo>
                  <a:pt x="8274669" y="0"/>
                </a:lnTo>
                <a:lnTo>
                  <a:pt x="8274669" y="3635025"/>
                </a:lnTo>
                <a:lnTo>
                  <a:pt x="0" y="363502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22194BD-B05E-4557-881D-5B1BE91E01BA}"/>
              </a:ext>
            </a:extLst>
          </p:cNvPr>
          <p:cNvSpPr/>
          <p:nvPr/>
        </p:nvSpPr>
        <p:spPr>
          <a:xfrm>
            <a:off x="10794097" y="6581001"/>
            <a:ext cx="13978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56514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023611" y="1379514"/>
            <a:ext cx="4227263" cy="669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457200">
              <a:spcAft>
                <a:spcPts val="600"/>
              </a:spcAft>
            </a:pPr>
            <a:r>
              <a:rPr lang="en-US" sz="4000" dirty="0" err="1"/>
              <a:t>Már</a:t>
            </a:r>
            <a:r>
              <a:rPr lang="en-US" sz="4000" dirty="0"/>
              <a:t> </a:t>
            </a:r>
            <a:r>
              <a:rPr lang="en-US" sz="4000" dirty="0" err="1">
                <a:solidFill>
                  <a:schemeClr val="accent2">
                    <a:lumMod val="75000"/>
                  </a:schemeClr>
                </a:solidFill>
              </a:rPr>
              <a:t>otthon</a:t>
            </a:r>
            <a:r>
              <a:rPr lang="en-US" sz="4000" dirty="0"/>
              <a:t> </a:t>
            </a:r>
            <a:r>
              <a:rPr lang="en-US" sz="4000" dirty="0" err="1"/>
              <a:t>vagy</a:t>
            </a:r>
            <a:r>
              <a:rPr lang="en-US" sz="4000" dirty="0"/>
              <a:t>?</a:t>
            </a:r>
          </a:p>
        </p:txBody>
      </p:sp>
      <p:pic>
        <p:nvPicPr>
          <p:cNvPr id="2052" name="Picture 4" descr="Portrait successful business man talking on the smartphone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5"/>
          <a:stretch/>
        </p:blipFill>
        <p:spPr bwMode="auto">
          <a:xfrm>
            <a:off x="332680" y="-1"/>
            <a:ext cx="5062280" cy="3429000"/>
          </a:xfrm>
          <a:custGeom>
            <a:avLst/>
            <a:gdLst/>
            <a:ahLst/>
            <a:cxnLst/>
            <a:rect l="l" t="t" r="r" b="b"/>
            <a:pathLst>
              <a:path w="5062280" h="3429000">
                <a:moveTo>
                  <a:pt x="509916" y="0"/>
                </a:moveTo>
                <a:lnTo>
                  <a:pt x="5062280" y="0"/>
                </a:lnTo>
                <a:lnTo>
                  <a:pt x="5062280" y="21851"/>
                </a:lnTo>
                <a:lnTo>
                  <a:pt x="4549416" y="3429000"/>
                </a:lnTo>
                <a:lnTo>
                  <a:pt x="0" y="3429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Beautiful smiling young girl  talking on phone at kitchen and drinking a coffee Free Phot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0"/>
          <a:stretch/>
        </p:blipFill>
        <p:spPr bwMode="auto">
          <a:xfrm>
            <a:off x="20" y="3428999"/>
            <a:ext cx="4882076" cy="3429001"/>
          </a:xfrm>
          <a:custGeom>
            <a:avLst/>
            <a:gdLst/>
            <a:ahLst/>
            <a:cxnLst/>
            <a:rect l="l" t="t" r="r" b="b"/>
            <a:pathLst>
              <a:path w="4882096" h="3429001">
                <a:moveTo>
                  <a:pt x="332680" y="0"/>
                </a:moveTo>
                <a:lnTo>
                  <a:pt x="4882096" y="0"/>
                </a:lnTo>
                <a:lnTo>
                  <a:pt x="4365943" y="3429001"/>
                </a:lnTo>
                <a:lnTo>
                  <a:pt x="0" y="3429001"/>
                </a:lnTo>
                <a:lnTo>
                  <a:pt x="0" y="223715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="" xmlns:a16="http://schemas.microsoft.com/office/drawing/2014/main" id="{2EC607CC-319E-425D-8A0C-EC6E84F6C3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332012" y="3433493"/>
            <a:ext cx="45494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556944" y="4938645"/>
            <a:ext cx="5160595" cy="669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4000" dirty="0"/>
              <a:t>Aha,</a:t>
            </a:r>
            <a:r>
              <a:rPr lang="hu-HU" sz="4000" dirty="0">
                <a:solidFill>
                  <a:schemeClr val="accent2">
                    <a:lumMod val="75000"/>
                  </a:schemeClr>
                </a:solidFill>
              </a:rPr>
              <a:t> itthon </a:t>
            </a:r>
            <a:r>
              <a:rPr lang="hu-HU" sz="4000" dirty="0"/>
              <a:t>vagyok.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422194BD-B05E-4557-881D-5B1BE91E01BA}"/>
              </a:ext>
            </a:extLst>
          </p:cNvPr>
          <p:cNvSpPr/>
          <p:nvPr/>
        </p:nvSpPr>
        <p:spPr>
          <a:xfrm>
            <a:off x="10794097" y="6581001"/>
            <a:ext cx="13978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181958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83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Hol van a...?</vt:lpstr>
      <vt:lpstr>A lány a lovon ül.</vt:lpstr>
      <vt:lpstr>Repülőgépen utazom.</vt:lpstr>
      <vt:lpstr>Hol vagy?  A villamoson ülök.</vt:lpstr>
      <vt:lpstr>Hol eszel ma?   A menzán.</vt:lpstr>
      <vt:lpstr>Sok ember vár a postán.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 van a...?</dc:title>
  <dc:creator>Yakup Yildizlar</dc:creator>
  <cp:lastModifiedBy>Éva Tóth</cp:lastModifiedBy>
  <cp:revision>5</cp:revision>
  <dcterms:created xsi:type="dcterms:W3CDTF">2020-05-10T22:34:32Z</dcterms:created>
  <dcterms:modified xsi:type="dcterms:W3CDTF">2020-05-11T01:08:12Z</dcterms:modified>
</cp:coreProperties>
</file>