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79143" autoAdjust="0"/>
  </p:normalViewPr>
  <p:slideViewPr>
    <p:cSldViewPr snapToGrid="0">
      <p:cViewPr varScale="1">
        <p:scale>
          <a:sx n="57" d="100"/>
          <a:sy n="57" d="100"/>
        </p:scale>
        <p:origin x="12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43093-65E7-46C2-B70F-EF38A6B93FE4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6D152-A60F-4BA9-B7B2-9FFA768AD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660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812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79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972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082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327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052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645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075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497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AA473-D82F-4EFF-9DF7-AE6D83C51288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2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F1F0-FE2D-4C1C-B320-8CB9BE735F0F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54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7BD47B-C187-494C-812F-46BE0040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B96C-10FD-4EBC-9029-9652B7535D02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8474-CC00-4A95-9D50-A41C12D1EEC4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7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8C8B4-7FBB-408F-BDB9-F0496874AFB2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44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EE20-A5E2-47D3-8F6D-A2BA7AB2E093}" type="datetime1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2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4AA536-072F-4374-926E-17E038EC7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3382CF99-132F-413F-B7EF-71A5C33F2ED6}" type="datetime1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0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AE06-98E0-4D9F-A059-92C3548821BB}" type="datetime1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49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00CA-3DDC-4705-B840-978EF5EA0707}" type="datetime1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25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66D49-0BBA-4C5A-AD96-6448CA63451A}" type="datetime1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8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B293-A316-472D-A8B4-6947CF1A12B7}" type="datetime1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1E4AC6-B446-4768-97EF-CA4B8261433B}"/>
              </a:ext>
            </a:extLst>
          </p:cNvPr>
          <p:cNvCxnSpPr>
            <a:cxnSpLocks/>
          </p:cNvCxnSpPr>
          <p:nvPr/>
        </p:nvCxnSpPr>
        <p:spPr>
          <a:xfrm>
            <a:off x="11689174" y="2172428"/>
            <a:ext cx="0" cy="3354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77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734BCCD4-CEB1-405B-A443-DD9CBCBEA552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fhay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7A7C490-FB0D-4946-BDB7-1CF2F58DA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8A8EA8-E050-4AD9-838C-F6EA3C09F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6117661" cy="2334247"/>
          </a:xfrm>
        </p:spPr>
        <p:txBody>
          <a:bodyPr anchor="t">
            <a:normAutofit/>
          </a:bodyPr>
          <a:lstStyle/>
          <a:p>
            <a:r>
              <a:rPr lang="tr-TR"/>
              <a:t>WWII </a:t>
            </a:r>
            <a:r>
              <a:rPr lang="tr-TR" err="1"/>
              <a:t>and</a:t>
            </a:r>
            <a:r>
              <a:rPr lang="tr-TR"/>
              <a:t> POST-WAR PERIOD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7F09A-4D5D-4622-AD5D-CDE5A24B1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4482450"/>
            <a:ext cx="6141545" cy="1724029"/>
          </a:xfrm>
        </p:spPr>
        <p:txBody>
          <a:bodyPr anchor="t">
            <a:normAutofit/>
          </a:bodyPr>
          <a:lstStyle/>
          <a:p>
            <a:r>
              <a:rPr lang="tr-TR" i="0"/>
              <a:t>Dr. Funda Hay</a:t>
            </a:r>
          </a:p>
          <a:p>
            <a:r>
              <a:rPr lang="tr-TR" i="0">
                <a:hlinkClick r:id="rId2"/>
              </a:rPr>
              <a:t>fhay@ankara.edu.tr</a:t>
            </a:r>
            <a:endParaRPr lang="tr-TR" i="0"/>
          </a:p>
          <a:p>
            <a:r>
              <a:rPr lang="tr-TR" i="0"/>
              <a:t>Ankara </a:t>
            </a:r>
            <a:r>
              <a:rPr lang="tr-TR" i="0" err="1"/>
              <a:t>University</a:t>
            </a:r>
            <a:endParaRPr lang="en-GB" i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alendar&#10;&#10;Description automatically generated">
            <a:extLst>
              <a:ext uri="{FF2B5EF4-FFF2-40B4-BE49-F238E27FC236}">
                <a16:creationId xmlns:a16="http://schemas.microsoft.com/office/drawing/2014/main" id="{454980D4-7119-4AF8-B60C-638CDBAEB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071" y="657369"/>
            <a:ext cx="3663691" cy="538778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261CD1D-C921-4DD4-B856-8EA1D71A4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80876" y="6209925"/>
            <a:ext cx="40233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9852CB-E630-4879-9B06-180E661FB5E1}"/>
              </a:ext>
            </a:extLst>
          </p:cNvPr>
          <p:cNvSpPr txBox="1"/>
          <p:nvPr/>
        </p:nvSpPr>
        <p:spPr>
          <a:xfrm>
            <a:off x="10069791" y="6001952"/>
            <a:ext cx="15616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884287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0849E5A6-0FB1-4EB9-8B97-72DFB56A90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7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0631"/>
            <a:ext cx="8686800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D3EA6B-42EC-454A-94DF-8847D074851C}"/>
              </a:ext>
            </a:extLst>
          </p:cNvPr>
          <p:cNvSpPr txBox="1"/>
          <p:nvPr/>
        </p:nvSpPr>
        <p:spPr>
          <a:xfrm>
            <a:off x="678141" y="6119078"/>
            <a:ext cx="15616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791118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D9ECE464-4BD6-4010-986C-464DC198B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770379"/>
            <a:ext cx="11449050" cy="53172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60ED53-287F-4467-B7E3-56463E3A2397}"/>
              </a:ext>
            </a:extLst>
          </p:cNvPr>
          <p:cNvSpPr txBox="1"/>
          <p:nvPr/>
        </p:nvSpPr>
        <p:spPr>
          <a:xfrm>
            <a:off x="9976844" y="6268652"/>
            <a:ext cx="183415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Blog</a:t>
            </a:r>
            <a:r>
              <a:rPr lang="tr-TR" sz="900" i="1" dirty="0"/>
              <a:t> in2English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554720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2C800-E2DE-4279-82BC-D60B06003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Bibliography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7C18A-B00E-49DA-92B1-AA74773C8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70" y="2424320"/>
            <a:ext cx="10768950" cy="3229871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Burns, William E. </a:t>
            </a:r>
            <a:r>
              <a:rPr lang="en-GB" sz="2400" i="1" dirty="0"/>
              <a:t>A Brief History of Great Britain</a:t>
            </a:r>
            <a:r>
              <a:rPr lang="en-GB" sz="2400" dirty="0"/>
              <a:t>. Facts on File, 2010.</a:t>
            </a:r>
          </a:p>
          <a:p>
            <a:r>
              <a:rPr lang="en-GB" sz="2400" dirty="0"/>
              <a:t>McDowall, David. </a:t>
            </a:r>
            <a:r>
              <a:rPr lang="en-GB" sz="2400" i="1" dirty="0"/>
              <a:t>An Illustrated History of Britain</a:t>
            </a:r>
            <a:r>
              <a:rPr lang="en-GB" sz="2400" dirty="0"/>
              <a:t>. Longman, 1989.</a:t>
            </a:r>
          </a:p>
          <a:p>
            <a:r>
              <a:rPr lang="en-GB" sz="2400" dirty="0"/>
              <a:t>Morgan, Kenneth O. </a:t>
            </a:r>
            <a:r>
              <a:rPr lang="en-GB" sz="2400" i="1" dirty="0"/>
              <a:t>Twentieth-Century Britain: A Very Short Introduction</a:t>
            </a:r>
            <a:r>
              <a:rPr lang="en-GB" sz="2400" dirty="0"/>
              <a:t>. Oxford UP, 2000.</a:t>
            </a:r>
            <a:endParaRPr lang="tr-TR" sz="2400" dirty="0"/>
          </a:p>
          <a:p>
            <a:r>
              <a:rPr lang="en-GB" sz="2400" dirty="0" err="1"/>
              <a:t>Varal</a:t>
            </a:r>
            <a:r>
              <a:rPr lang="en-GB" sz="2400" dirty="0"/>
              <a:t>, </a:t>
            </a:r>
            <a:r>
              <a:rPr lang="en-GB" sz="2400" dirty="0" err="1"/>
              <a:t>Seçil</a:t>
            </a:r>
            <a:r>
              <a:rPr lang="en-GB" sz="2400" dirty="0"/>
              <a:t>. </a:t>
            </a:r>
            <a:r>
              <a:rPr lang="en-GB" sz="2400" i="1" dirty="0"/>
              <a:t>‘</a:t>
            </a:r>
            <a:r>
              <a:rPr lang="en-GB" sz="2400" i="1" dirty="0" err="1"/>
              <a:t>Everendum</a:t>
            </a:r>
            <a:r>
              <a:rPr lang="en-GB" sz="2400" i="1" dirty="0"/>
              <a:t>’: National Identity and Scottish Independence in Contemporary Scottish Drama</a:t>
            </a:r>
            <a:r>
              <a:rPr lang="en-GB" sz="2400" dirty="0"/>
              <a:t>. Ankara University, 2019. PhD Dissertation. The </a:t>
            </a:r>
            <a:r>
              <a:rPr lang="en-GB" sz="2400" dirty="0" err="1"/>
              <a:t>CoHE</a:t>
            </a:r>
            <a:r>
              <a:rPr lang="en-GB" sz="2400" dirty="0"/>
              <a:t> Thesis </a:t>
            </a:r>
            <a:r>
              <a:rPr lang="en-GB" sz="2400" dirty="0" err="1"/>
              <a:t>Center</a:t>
            </a:r>
            <a:r>
              <a:rPr lang="en-GB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126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4C0330F-1D4F-4552-B799-615DD237B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F1676C-F2A4-4F2A-95E0-0AAB69957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2947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Map&#10;&#10;Description automatically generated">
            <a:extLst>
              <a:ext uri="{FF2B5EF4-FFF2-40B4-BE49-F238E27FC236}">
                <a16:creationId xmlns:a16="http://schemas.microsoft.com/office/drawing/2014/main" id="{56D56AC4-EFEE-45CE-95E0-BDE9C009B7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2" r="10395"/>
          <a:stretch/>
        </p:blipFill>
        <p:spPr>
          <a:xfrm>
            <a:off x="129672" y="758375"/>
            <a:ext cx="6785477" cy="5341244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5515BE3-9C28-420A-B6D9-B41F1CADA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829" y="1168868"/>
            <a:ext cx="4018301" cy="471275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>
                <a:effectLst/>
                <a:latin typeface="+mj-lt"/>
                <a:ea typeface="Times New Roman" panose="02020603050405020304" pitchFamily="18" charset="0"/>
              </a:rPr>
              <a:t>In the 1930s German control began to spread over Europe.</a:t>
            </a:r>
            <a:endParaRPr lang="tr-TR" sz="26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In 1935 Italy invaded Abyssinia (Ethiopia)</a:t>
            </a:r>
            <a:r>
              <a:rPr lang="tr-TR" sz="2600" dirty="0">
                <a:latin typeface="+mj-lt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In September 1939 Germany invaded Poland, and Britain entered the war. </a:t>
            </a:r>
            <a:endParaRPr lang="en-US" sz="2600" dirty="0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22A652-16AB-4D19-AA9B-F65C11236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98F0F5-6706-412D-AD65-3DBAF6C3AD15}"/>
              </a:ext>
            </a:extLst>
          </p:cNvPr>
          <p:cNvSpPr txBox="1"/>
          <p:nvPr/>
        </p:nvSpPr>
        <p:spPr>
          <a:xfrm>
            <a:off x="129672" y="6247975"/>
            <a:ext cx="14911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Youtube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805880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39EF5090-1622-4DC8-8441-155B9BCB6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6" r="-1" b="25029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0631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A2D493-E2B4-4A22-A8CF-3633FB4F8B7F}"/>
              </a:ext>
            </a:extLst>
          </p:cNvPr>
          <p:cNvSpPr txBox="1"/>
          <p:nvPr/>
        </p:nvSpPr>
        <p:spPr>
          <a:xfrm>
            <a:off x="514822" y="6119078"/>
            <a:ext cx="15231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Pinterest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48520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522AFF13-71B3-4C93-B886-69307E26B9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699" y="1816278"/>
            <a:ext cx="5872397" cy="3494075"/>
          </a:xfr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6EC0C5D2-84CF-45FB-AE0B-C40D3023C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88" y="802183"/>
            <a:ext cx="3611562" cy="55222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A33B35-1735-45C6-B06E-6C1193ED611F}"/>
              </a:ext>
            </a:extLst>
          </p:cNvPr>
          <p:cNvSpPr txBox="1"/>
          <p:nvPr/>
        </p:nvSpPr>
        <p:spPr>
          <a:xfrm>
            <a:off x="5600699" y="5525702"/>
            <a:ext cx="13692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Sutori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128568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A picture containing weapon, hydrogen bomb, outdoor, smoke&#10;&#10;Description automatically generated">
            <a:extLst>
              <a:ext uri="{FF2B5EF4-FFF2-40B4-BE49-F238E27FC236}">
                <a16:creationId xmlns:a16="http://schemas.microsoft.com/office/drawing/2014/main" id="{C279BDA2-A5B0-461A-B9A3-F6AAB4A41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0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0631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ED0C84-AFA8-4F34-9DE5-D72F88FF2AE1}"/>
              </a:ext>
            </a:extLst>
          </p:cNvPr>
          <p:cNvSpPr txBox="1"/>
          <p:nvPr/>
        </p:nvSpPr>
        <p:spPr>
          <a:xfrm>
            <a:off x="659091" y="6159854"/>
            <a:ext cx="15616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452158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A7EE7-BFFF-4BC1-B8EF-6AA96C5B9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370" y="2003679"/>
            <a:ext cx="5021182" cy="2850642"/>
          </a:xfrm>
        </p:spPr>
        <p:txBody>
          <a:bodyPr/>
          <a:lstStyle/>
          <a:p>
            <a:r>
              <a:rPr lang="en-GB" dirty="0"/>
              <a:t>Post-war Britain &amp; Nationalism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A7F84-FEC8-4F5A-A9D0-41129569B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5550" y="1303782"/>
            <a:ext cx="5358750" cy="4250436"/>
          </a:xfrm>
        </p:spPr>
        <p:txBody>
          <a:bodyPr>
            <a:normAutofit/>
          </a:bodyPr>
          <a:lstStyle/>
          <a:p>
            <a:r>
              <a:rPr lang="en-GB" sz="2400" dirty="0"/>
              <a:t>In 1944, for the first time, the government promised free secondary education for all</a:t>
            </a:r>
            <a:r>
              <a:rPr lang="tr-TR" sz="2400" dirty="0"/>
              <a:t>.</a:t>
            </a:r>
          </a:p>
          <a:p>
            <a:r>
              <a:rPr lang="en-GB" sz="2400" dirty="0"/>
              <a:t>In 1946 a Labour government brought in a new National Health Service</a:t>
            </a:r>
            <a:r>
              <a:rPr lang="tr-TR" sz="2400" dirty="0"/>
              <a:t>.</a:t>
            </a:r>
          </a:p>
          <a:p>
            <a:r>
              <a:rPr lang="en-GB" sz="2400" dirty="0"/>
              <a:t>in 1948, the National Assistance Act provided financial help for the old, the unemployed</a:t>
            </a:r>
          </a:p>
        </p:txBody>
      </p:sp>
    </p:spTree>
    <p:extLst>
      <p:ext uri="{BB962C8B-B14F-4D97-AF65-F5344CB8AC3E}">
        <p14:creationId xmlns:p14="http://schemas.microsoft.com/office/powerpoint/2010/main" val="4027607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4C0330F-1D4F-4552-B799-615DD237B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BE0106-0C20-465B-A1BE-0BAC2737B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98473-3DD5-4D7B-A1FF-13A9141D8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70" y="1516172"/>
            <a:ext cx="5021183" cy="4091401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The Labour government </a:t>
            </a:r>
            <a:r>
              <a:rPr lang="tr-TR" sz="2800" dirty="0" err="1"/>
              <a:t>took</a:t>
            </a:r>
            <a:r>
              <a:rPr lang="en-GB" sz="2800" dirty="0"/>
              <a:t> over control of credit (the Bank of England), power (coal, iron and steel), and transport (railways and airlines). </a:t>
            </a:r>
            <a:endParaRPr lang="tr-TR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20 per cent of British industry was nationalised</a:t>
            </a:r>
            <a:r>
              <a:rPr lang="tr-TR" sz="2800" dirty="0"/>
              <a:t>.</a:t>
            </a:r>
            <a:endParaRPr lang="en-GB" sz="2800" dirty="0"/>
          </a:p>
        </p:txBody>
      </p:sp>
      <p:pic>
        <p:nvPicPr>
          <p:cNvPr id="5" name="Picture 4" descr="A group of people protesting&#10;&#10;Description automatically generated with medium confidence">
            <a:extLst>
              <a:ext uri="{FF2B5EF4-FFF2-40B4-BE49-F238E27FC236}">
                <a16:creationId xmlns:a16="http://schemas.microsoft.com/office/drawing/2014/main" id="{2907FA30-0AFA-4DE5-91C2-473F4001E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722" y="1306525"/>
            <a:ext cx="6188561" cy="430104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7B17300-4063-4FCF-8D7A-59C263BDA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2974AF-9E27-4147-9861-580B1AD89BFF}"/>
              </a:ext>
            </a:extLst>
          </p:cNvPr>
          <p:cNvSpPr txBox="1"/>
          <p:nvPr/>
        </p:nvSpPr>
        <p:spPr>
          <a:xfrm>
            <a:off x="10167880" y="5793333"/>
            <a:ext cx="17524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Union</a:t>
            </a:r>
            <a:r>
              <a:rPr lang="tr-TR" sz="900" i="1" dirty="0"/>
              <a:t> </a:t>
            </a:r>
            <a:r>
              <a:rPr lang="tr-TR" sz="900" i="1" dirty="0" err="1"/>
              <a:t>History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88331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4C0330F-1D4F-4552-B799-615DD237B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F1676C-F2A4-4F2A-95E0-0AAB69957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2947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AA81114C-2A64-4F76-BD83-E59E43BCE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00" y="1029250"/>
            <a:ext cx="5028041" cy="4799493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E5B4E2-00F7-41C2-94F8-A26902147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836" y="2108257"/>
            <a:ext cx="5291403" cy="3298850"/>
          </a:xfrm>
        </p:spPr>
        <p:txBody>
          <a:bodyPr>
            <a:noAutofit/>
          </a:bodyPr>
          <a:lstStyle/>
          <a:p>
            <a:r>
              <a:rPr lang="tr-TR" sz="2800" dirty="0"/>
              <a:t>T</a:t>
            </a:r>
            <a:r>
              <a:rPr lang="en-GB" sz="2800" dirty="0"/>
              <a:t>he government became known as "the welfare state." For the next quarter century both the Conservative and Labour parties agreed on the need to keep up the "welfare state,"</a:t>
            </a:r>
            <a:endParaRPr lang="en-US" sz="2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22A652-16AB-4D19-AA9B-F65C11236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10B32C-41AD-49BC-9FD4-84B2F57E0569}"/>
              </a:ext>
            </a:extLst>
          </p:cNvPr>
          <p:cNvSpPr txBox="1"/>
          <p:nvPr/>
        </p:nvSpPr>
        <p:spPr>
          <a:xfrm>
            <a:off x="517869" y="5922593"/>
            <a:ext cx="20746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School </a:t>
            </a:r>
            <a:r>
              <a:rPr lang="tr-TR" sz="900" i="1" dirty="0" err="1"/>
              <a:t>Work</a:t>
            </a:r>
            <a:r>
              <a:rPr lang="tr-TR" sz="900" i="1" dirty="0"/>
              <a:t> </a:t>
            </a:r>
            <a:r>
              <a:rPr lang="tr-TR" sz="900" i="1" dirty="0" err="1"/>
              <a:t>Helper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587159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5FB11995-EA69-44AD-9148-0C6BCD5D06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3" r="-1" b="12367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5FAE947-7211-4722-9026-8E874A8AD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944761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39D126-4B4B-460F-AC5E-72CD4A6FF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8532" y="4211442"/>
            <a:ext cx="5032105" cy="19244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The Loss of Empire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853E504-CE7A-45E8-9030-0BFDACF83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8532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7A07D9-0011-4442-B0AD-F1E621DA1839}"/>
              </a:ext>
            </a:extLst>
          </p:cNvPr>
          <p:cNvSpPr txBox="1"/>
          <p:nvPr/>
        </p:nvSpPr>
        <p:spPr>
          <a:xfrm>
            <a:off x="6652949" y="486940"/>
            <a:ext cx="23118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E-International </a:t>
            </a:r>
            <a:r>
              <a:rPr lang="tr-TR" sz="900" i="1" dirty="0" err="1"/>
              <a:t>Relations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44162299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AnalogousFromLightSeed_2SEEDS">
      <a:dk1>
        <a:srgbClr val="000000"/>
      </a:dk1>
      <a:lt1>
        <a:srgbClr val="FFFFFF"/>
      </a:lt1>
      <a:dk2>
        <a:srgbClr val="412426"/>
      </a:dk2>
      <a:lt2>
        <a:srgbClr val="E2E8E8"/>
      </a:lt2>
      <a:accent1>
        <a:srgbClr val="CC6C70"/>
      </a:accent1>
      <a:accent2>
        <a:srgbClr val="D687AB"/>
      </a:accent2>
      <a:accent3>
        <a:srgbClr val="CF9774"/>
      </a:accent3>
      <a:accent4>
        <a:srgbClr val="61B1B7"/>
      </a:accent4>
      <a:accent5>
        <a:srgbClr val="7BA6D1"/>
      </a:accent5>
      <a:accent6>
        <a:srgbClr val="6C75CC"/>
      </a:accent6>
      <a:hlink>
        <a:srgbClr val="568E8C"/>
      </a:hlink>
      <a:folHlink>
        <a:srgbClr val="7F7F7F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311</Words>
  <Application>Microsoft Office PowerPoint</Application>
  <PresentationFormat>Widescreen</PresentationFormat>
  <Paragraphs>39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Bierstadt</vt:lpstr>
      <vt:lpstr>Calibri</vt:lpstr>
      <vt:lpstr>GestaltVTI</vt:lpstr>
      <vt:lpstr>WWII and POST-WAR PERIOD</vt:lpstr>
      <vt:lpstr>PowerPoint Presentation</vt:lpstr>
      <vt:lpstr>PowerPoint Presentation</vt:lpstr>
      <vt:lpstr>PowerPoint Presentation</vt:lpstr>
      <vt:lpstr>PowerPoint Presentation</vt:lpstr>
      <vt:lpstr>Post-war Britain &amp; Nationalism</vt:lpstr>
      <vt:lpstr>PowerPoint Presentation</vt:lpstr>
      <vt:lpstr>PowerPoint Presentation</vt:lpstr>
      <vt:lpstr>The Loss of Empire</vt:lpstr>
      <vt:lpstr>PowerPoint Presentation</vt:lpstr>
      <vt:lpstr>PowerPoint Presentation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WWII and POST-WAR PERIOD</dc:title>
  <dc:creator>Author</dc:creator>
  <cp:lastModifiedBy>Author</cp:lastModifiedBy>
  <cp:revision>24</cp:revision>
  <dcterms:created xsi:type="dcterms:W3CDTF">2021-05-26T06:57:31Z</dcterms:created>
  <dcterms:modified xsi:type="dcterms:W3CDTF">2022-06-28T22:22:55Z</dcterms:modified>
</cp:coreProperties>
</file>