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0"/>
  </p:notesMasterIdLst>
  <p:sldIdLst>
    <p:sldId id="1082" r:id="rId4"/>
    <p:sldId id="1084" r:id="rId5"/>
    <p:sldId id="1123" r:id="rId6"/>
    <p:sldId id="1122" r:id="rId7"/>
    <p:sldId id="1121" r:id="rId8"/>
    <p:sldId id="1124"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499" autoAdjust="0"/>
    <p:restoredTop sz="91471" autoAdjust="0"/>
  </p:normalViewPr>
  <p:slideViewPr>
    <p:cSldViewPr snapToGrid="0">
      <p:cViewPr varScale="1">
        <p:scale>
          <a:sx n="45" d="100"/>
          <a:sy n="45" d="100"/>
        </p:scale>
        <p:origin x="48" y="768"/>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2/28/2020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2/28/2020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2/28/2020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2/28/2020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2/28/2020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2/28/2020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2/28/2020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2/28/2020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dirty="0"/>
              <a:t>Asıl başlık stili için tıklatın</a:t>
            </a:r>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4045714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90747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2/28/2020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2/28/2020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2/28/2020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2/28/2020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2/28/2020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6"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320</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İnşaat, İhale ve Sözleşme Hukuku</a:t>
            </a: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(3-0)3</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a:effectLst/>
                <a:latin typeface="Arial" panose="020B0604020202020204" pitchFamily="34" charset="0"/>
                <a:ea typeface="Times New Roman" panose="02020603050405020304" pitchFamily="18" charset="0"/>
                <a:cs typeface="Arial" panose="020B0604020202020204" pitchFamily="34" charset="0"/>
              </a:rPr>
              <a:t>Dr. </a:t>
            </a:r>
            <a:r>
              <a:rPr lang="tr-TR" sz="1600" b="1" dirty="0">
                <a:latin typeface="Arial" panose="020B0604020202020204" pitchFamily="34" charset="0"/>
                <a:ea typeface="Times New Roman" panose="02020603050405020304" pitchFamily="18" charset="0"/>
                <a:cs typeface="Arial" panose="020B0604020202020204" pitchFamily="34" charset="0"/>
              </a:rPr>
              <a:t>Veli BÖKE</a:t>
            </a:r>
            <a:endParaRPr lang="tr-TR" sz="1600" b="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7435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78439" y="448450"/>
            <a:ext cx="10053405" cy="369332"/>
          </a:xfrm>
          <a:prstGeom prst="rect">
            <a:avLst/>
          </a:prstGeom>
        </p:spPr>
        <p:txBody>
          <a:bodyPr/>
          <a:lstStyle/>
          <a:p>
            <a:pPr lvl="1"/>
            <a:r>
              <a:rPr lang="tr-TR" altLang="tr-TR" sz="2400" b="1" dirty="0">
                <a:latin typeface="Times New Roman" panose="02020603050405020304" pitchFamily="18" charset="0"/>
                <a:cs typeface="Times New Roman" panose="02020603050405020304" pitchFamily="18" charset="0"/>
              </a:rPr>
              <a:t>İNŞAAT SÖZLEŞMESİ</a:t>
            </a:r>
            <a:r>
              <a:rPr lang="tr-TR" altLang="tr-TR" sz="2800" b="1" dirty="0">
                <a:latin typeface="Times New Roman" panose="02020603050405020304" pitchFamily="18" charset="0"/>
                <a:cs typeface="Times New Roman" panose="02020603050405020304" pitchFamily="18" charset="0"/>
              </a:rPr>
              <a:t> </a:t>
            </a:r>
            <a:endParaRPr lang="tr-TR" altLang="tr-TR" sz="2400" b="1" dirty="0">
              <a:latin typeface="Times New Roman" panose="02020603050405020304" pitchFamily="18" charset="0"/>
              <a:cs typeface="Times New Roman" panose="02020603050405020304" pitchFamily="18" charset="0"/>
            </a:endParaRPr>
          </a:p>
          <a:p>
            <a:pPr lvl="1"/>
            <a:endParaRPr lang="en-US" dirty="0"/>
          </a:p>
        </p:txBody>
      </p:sp>
      <p:sp>
        <p:nvSpPr>
          <p:cNvPr id="4" name="Dikdörtgen 3"/>
          <p:cNvSpPr/>
          <p:nvPr/>
        </p:nvSpPr>
        <p:spPr>
          <a:xfrm>
            <a:off x="313081" y="1265736"/>
            <a:ext cx="8517838" cy="1585049"/>
          </a:xfrm>
          <a:prstGeom prst="rect">
            <a:avLst/>
          </a:prstGeom>
        </p:spPr>
        <p:txBody>
          <a:bodyPr wrap="square">
            <a:spAutoFit/>
          </a:bodyPr>
          <a:lstStyle/>
          <a:p>
            <a:pPr fontAlgn="auto">
              <a:spcAft>
                <a:spcPts val="0"/>
              </a:spcAft>
              <a:buClr>
                <a:schemeClr val="accent1"/>
              </a:buClr>
              <a:buFont typeface="Wingdings 2" panose="05020102010507070707" pitchFamily="18" charset="2"/>
              <a:buNone/>
              <a:defRPr/>
            </a:pPr>
            <a:r>
              <a:rPr lang="tr-TR" altLang="tr-TR" sz="2000" dirty="0">
                <a:solidFill>
                  <a:srgbClr val="FF0000"/>
                </a:solidFill>
                <a:latin typeface="Times New Roman" panose="02020603050405020304" pitchFamily="18" charset="0"/>
                <a:cs typeface="Times New Roman" panose="02020603050405020304" pitchFamily="18" charset="0"/>
              </a:rPr>
              <a:t>	</a:t>
            </a:r>
            <a:r>
              <a:rPr lang="tr-TR" altLang="tr-TR" sz="2400" dirty="0">
                <a:latin typeface="Times New Roman" panose="02020603050405020304" pitchFamily="18" charset="0"/>
                <a:cs typeface="Times New Roman" panose="02020603050405020304" pitchFamily="18" charset="0"/>
              </a:rPr>
              <a:t>Yüklenicinin, iş sahibinin ödemeyi borçlandığı bir bedel karşılığında taşınmaz bir yapı eseri meydana getirip, bunu teslim etmeyi borçlandığı sözleşmedir. </a:t>
            </a:r>
          </a:p>
          <a:p>
            <a:pPr marL="342900" indent="-342900" algn="just">
              <a:spcBef>
                <a:spcPts val="600"/>
              </a:spcBef>
              <a:spcAft>
                <a:spcPts val="600"/>
              </a:spcAft>
              <a:buClr>
                <a:srgbClr val="000099"/>
              </a:buClr>
              <a:buFont typeface="Wingdings" panose="05000000000000000000" pitchFamily="2" charset="2"/>
              <a:buChar char="q"/>
            </a:pP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Resim 2"/>
          <p:cNvPicPr>
            <a:picLocks noChangeAspect="1"/>
          </p:cNvPicPr>
          <p:nvPr/>
        </p:nvPicPr>
        <p:blipFill>
          <a:blip r:embed="rId2"/>
          <a:stretch>
            <a:fillRect/>
          </a:stretch>
        </p:blipFill>
        <p:spPr>
          <a:xfrm>
            <a:off x="0" y="3974592"/>
            <a:ext cx="2428392" cy="1821293"/>
          </a:xfrm>
          <a:prstGeom prst="rect">
            <a:avLst/>
          </a:prstGeom>
          <a:ln>
            <a:solidFill>
              <a:schemeClr val="tx1"/>
            </a:solidFill>
          </a:ln>
        </p:spPr>
      </p:pic>
      <p:pic>
        <p:nvPicPr>
          <p:cNvPr id="5" name="Resim 4"/>
          <p:cNvPicPr>
            <a:picLocks noChangeAspect="1"/>
          </p:cNvPicPr>
          <p:nvPr/>
        </p:nvPicPr>
        <p:blipFill>
          <a:blip r:embed="rId3"/>
          <a:stretch>
            <a:fillRect/>
          </a:stretch>
        </p:blipFill>
        <p:spPr>
          <a:xfrm>
            <a:off x="5604171" y="3974592"/>
            <a:ext cx="3544407" cy="1808371"/>
          </a:xfrm>
          <a:prstGeom prst="rect">
            <a:avLst/>
          </a:prstGeom>
          <a:ln>
            <a:solidFill>
              <a:schemeClr val="tx1"/>
            </a:solidFill>
          </a:ln>
        </p:spPr>
      </p:pic>
      <p:pic>
        <p:nvPicPr>
          <p:cNvPr id="6" name="Resim 5"/>
          <p:cNvPicPr>
            <a:picLocks noChangeAspect="1"/>
          </p:cNvPicPr>
          <p:nvPr/>
        </p:nvPicPr>
        <p:blipFill>
          <a:blip r:embed="rId4"/>
          <a:stretch>
            <a:fillRect/>
          </a:stretch>
        </p:blipFill>
        <p:spPr>
          <a:xfrm>
            <a:off x="2279903" y="3974592"/>
            <a:ext cx="3540775" cy="1821293"/>
          </a:xfrm>
          <a:prstGeom prst="rect">
            <a:avLst/>
          </a:prstGeom>
          <a:ln>
            <a:solidFill>
              <a:schemeClr val="tx1"/>
            </a:solidFill>
          </a:ln>
        </p:spPr>
      </p:pic>
    </p:spTree>
    <p:extLst>
      <p:ext uri="{BB962C8B-B14F-4D97-AF65-F5344CB8AC3E}">
        <p14:creationId xmlns:p14="http://schemas.microsoft.com/office/powerpoint/2010/main" val="7952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12C7AE-AE4A-4BD2-8173-5CF0933F54FB}"/>
              </a:ext>
            </a:extLst>
          </p:cNvPr>
          <p:cNvSpPr>
            <a:spLocks noGrp="1"/>
          </p:cNvSpPr>
          <p:nvPr>
            <p:ph type="title"/>
          </p:nvPr>
        </p:nvSpPr>
        <p:spPr/>
        <p:txBody>
          <a:bodyPr/>
          <a:lstStyle/>
          <a:p>
            <a:r>
              <a:rPr lang="tr-TR" altLang="tr-TR" sz="2800" dirty="0" smtClean="0">
                <a:solidFill>
                  <a:schemeClr val="tx1"/>
                </a:solidFill>
                <a:latin typeface="Times New Roman" panose="02020603050405020304" pitchFamily="18" charset="0"/>
                <a:cs typeface="Times New Roman" panose="02020603050405020304" pitchFamily="18" charset="0"/>
              </a:rPr>
              <a:t/>
            </a:r>
            <a:br>
              <a:rPr lang="tr-TR" altLang="tr-TR" sz="2800" dirty="0" smtClean="0">
                <a:solidFill>
                  <a:schemeClr val="tx1"/>
                </a:solidFill>
                <a:latin typeface="Times New Roman" panose="02020603050405020304" pitchFamily="18" charset="0"/>
                <a:cs typeface="Times New Roman" panose="02020603050405020304" pitchFamily="18" charset="0"/>
              </a:rPr>
            </a:br>
            <a:r>
              <a:rPr lang="tr-TR" altLang="tr-TR" sz="2800" dirty="0" smtClean="0">
                <a:solidFill>
                  <a:schemeClr val="tx1"/>
                </a:solidFill>
                <a:latin typeface="Times New Roman" panose="02020603050405020304" pitchFamily="18" charset="0"/>
                <a:cs typeface="Times New Roman" panose="02020603050405020304" pitchFamily="18" charset="0"/>
              </a:rPr>
              <a:t>     İnşaat </a:t>
            </a:r>
            <a:r>
              <a:rPr lang="tr-TR" altLang="tr-TR" sz="2800" dirty="0">
                <a:solidFill>
                  <a:schemeClr val="tx1"/>
                </a:solidFill>
                <a:latin typeface="Times New Roman" panose="02020603050405020304" pitchFamily="18" charset="0"/>
                <a:cs typeface="Times New Roman" panose="02020603050405020304" pitchFamily="18" charset="0"/>
              </a:rPr>
              <a:t>Sözleşmesi Tipleri</a:t>
            </a:r>
            <a:endParaRPr lang="tr-TR" sz="2800" dirty="0">
              <a:solidFill>
                <a:schemeClr val="tx1"/>
              </a:solidFill>
            </a:endParaRPr>
          </a:p>
        </p:txBody>
      </p:sp>
      <p:sp>
        <p:nvSpPr>
          <p:cNvPr id="3" name="İçerik Yer Tutucusu 2">
            <a:extLst>
              <a:ext uri="{FF2B5EF4-FFF2-40B4-BE49-F238E27FC236}">
                <a16:creationId xmlns:a16="http://schemas.microsoft.com/office/drawing/2014/main" id="{B63FE8F9-859D-4D8F-B21A-2C020198C7B9}"/>
              </a:ext>
            </a:extLst>
          </p:cNvPr>
          <p:cNvSpPr>
            <a:spLocks noGrp="1"/>
          </p:cNvSpPr>
          <p:nvPr>
            <p:ph idx="1"/>
          </p:nvPr>
        </p:nvSpPr>
        <p:spPr>
          <a:xfrm>
            <a:off x="493776" y="1335024"/>
            <a:ext cx="7543800" cy="4114800"/>
          </a:xfrm>
        </p:spPr>
        <p:txBody>
          <a:bodyPr/>
          <a:lstStyle/>
          <a:p>
            <a:pPr fontAlgn="auto">
              <a:spcAft>
                <a:spcPts val="1200"/>
              </a:spcAft>
              <a:defRPr/>
            </a:pPr>
            <a:r>
              <a:rPr lang="tr-TR" altLang="tr-TR" sz="2400" dirty="0">
                <a:latin typeface="Times New Roman" panose="02020603050405020304" pitchFamily="18" charset="0"/>
                <a:cs typeface="Times New Roman" panose="02020603050405020304" pitchFamily="18" charset="0"/>
              </a:rPr>
              <a:t>Yap-İşlet-Devret tipi ihalelerde yapılan sözleşme</a:t>
            </a:r>
          </a:p>
          <a:p>
            <a:pPr fontAlgn="auto">
              <a:spcAft>
                <a:spcPts val="1200"/>
              </a:spcAft>
              <a:defRPr/>
            </a:pPr>
            <a:r>
              <a:rPr lang="tr-TR" altLang="tr-TR" sz="2400" dirty="0">
                <a:latin typeface="Times New Roman" panose="02020603050405020304" pitchFamily="18" charset="0"/>
                <a:cs typeface="Times New Roman" panose="02020603050405020304" pitchFamily="18" charset="0"/>
              </a:rPr>
              <a:t>Maliyet + Ücret usulü ihalelerde yapılan sözleşme</a:t>
            </a:r>
          </a:p>
          <a:p>
            <a:pPr fontAlgn="auto">
              <a:spcAft>
                <a:spcPts val="1200"/>
              </a:spcAft>
              <a:defRPr/>
            </a:pPr>
            <a:r>
              <a:rPr lang="tr-TR" altLang="tr-TR" sz="2400" dirty="0">
                <a:latin typeface="Times New Roman" panose="02020603050405020304" pitchFamily="18" charset="0"/>
                <a:cs typeface="Times New Roman" panose="02020603050405020304" pitchFamily="18" charset="0"/>
              </a:rPr>
              <a:t>Anahtar teslimi usulü ile götürü bedel ihalelerde yapılan sözleşme </a:t>
            </a:r>
          </a:p>
          <a:p>
            <a:pPr fontAlgn="auto">
              <a:spcAft>
                <a:spcPts val="1200"/>
              </a:spcAft>
              <a:defRPr/>
            </a:pPr>
            <a:r>
              <a:rPr lang="tr-TR" altLang="tr-TR" sz="2400" dirty="0">
                <a:latin typeface="Times New Roman" panose="02020603050405020304" pitchFamily="18" charset="0"/>
                <a:cs typeface="Times New Roman" panose="02020603050405020304" pitchFamily="18" charset="0"/>
              </a:rPr>
              <a:t>İnşaat yönetimi (CM=Construction Management) tipi ihalelerde yapılan sözleşme</a:t>
            </a:r>
          </a:p>
          <a:p>
            <a:pPr fontAlgn="auto">
              <a:spcAft>
                <a:spcPts val="1200"/>
              </a:spcAft>
              <a:defRPr/>
            </a:pPr>
            <a:r>
              <a:rPr lang="tr-TR" altLang="tr-TR" sz="2400" dirty="0">
                <a:latin typeface="Times New Roman" panose="02020603050405020304" pitchFamily="18" charset="0"/>
                <a:cs typeface="Times New Roman" panose="02020603050405020304" pitchFamily="18" charset="0"/>
              </a:rPr>
              <a:t>Rekabete dayalı ihalelerde yapılan sözleşme</a:t>
            </a:r>
          </a:p>
          <a:p>
            <a:endParaRPr lang="tr-TR" dirty="0"/>
          </a:p>
        </p:txBody>
      </p:sp>
      <p:sp>
        <p:nvSpPr>
          <p:cNvPr id="4" name="Alt Bilgi Yer Tutucusu 3">
            <a:extLst>
              <a:ext uri="{FF2B5EF4-FFF2-40B4-BE49-F238E27FC236}">
                <a16:creationId xmlns:a16="http://schemas.microsoft.com/office/drawing/2014/main" id="{F3DF60FE-AAAE-4011-9BB2-3FDDC3718E7B}"/>
              </a:ext>
            </a:extLst>
          </p:cNvPr>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303077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EE2C9B-1908-40F6-BAC0-EA91954D4B13}"/>
              </a:ext>
            </a:extLst>
          </p:cNvPr>
          <p:cNvSpPr>
            <a:spLocks noGrp="1"/>
          </p:cNvSpPr>
          <p:nvPr>
            <p:ph type="title"/>
          </p:nvPr>
        </p:nvSpPr>
        <p:spPr/>
        <p:txBody>
          <a:bodyPr/>
          <a:lstStyle/>
          <a:p>
            <a:r>
              <a:rPr lang="tr-TR" altLang="tr-TR" sz="2800" dirty="0" smtClean="0">
                <a:solidFill>
                  <a:schemeClr val="tx1"/>
                </a:solidFill>
                <a:latin typeface="Times New Roman" panose="02020603050405020304" pitchFamily="18" charset="0"/>
                <a:cs typeface="Times New Roman" panose="02020603050405020304" pitchFamily="18" charset="0"/>
              </a:rPr>
              <a:t/>
            </a:r>
            <a:br>
              <a:rPr lang="tr-TR" altLang="tr-TR" sz="2800" dirty="0" smtClean="0">
                <a:solidFill>
                  <a:schemeClr val="tx1"/>
                </a:solidFill>
                <a:latin typeface="Times New Roman" panose="02020603050405020304" pitchFamily="18" charset="0"/>
                <a:cs typeface="Times New Roman" panose="02020603050405020304" pitchFamily="18" charset="0"/>
              </a:rPr>
            </a:br>
            <a:r>
              <a:rPr lang="tr-TR" altLang="tr-TR" sz="2800" dirty="0">
                <a:solidFill>
                  <a:schemeClr val="tx1"/>
                </a:solidFill>
                <a:latin typeface="Times New Roman" panose="02020603050405020304" pitchFamily="18" charset="0"/>
                <a:cs typeface="Times New Roman" panose="02020603050405020304" pitchFamily="18" charset="0"/>
              </a:rPr>
              <a:t> </a:t>
            </a:r>
            <a:r>
              <a:rPr lang="tr-TR" altLang="tr-TR" sz="2800" dirty="0" smtClean="0">
                <a:solidFill>
                  <a:schemeClr val="tx1"/>
                </a:solidFill>
                <a:latin typeface="Times New Roman" panose="02020603050405020304" pitchFamily="18" charset="0"/>
                <a:cs typeface="Times New Roman" panose="02020603050405020304" pitchFamily="18" charset="0"/>
              </a:rPr>
              <a:t>    Sözleşme </a:t>
            </a:r>
            <a:r>
              <a:rPr lang="tr-TR" altLang="tr-TR" sz="2800" dirty="0">
                <a:solidFill>
                  <a:schemeClr val="tx1"/>
                </a:solidFill>
                <a:latin typeface="Times New Roman" panose="02020603050405020304" pitchFamily="18" charset="0"/>
                <a:cs typeface="Times New Roman" panose="02020603050405020304" pitchFamily="18" charset="0"/>
              </a:rPr>
              <a:t>Tipleri</a:t>
            </a:r>
            <a:endParaRPr lang="tr-TR" sz="2800" dirty="0">
              <a:solidFill>
                <a:schemeClr val="tx1"/>
              </a:solidFill>
            </a:endParaRPr>
          </a:p>
        </p:txBody>
      </p:sp>
      <p:sp>
        <p:nvSpPr>
          <p:cNvPr id="3" name="İçerik Yer Tutucusu 2">
            <a:extLst>
              <a:ext uri="{FF2B5EF4-FFF2-40B4-BE49-F238E27FC236}">
                <a16:creationId xmlns:a16="http://schemas.microsoft.com/office/drawing/2014/main" id="{675886EC-EEF2-4078-8179-CA318D05F0BE}"/>
              </a:ext>
            </a:extLst>
          </p:cNvPr>
          <p:cNvSpPr>
            <a:spLocks noGrp="1"/>
          </p:cNvSpPr>
          <p:nvPr>
            <p:ph idx="1"/>
          </p:nvPr>
        </p:nvSpPr>
        <p:spPr>
          <a:xfrm>
            <a:off x="493776" y="1310640"/>
            <a:ext cx="8516112" cy="4114800"/>
          </a:xfrm>
        </p:spPr>
        <p:txBody>
          <a:bodyPr/>
          <a:lstStyle/>
          <a:p>
            <a:pPr marL="360363" lvl="1" algn="just" fontAlgn="auto">
              <a:spcAft>
                <a:spcPts val="0"/>
              </a:spcAft>
              <a:buClr>
                <a:srgbClr val="C00000"/>
              </a:buClr>
              <a:buFont typeface="Wingdings" panose="05000000000000000000" pitchFamily="2" charset="2"/>
              <a:buChar char="§"/>
              <a:defRPr/>
            </a:pPr>
            <a:r>
              <a:rPr lang="tr-TR" altLang="tr-TR" sz="3200" dirty="0">
                <a:solidFill>
                  <a:srgbClr val="FF0000"/>
                </a:solidFill>
                <a:latin typeface="Times New Roman" panose="02020603050405020304" pitchFamily="18" charset="0"/>
                <a:cs typeface="Times New Roman" panose="02020603050405020304" pitchFamily="18" charset="0"/>
              </a:rPr>
              <a:t>Sabit Fiyat Sözleşmeleri</a:t>
            </a:r>
          </a:p>
          <a:p>
            <a:pPr marL="0" indent="17463" algn="just" fontAlgn="auto">
              <a:spcBef>
                <a:spcPct val="0"/>
              </a:spcBef>
              <a:spcAft>
                <a:spcPts val="1200"/>
              </a:spcAft>
              <a:buClr>
                <a:srgbClr val="C00000"/>
              </a:buClr>
              <a:buSzPct val="50000"/>
              <a:buFont typeface="Wingdings 2" panose="05020102010507070707" pitchFamily="18" charset="2"/>
              <a:buNone/>
              <a:defRPr/>
            </a:pPr>
            <a:r>
              <a:rPr lang="tr-TR" altLang="tr-TR" sz="2800" dirty="0"/>
              <a:t>Yüklenici her koşul ve şartta, sözleşmede anlaşılmış biçimde yapım işini tamamlamak zorundadır. Yapım esnasında oluşacak değişikliklerle ilgili yükleniciye herhangi bir ek ücret ödenmeyecektir. </a:t>
            </a:r>
            <a:r>
              <a:rPr lang="tr-TR" altLang="tr-TR" sz="2800" dirty="0">
                <a:latin typeface="Times New Roman" panose="02020603050405020304" pitchFamily="18" charset="0"/>
                <a:cs typeface="Times New Roman" panose="02020603050405020304" pitchFamily="18" charset="0"/>
              </a:rPr>
              <a:t> </a:t>
            </a:r>
          </a:p>
          <a:p>
            <a:pPr algn="just"/>
            <a:endParaRPr lang="tr-TR" dirty="0"/>
          </a:p>
        </p:txBody>
      </p:sp>
      <p:sp>
        <p:nvSpPr>
          <p:cNvPr id="4" name="Alt Bilgi Yer Tutucusu 3">
            <a:extLst>
              <a:ext uri="{FF2B5EF4-FFF2-40B4-BE49-F238E27FC236}">
                <a16:creationId xmlns:a16="http://schemas.microsoft.com/office/drawing/2014/main" id="{6D252216-30DB-41BB-8E14-D7CBBDBF3F3C}"/>
              </a:ext>
            </a:extLst>
          </p:cNvPr>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189256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A98676-B524-4B84-BEBF-17CED2739DAD}"/>
              </a:ext>
            </a:extLst>
          </p:cNvPr>
          <p:cNvSpPr>
            <a:spLocks noGrp="1"/>
          </p:cNvSpPr>
          <p:nvPr>
            <p:ph type="title"/>
          </p:nvPr>
        </p:nvSpPr>
        <p:spPr/>
        <p:txBody>
          <a:bodyPr/>
          <a:lstStyle/>
          <a:p>
            <a:r>
              <a:rPr lang="tr-TR" altLang="tr-TR" sz="2800" dirty="0" smtClean="0">
                <a:solidFill>
                  <a:schemeClr val="tx1"/>
                </a:solidFill>
                <a:latin typeface="Times New Roman" panose="02020603050405020304" pitchFamily="18" charset="0"/>
                <a:cs typeface="Times New Roman" panose="02020603050405020304" pitchFamily="18" charset="0"/>
              </a:rPr>
              <a:t/>
            </a:r>
            <a:br>
              <a:rPr lang="tr-TR" altLang="tr-TR" sz="2800" dirty="0" smtClean="0">
                <a:solidFill>
                  <a:schemeClr val="tx1"/>
                </a:solidFill>
                <a:latin typeface="Times New Roman" panose="02020603050405020304" pitchFamily="18" charset="0"/>
                <a:cs typeface="Times New Roman" panose="02020603050405020304" pitchFamily="18" charset="0"/>
              </a:rPr>
            </a:br>
            <a:r>
              <a:rPr lang="tr-TR" altLang="tr-TR" sz="2800" dirty="0">
                <a:solidFill>
                  <a:schemeClr val="tx1"/>
                </a:solidFill>
                <a:latin typeface="Times New Roman" panose="02020603050405020304" pitchFamily="18" charset="0"/>
                <a:cs typeface="Times New Roman" panose="02020603050405020304" pitchFamily="18" charset="0"/>
              </a:rPr>
              <a:t> </a:t>
            </a:r>
            <a:r>
              <a:rPr lang="tr-TR" altLang="tr-TR" sz="2800" dirty="0" smtClean="0">
                <a:solidFill>
                  <a:schemeClr val="tx1"/>
                </a:solidFill>
                <a:latin typeface="Times New Roman" panose="02020603050405020304" pitchFamily="18" charset="0"/>
                <a:cs typeface="Times New Roman" panose="02020603050405020304" pitchFamily="18" charset="0"/>
              </a:rPr>
              <a:t>   Sözleşme </a:t>
            </a:r>
            <a:r>
              <a:rPr lang="tr-TR" altLang="tr-TR" sz="2800" dirty="0">
                <a:solidFill>
                  <a:schemeClr val="tx1"/>
                </a:solidFill>
                <a:latin typeface="Times New Roman" panose="02020603050405020304" pitchFamily="18" charset="0"/>
                <a:cs typeface="Times New Roman" panose="02020603050405020304" pitchFamily="18" charset="0"/>
              </a:rPr>
              <a:t>Tipleri</a:t>
            </a:r>
            <a:endParaRPr lang="tr-TR" sz="2800" dirty="0">
              <a:solidFill>
                <a:schemeClr val="tx1"/>
              </a:solidFill>
            </a:endParaRPr>
          </a:p>
        </p:txBody>
      </p:sp>
      <p:sp>
        <p:nvSpPr>
          <p:cNvPr id="3" name="İçerik Yer Tutucusu 2">
            <a:extLst>
              <a:ext uri="{FF2B5EF4-FFF2-40B4-BE49-F238E27FC236}">
                <a16:creationId xmlns:a16="http://schemas.microsoft.com/office/drawing/2014/main" id="{DE17BB4A-EC6E-4DCD-855C-4641B37C00D0}"/>
              </a:ext>
            </a:extLst>
          </p:cNvPr>
          <p:cNvSpPr>
            <a:spLocks noGrp="1"/>
          </p:cNvSpPr>
          <p:nvPr>
            <p:ph idx="1"/>
          </p:nvPr>
        </p:nvSpPr>
        <p:spPr>
          <a:xfrm>
            <a:off x="371856" y="1249680"/>
            <a:ext cx="7735824" cy="4114800"/>
          </a:xfrm>
        </p:spPr>
        <p:txBody>
          <a:bodyPr/>
          <a:lstStyle/>
          <a:p>
            <a:pPr marL="360363" lvl="1" algn="just" fontAlgn="auto">
              <a:spcAft>
                <a:spcPts val="0"/>
              </a:spcAft>
              <a:buClr>
                <a:srgbClr val="C00000"/>
              </a:buClr>
              <a:buFont typeface="Wingdings" panose="05000000000000000000" pitchFamily="2" charset="2"/>
              <a:buChar char="§"/>
              <a:defRPr/>
            </a:pPr>
            <a:r>
              <a:rPr lang="tr-TR" altLang="tr-TR" sz="3200" dirty="0">
                <a:solidFill>
                  <a:srgbClr val="FF0000"/>
                </a:solidFill>
                <a:latin typeface="Times New Roman" panose="02020603050405020304" pitchFamily="18" charset="0"/>
                <a:cs typeface="Times New Roman" panose="02020603050405020304" pitchFamily="18" charset="0"/>
              </a:rPr>
              <a:t>Birim Fiyat Sözleşmeleri</a:t>
            </a:r>
          </a:p>
          <a:p>
            <a:pPr marL="360363" lvl="1" algn="just" fontAlgn="auto">
              <a:spcAft>
                <a:spcPts val="1200"/>
              </a:spcAft>
              <a:buClr>
                <a:srgbClr val="C00000"/>
              </a:buClr>
              <a:buFont typeface="Wingdings 2" panose="05020102010507070707" pitchFamily="18" charset="2"/>
              <a:buNone/>
              <a:defRPr/>
            </a:pPr>
            <a:r>
              <a:rPr lang="tr-TR" altLang="tr-TR" sz="2800" dirty="0"/>
              <a:t>	Birim fiyatlar; malzeme, işçilik, masraflar ve yüklenici karını da içerecek şekilde belirlenir. Birim fiyatlar, yüklenici teklifi ile tahmini proje imalatlarının miktarlarına göre belirlenir. Bu tip sözleşmede yükleniciye, işin uygulama aşamasında yapılan iş miktarlarına göre ödeme yapılmaktadır.</a:t>
            </a:r>
          </a:p>
          <a:p>
            <a:pPr algn="just"/>
            <a:endParaRPr lang="tr-TR" dirty="0"/>
          </a:p>
        </p:txBody>
      </p:sp>
      <p:sp>
        <p:nvSpPr>
          <p:cNvPr id="4" name="Alt Bilgi Yer Tutucusu 3">
            <a:extLst>
              <a:ext uri="{FF2B5EF4-FFF2-40B4-BE49-F238E27FC236}">
                <a16:creationId xmlns:a16="http://schemas.microsoft.com/office/drawing/2014/main" id="{42841028-00C1-48CF-965E-DC2A2D986FC1}"/>
              </a:ext>
            </a:extLst>
          </p:cNvPr>
          <p:cNvSpPr>
            <a:spLocks noGrp="1"/>
          </p:cNvSpPr>
          <p:nvPr>
            <p:ph type="ftr" sz="quarter" idx="11"/>
          </p:nvPr>
        </p:nvSpPr>
        <p:spPr/>
        <p:txBody>
          <a:bodyPr/>
          <a:lstStyle/>
          <a:p>
            <a:pPr>
              <a:defRPr/>
            </a:pPr>
            <a:endParaRPr lang="tr-TR"/>
          </a:p>
        </p:txBody>
      </p:sp>
    </p:spTree>
    <p:extLst>
      <p:ext uri="{BB962C8B-B14F-4D97-AF65-F5344CB8AC3E}">
        <p14:creationId xmlns:p14="http://schemas.microsoft.com/office/powerpoint/2010/main" val="135159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A0B10D-DBCE-4FB1-9030-ACFFE81DF5F1}"/>
              </a:ext>
            </a:extLst>
          </p:cNvPr>
          <p:cNvSpPr>
            <a:spLocks noGrp="1"/>
          </p:cNvSpPr>
          <p:nvPr>
            <p:ph type="title"/>
          </p:nvPr>
        </p:nvSpPr>
        <p:spPr/>
        <p:txBody>
          <a:bodyPr/>
          <a:lstStyle/>
          <a:p>
            <a:r>
              <a:rPr lang="tr-TR" altLang="tr-TR" u="sng" dirty="0" smtClean="0">
                <a:latin typeface="Times New Roman" panose="02020603050405020304" pitchFamily="18" charset="0"/>
                <a:cs typeface="Times New Roman" panose="02020603050405020304" pitchFamily="18" charset="0"/>
              </a:rPr>
              <a:t/>
            </a:r>
            <a:br>
              <a:rPr lang="tr-TR" altLang="tr-TR" u="sng" dirty="0" smtClean="0">
                <a:latin typeface="Times New Roman" panose="02020603050405020304" pitchFamily="18" charset="0"/>
                <a:cs typeface="Times New Roman" panose="02020603050405020304" pitchFamily="18" charset="0"/>
              </a:rPr>
            </a:br>
            <a:r>
              <a:rPr lang="tr-TR" altLang="tr-TR" u="sng" dirty="0">
                <a:latin typeface="Times New Roman" panose="02020603050405020304" pitchFamily="18" charset="0"/>
                <a:cs typeface="Times New Roman" panose="02020603050405020304" pitchFamily="18" charset="0"/>
              </a:rPr>
              <a:t/>
            </a:r>
            <a:br>
              <a:rPr lang="tr-TR" altLang="tr-TR" u="sng" dirty="0">
                <a:latin typeface="Times New Roman" panose="02020603050405020304" pitchFamily="18" charset="0"/>
                <a:cs typeface="Times New Roman" panose="02020603050405020304" pitchFamily="18" charset="0"/>
              </a:rPr>
            </a:br>
            <a:r>
              <a:rPr lang="tr-TR" altLang="tr-TR" dirty="0" smtClean="0">
                <a:latin typeface="Times New Roman" panose="02020603050405020304" pitchFamily="18" charset="0"/>
                <a:cs typeface="Times New Roman" panose="02020603050405020304" pitchFamily="18" charset="0"/>
              </a:rPr>
              <a:t>	</a:t>
            </a:r>
            <a:r>
              <a:rPr lang="tr-TR" altLang="tr-TR" u="sng" dirty="0" smtClean="0">
                <a:latin typeface="Times New Roman" panose="02020603050405020304" pitchFamily="18" charset="0"/>
                <a:cs typeface="Times New Roman" panose="02020603050405020304" pitchFamily="18" charset="0"/>
              </a:rPr>
              <a:t>Kaynaklar</a:t>
            </a:r>
            <a:endParaRPr lang="tr-TR" dirty="0"/>
          </a:p>
        </p:txBody>
      </p:sp>
      <p:graphicFrame>
        <p:nvGraphicFramePr>
          <p:cNvPr id="5" name="Tablo 4"/>
          <p:cNvGraphicFramePr>
            <a:graphicFrameLocks noGrp="1"/>
          </p:cNvGraphicFramePr>
          <p:nvPr/>
        </p:nvGraphicFramePr>
        <p:xfrm>
          <a:off x="465812" y="1187949"/>
          <a:ext cx="7886700" cy="3657600"/>
        </p:xfrm>
        <a:graphic>
          <a:graphicData uri="http://schemas.openxmlformats.org/drawingml/2006/table">
            <a:tbl>
              <a:tblPr/>
              <a:tblGrid>
                <a:gridCol w="7886700">
                  <a:extLst>
                    <a:ext uri="{9D8B030D-6E8A-4147-A177-3AD203B41FA5}">
                      <a16:colId xmlns:a16="http://schemas.microsoft.com/office/drawing/2014/main" val="515471720"/>
                    </a:ext>
                  </a:extLst>
                </a:gridCol>
              </a:tblGrid>
              <a:tr h="0">
                <a:tc>
                  <a:txBody>
                    <a:bodyPr/>
                    <a:lstStyle/>
                    <a:p>
                      <a:pPr marL="285750" indent="-285750">
                        <a:lnSpc>
                          <a:spcPct val="150000"/>
                        </a:lnSpc>
                        <a:buFont typeface="Wingdings" panose="05000000000000000000" pitchFamily="2" charset="2"/>
                        <a:buChar char="q"/>
                      </a:pPr>
                      <a:r>
                        <a:rPr lang="en-US" sz="2000" dirty="0" err="1">
                          <a:effectLst/>
                          <a:latin typeface="Arial" panose="020B0604020202020204" pitchFamily="34" charset="0"/>
                          <a:cs typeface="Arial" panose="020B0604020202020204" pitchFamily="34" charset="0"/>
                        </a:rPr>
                        <a:t>Borçlar</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Hukuku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Özel</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Hükümler</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Eren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Fikret</a:t>
                      </a:r>
                      <a:r>
                        <a:rPr lang="en-US" sz="2000" dirty="0">
                          <a:effectLst/>
                          <a:latin typeface="Arial" panose="020B0604020202020204" pitchFamily="34" charset="0"/>
                          <a:cs typeface="Arial" panose="020B0604020202020204" pitchFamily="34" charset="0"/>
                        </a:rPr>
                        <a:t>, , Ankara 2015 </a:t>
                      </a:r>
                    </a:p>
                  </a:txBody>
                  <a:tcPr marL="0" marR="0" marT="0" marB="0" anchor="ctr">
                    <a:lnL>
                      <a:noFill/>
                    </a:lnL>
                    <a:lnR>
                      <a:noFill/>
                    </a:lnR>
                    <a:lnT>
                      <a:noFill/>
                    </a:lnT>
                    <a:lnB>
                      <a:noFill/>
                    </a:lnB>
                  </a:tcPr>
                </a:tc>
                <a:extLst>
                  <a:ext uri="{0D108BD9-81ED-4DB2-BD59-A6C34878D82A}">
                    <a16:rowId xmlns:a16="http://schemas.microsoft.com/office/drawing/2014/main" val="4129779016"/>
                  </a:ext>
                </a:extLst>
              </a:tr>
              <a:tr h="0">
                <a:tc>
                  <a:txBody>
                    <a:bodyPr/>
                    <a:lstStyle/>
                    <a:p>
                      <a:pPr marL="285750" indent="-285750">
                        <a:lnSpc>
                          <a:spcPct val="150000"/>
                        </a:lnSpc>
                        <a:buFont typeface="Wingdings" panose="05000000000000000000" pitchFamily="2" charset="2"/>
                        <a:buChar char="q"/>
                      </a:pPr>
                      <a:r>
                        <a:rPr lang="en-US" sz="2000">
                          <a:effectLst/>
                          <a:latin typeface="Arial" panose="020B0604020202020204" pitchFamily="34" charset="0"/>
                          <a:cs typeface="Arial" panose="020B0604020202020204" pitchFamily="34" charset="0"/>
                        </a:rPr>
                        <a:t>Elektrik Piyasası Kanununun Öngördüğü Hukuki Rejim ve Elektrik Tedarik Sözleşmeleri, M. Yavuz, 2011. </a:t>
                      </a:r>
                    </a:p>
                  </a:txBody>
                  <a:tcPr marL="0" marR="0" marT="0" marB="0" anchor="ctr">
                    <a:lnL>
                      <a:noFill/>
                    </a:lnL>
                    <a:lnR>
                      <a:noFill/>
                    </a:lnR>
                    <a:lnT>
                      <a:noFill/>
                    </a:lnT>
                    <a:lnB>
                      <a:noFill/>
                    </a:lnB>
                  </a:tcPr>
                </a:tc>
                <a:extLst>
                  <a:ext uri="{0D108BD9-81ED-4DB2-BD59-A6C34878D82A}">
                    <a16:rowId xmlns:a16="http://schemas.microsoft.com/office/drawing/2014/main" val="4251427587"/>
                  </a:ext>
                </a:extLst>
              </a:tr>
              <a:tr h="0">
                <a:tc>
                  <a:txBody>
                    <a:bodyPr/>
                    <a:lstStyle/>
                    <a:p>
                      <a:pPr marL="285750" indent="-285750">
                        <a:lnSpc>
                          <a:spcPct val="150000"/>
                        </a:lnSpc>
                        <a:buFont typeface="Wingdings" panose="05000000000000000000" pitchFamily="2" charset="2"/>
                        <a:buChar char="q"/>
                      </a:pPr>
                      <a:r>
                        <a:rPr lang="en-US" sz="2000">
                          <a:effectLst/>
                          <a:latin typeface="Arial" panose="020B0604020202020204" pitchFamily="34" charset="0"/>
                          <a:cs typeface="Arial" panose="020B0604020202020204" pitchFamily="34" charset="0"/>
                        </a:rPr>
                        <a:t>Enerji Hukuku Araştırma Enstitüsü, Türkiye’de Elektrik Enerjisi Sektörü ve Hukuki Durumu, Ankara, 2007. </a:t>
                      </a:r>
                    </a:p>
                  </a:txBody>
                  <a:tcPr marL="0" marR="0" marT="0" marB="0" anchor="ctr">
                    <a:lnL>
                      <a:noFill/>
                    </a:lnL>
                    <a:lnR>
                      <a:noFill/>
                    </a:lnR>
                    <a:lnT>
                      <a:noFill/>
                    </a:lnT>
                    <a:lnB>
                      <a:noFill/>
                    </a:lnB>
                  </a:tcPr>
                </a:tc>
                <a:extLst>
                  <a:ext uri="{0D108BD9-81ED-4DB2-BD59-A6C34878D82A}">
                    <a16:rowId xmlns:a16="http://schemas.microsoft.com/office/drawing/2014/main" val="3772062962"/>
                  </a:ext>
                </a:extLst>
              </a:tr>
              <a:tr h="0">
                <a:tc>
                  <a:txBody>
                    <a:bodyPr/>
                    <a:lstStyle/>
                    <a:p>
                      <a:pPr marL="285750" indent="-285750">
                        <a:lnSpc>
                          <a:spcPct val="150000"/>
                        </a:lnSpc>
                        <a:buFont typeface="Wingdings" panose="05000000000000000000" pitchFamily="2" charset="2"/>
                        <a:buChar char="q"/>
                      </a:pPr>
                      <a:r>
                        <a:rPr lang="en-US" sz="2000">
                          <a:effectLst/>
                          <a:latin typeface="Arial" panose="020B0604020202020204" pitchFamily="34" charset="0"/>
                          <a:cs typeface="Arial" panose="020B0604020202020204" pitchFamily="34" charset="0"/>
                        </a:rPr>
                        <a:t>Enerji Hukuku, Y. Aslan, C.I, C.II, C.III, 2007, 2008, 2009. </a:t>
                      </a:r>
                    </a:p>
                  </a:txBody>
                  <a:tcPr marL="0" marR="0" marT="0" marB="0" anchor="ctr">
                    <a:lnL>
                      <a:noFill/>
                    </a:lnL>
                    <a:lnR>
                      <a:noFill/>
                    </a:lnR>
                    <a:lnT>
                      <a:noFill/>
                    </a:lnT>
                    <a:lnB>
                      <a:noFill/>
                    </a:lnB>
                  </a:tcPr>
                </a:tc>
                <a:extLst>
                  <a:ext uri="{0D108BD9-81ED-4DB2-BD59-A6C34878D82A}">
                    <a16:rowId xmlns:a16="http://schemas.microsoft.com/office/drawing/2014/main" val="598522762"/>
                  </a:ext>
                </a:extLst>
              </a:tr>
              <a:tr h="0">
                <a:tc>
                  <a:txBody>
                    <a:bodyPr/>
                    <a:lstStyle/>
                    <a:p>
                      <a:pPr marL="285750" indent="-285750">
                        <a:lnSpc>
                          <a:spcPct val="150000"/>
                        </a:lnSpc>
                        <a:buFont typeface="Wingdings" panose="05000000000000000000" pitchFamily="2" charset="2"/>
                        <a:buChar char="q"/>
                      </a:pPr>
                      <a:r>
                        <a:rPr lang="en-US" sz="2000">
                          <a:effectLst/>
                          <a:latin typeface="Arial" panose="020B0604020202020204" pitchFamily="34" charset="0"/>
                          <a:cs typeface="Arial" panose="020B0604020202020204" pitchFamily="34" charset="0"/>
                        </a:rPr>
                        <a:t>Enerji Sözleşmeleri, H. Ayrancı, 2010. </a:t>
                      </a:r>
                    </a:p>
                  </a:txBody>
                  <a:tcPr marL="0" marR="0" marT="0" marB="0" anchor="ctr">
                    <a:lnL>
                      <a:noFill/>
                    </a:lnL>
                    <a:lnR>
                      <a:noFill/>
                    </a:lnR>
                    <a:lnT>
                      <a:noFill/>
                    </a:lnT>
                    <a:lnB>
                      <a:noFill/>
                    </a:lnB>
                  </a:tcPr>
                </a:tc>
                <a:extLst>
                  <a:ext uri="{0D108BD9-81ED-4DB2-BD59-A6C34878D82A}">
                    <a16:rowId xmlns:a16="http://schemas.microsoft.com/office/drawing/2014/main" val="1853039253"/>
                  </a:ext>
                </a:extLst>
              </a:tr>
              <a:tr h="0">
                <a:tc>
                  <a:txBody>
                    <a:bodyPr/>
                    <a:lstStyle/>
                    <a:p>
                      <a:pPr marL="285750" indent="-285750">
                        <a:lnSpc>
                          <a:spcPct val="150000"/>
                        </a:lnSpc>
                        <a:buFont typeface="Wingdings" panose="05000000000000000000" pitchFamily="2" charset="2"/>
                        <a:buChar char="q"/>
                      </a:pPr>
                      <a:r>
                        <a:rPr lang="en-US" sz="2000" dirty="0" err="1">
                          <a:effectLst/>
                          <a:latin typeface="Arial" panose="020B0604020202020204" pitchFamily="34" charset="0"/>
                          <a:cs typeface="Arial" panose="020B0604020202020204" pitchFamily="34" charset="0"/>
                        </a:rPr>
                        <a:t>Eser</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Sözleşmesi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ve</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İnşaat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Hukuku</a:t>
                      </a:r>
                      <a:r>
                        <a:rPr lang="en-US" sz="2000" dirty="0">
                          <a:effectLst/>
                          <a:latin typeface="Arial" panose="020B0604020202020204" pitchFamily="34" charset="0"/>
                          <a:cs typeface="Arial" panose="020B0604020202020204" pitchFamily="34" charset="0"/>
                        </a:rPr>
                        <a:t>, E. </a:t>
                      </a:r>
                      <a:r>
                        <a:rPr lang="en-US" sz="2000" dirty="0" err="1">
                          <a:effectLst/>
                          <a:latin typeface="Arial" panose="020B0604020202020204" pitchFamily="34" charset="0"/>
                          <a:cs typeface="Arial" panose="020B0604020202020204" pitchFamily="34" charset="0"/>
                        </a:rPr>
                        <a:t>Aydemir</a:t>
                      </a:r>
                      <a:r>
                        <a:rPr lang="en-US" sz="2000" dirty="0">
                          <a:effectLst/>
                          <a:latin typeface="Arial" panose="020B0604020202020204" pitchFamily="34" charset="0"/>
                          <a:cs typeface="Arial" panose="020B0604020202020204" pitchFamily="34" charset="0"/>
                        </a:rPr>
                        <a:t>, Ankara 2012 </a:t>
                      </a:r>
                    </a:p>
                  </a:txBody>
                  <a:tcPr marL="0" marR="0" marT="0" marB="0" anchor="ctr">
                    <a:lnL>
                      <a:noFill/>
                    </a:lnL>
                    <a:lnR>
                      <a:noFill/>
                    </a:lnR>
                    <a:lnT>
                      <a:noFill/>
                    </a:lnT>
                    <a:lnB>
                      <a:noFill/>
                    </a:lnB>
                  </a:tcPr>
                </a:tc>
                <a:extLst>
                  <a:ext uri="{0D108BD9-81ED-4DB2-BD59-A6C34878D82A}">
                    <a16:rowId xmlns:a16="http://schemas.microsoft.com/office/drawing/2014/main" val="2487217264"/>
                  </a:ext>
                </a:extLst>
              </a:tr>
            </a:tbl>
          </a:graphicData>
        </a:graphic>
      </p:graphicFrame>
    </p:spTree>
    <p:extLst>
      <p:ext uri="{BB962C8B-B14F-4D97-AF65-F5344CB8AC3E}">
        <p14:creationId xmlns:p14="http://schemas.microsoft.com/office/powerpoint/2010/main" val="9714908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12504</TotalTime>
  <Words>264</Words>
  <Application>Microsoft Office PowerPoint</Application>
  <PresentationFormat>Ekran Gösterisi (4:3)</PresentationFormat>
  <Paragraphs>26</Paragraphs>
  <Slides>6</Slides>
  <Notes>0</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6</vt:i4>
      </vt:variant>
    </vt:vector>
  </HeadingPairs>
  <TitlesOfParts>
    <vt:vector size="16" baseType="lpstr">
      <vt:lpstr>ＭＳ Ｐゴシック</vt:lpstr>
      <vt:lpstr>Arial</vt:lpstr>
      <vt:lpstr>Calibri</vt:lpstr>
      <vt:lpstr>Times New Roman</vt:lpstr>
      <vt:lpstr>Trebuchet MS</vt:lpstr>
      <vt:lpstr>Wingdings</vt:lpstr>
      <vt:lpstr>Wingdings 2</vt:lpstr>
      <vt:lpstr>ekonomi</vt:lpstr>
      <vt:lpstr>1_Rics</vt:lpstr>
      <vt:lpstr>h.t.</vt:lpstr>
      <vt:lpstr>PowerPoint Sunusu</vt:lpstr>
      <vt:lpstr>PowerPoint Sunusu</vt:lpstr>
      <vt:lpstr>      İnşaat Sözleşmesi Tipleri</vt:lpstr>
      <vt:lpstr>      Sözleşme Tipleri</vt:lpstr>
      <vt:lpstr>     Sözleşme Tipleri</vt:lpstr>
      <vt:lpstr>   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Windows Kullanıcısı</cp:lastModifiedBy>
  <cp:revision>816</cp:revision>
  <cp:lastPrinted>2016-10-24T07:53:35Z</cp:lastPrinted>
  <dcterms:created xsi:type="dcterms:W3CDTF">2016-09-18T09:35:24Z</dcterms:created>
  <dcterms:modified xsi:type="dcterms:W3CDTF">2020-02-28T13:56:00Z</dcterms:modified>
</cp:coreProperties>
</file>