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59" r:id="rId3"/>
    <p:sldId id="263" r:id="rId4"/>
    <p:sldId id="265" r:id="rId5"/>
    <p:sldId id="267"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9FB3D6-23AC-4860-BCC4-058F5E040AEA}"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CA027-33BD-47E8-9CE5-C4122EA0518C}" type="slidenum">
              <a:rPr lang="tr-TR" smtClean="0"/>
              <a:t>‹#›</a:t>
            </a:fld>
            <a:endParaRPr lang="tr-TR"/>
          </a:p>
        </p:txBody>
      </p:sp>
    </p:spTree>
    <p:extLst>
      <p:ext uri="{BB962C8B-B14F-4D97-AF65-F5344CB8AC3E}">
        <p14:creationId xmlns:p14="http://schemas.microsoft.com/office/powerpoint/2010/main" val="336189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E3A8ED1-788C-4B14-A2C4-E93421C88412}"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00AD13-9460-43A6-8AED-8C263CB0B74B}"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08A1CE-9854-4EF8-A555-05A9BBBDD5C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BF8B4AD-B261-4BB5-96E7-C62D6D969A18}"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F83408F-9F68-4E65-A1E9-5A5723ED2F9A}"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5D34543-252C-4CB9-8179-15795C93A888}"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EE53EF9-009F-45AB-AF4D-FAAB9A207D2E}"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7D6A664-8006-438C-8E0F-A9E6732B9347}"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ADA16E8-8207-465B-B6EE-DB15C86A3313}"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39B3114-75CD-4C0D-8216-1341945366D5}"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FFA7E09-5567-4FA8-906B-B2C3731758C0}"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56B03-D426-4C02-96D9-6C3B61DCBE05}"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2 İçerik Yer Tutucusu"/>
          <p:cNvSpPr>
            <a:spLocks noGrp="1"/>
          </p:cNvSpPr>
          <p:nvPr>
            <p:ph idx="1"/>
          </p:nvPr>
        </p:nvSpPr>
        <p:spPr>
          <a:xfrm>
            <a:off x="251520" y="332656"/>
            <a:ext cx="8496944" cy="5793507"/>
          </a:xfrm>
        </p:spPr>
        <p:txBody>
          <a:bodyPr>
            <a:normAutofit/>
          </a:bodyPr>
          <a:lstStyle/>
          <a:p>
            <a:pPr eaLnBrk="1" hangingPunct="1">
              <a:buFont typeface="Arial" charset="0"/>
              <a:buNone/>
            </a:pPr>
            <a:r>
              <a:rPr lang="tr-TR" altLang="tr-TR" sz="2400" b="1" dirty="0" smtClean="0"/>
              <a:t>      </a:t>
            </a:r>
            <a:r>
              <a:rPr lang="tr-TR" altLang="tr-TR" sz="2000" b="1" dirty="0" err="1" smtClean="0">
                <a:latin typeface="Times New Roman" pitchFamily="18" charset="0"/>
                <a:cs typeface="Times New Roman" pitchFamily="18" charset="0"/>
              </a:rPr>
              <a:t>Phylum</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Coelenterata</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Cnidaria</a:t>
            </a:r>
            <a:r>
              <a:rPr lang="tr-TR" altLang="tr-TR" sz="2000" dirty="0" smtClean="0">
                <a:latin typeface="Times New Roman" pitchFamily="18" charset="0"/>
                <a:cs typeface="Times New Roman" pitchFamily="18" charset="0"/>
              </a:rPr>
              <a:t>)</a:t>
            </a:r>
          </a:p>
          <a:p>
            <a:pPr eaLnBrk="1" hangingPunct="1">
              <a:buFont typeface="Arial" charset="0"/>
              <a:buNone/>
            </a:pPr>
            <a:r>
              <a:rPr lang="tr-TR" altLang="tr-TR" sz="2000" b="1" dirty="0" smtClean="0">
                <a:latin typeface="Times New Roman" pitchFamily="18" charset="0"/>
                <a:cs typeface="Times New Roman" pitchFamily="18" charset="0"/>
              </a:rPr>
              <a:t>      </a:t>
            </a:r>
            <a:r>
              <a:rPr lang="tr-TR" altLang="tr-TR" sz="2000" b="1" dirty="0" err="1" smtClean="0">
                <a:latin typeface="Times New Roman" pitchFamily="18" charset="0"/>
                <a:cs typeface="Times New Roman" pitchFamily="18" charset="0"/>
              </a:rPr>
              <a:t>Classis</a:t>
            </a:r>
            <a:r>
              <a:rPr lang="tr-TR" altLang="tr-TR" sz="2000" dirty="0" smtClean="0">
                <a:latin typeface="Times New Roman" pitchFamily="18" charset="0"/>
                <a:cs typeface="Times New Roman" pitchFamily="18" charset="0"/>
              </a:rPr>
              <a:t>	:   </a:t>
            </a:r>
            <a:r>
              <a:rPr lang="tr-TR" altLang="tr-TR" sz="2000" dirty="0" err="1" smtClean="0">
                <a:latin typeface="Times New Roman" pitchFamily="18" charset="0"/>
                <a:cs typeface="Times New Roman" pitchFamily="18" charset="0"/>
              </a:rPr>
              <a:t>Hydrozoa</a:t>
            </a:r>
            <a:r>
              <a:rPr lang="tr-TR" altLang="tr-TR" sz="2000" dirty="0" smtClean="0">
                <a:latin typeface="Times New Roman" pitchFamily="18" charset="0"/>
                <a:cs typeface="Times New Roman" pitchFamily="18" charset="0"/>
              </a:rPr>
              <a:t>	</a:t>
            </a:r>
          </a:p>
          <a:p>
            <a:pPr eaLnBrk="1" hangingPunct="1">
              <a:buFont typeface="Arial" charset="0"/>
              <a:buNone/>
            </a:pPr>
            <a:r>
              <a:rPr lang="tr-TR" altLang="tr-TR" sz="2000" b="1" dirty="0" smtClean="0">
                <a:latin typeface="Times New Roman" pitchFamily="18" charset="0"/>
                <a:cs typeface="Times New Roman" pitchFamily="18" charset="0"/>
              </a:rPr>
              <a:t>      </a:t>
            </a:r>
            <a:r>
              <a:rPr lang="tr-TR" altLang="tr-TR" sz="2000" b="1" dirty="0" err="1" smtClean="0">
                <a:latin typeface="Times New Roman" pitchFamily="18" charset="0"/>
                <a:cs typeface="Times New Roman" pitchFamily="18" charset="0"/>
              </a:rPr>
              <a:t>Species</a:t>
            </a:r>
            <a:r>
              <a:rPr lang="tr-TR" altLang="tr-TR" sz="2000" dirty="0" smtClean="0">
                <a:latin typeface="Times New Roman" pitchFamily="18" charset="0"/>
                <a:cs typeface="Times New Roman" pitchFamily="18" charset="0"/>
              </a:rPr>
              <a:t>	:   </a:t>
            </a:r>
            <a:r>
              <a:rPr lang="tr-TR" altLang="tr-TR" sz="2000" b="1" i="1" dirty="0" err="1" smtClean="0">
                <a:latin typeface="Times New Roman" pitchFamily="18" charset="0"/>
                <a:cs typeface="Times New Roman" pitchFamily="18" charset="0"/>
              </a:rPr>
              <a:t>Obelia</a:t>
            </a:r>
            <a:r>
              <a:rPr lang="tr-TR" altLang="tr-TR" sz="2000" b="1" i="1" dirty="0" smtClean="0">
                <a:latin typeface="Times New Roman" pitchFamily="18" charset="0"/>
                <a:cs typeface="Times New Roman" pitchFamily="18" charset="0"/>
              </a:rPr>
              <a:t> </a:t>
            </a:r>
            <a:r>
              <a:rPr lang="tr-TR" altLang="tr-TR" sz="2000" b="1" i="1" dirty="0" err="1" smtClean="0">
                <a:latin typeface="Times New Roman" pitchFamily="18" charset="0"/>
                <a:cs typeface="Times New Roman" pitchFamily="18" charset="0"/>
              </a:rPr>
              <a:t>geniculata</a:t>
            </a:r>
            <a:endParaRPr lang="tr-TR" altLang="tr-TR" sz="2000" b="1" i="1" dirty="0" smtClean="0">
              <a:latin typeface="Times New Roman" pitchFamily="18" charset="0"/>
              <a:cs typeface="Times New Roman" pitchFamily="18" charset="0"/>
            </a:endParaRPr>
          </a:p>
          <a:p>
            <a:pPr eaLnBrk="1" hangingPunct="1">
              <a:buFont typeface="Arial" charset="0"/>
              <a:buNone/>
            </a:pPr>
            <a:r>
              <a:rPr lang="tr-TR" altLang="tr-TR" sz="2000" dirty="0" smtClean="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eaLnBrk="1" hangingPunct="1">
              <a:buFont typeface="Arial" charset="0"/>
              <a:buNone/>
            </a:pPr>
            <a:endParaRPr lang="tr-TR" altLang="tr-TR" sz="2000" dirty="0">
              <a:latin typeface="Times New Roman" pitchFamily="18" charset="0"/>
              <a:cs typeface="Times New Roman" pitchFamily="18" charset="0"/>
            </a:endParaRPr>
          </a:p>
          <a:p>
            <a:pPr eaLnBrk="1" hangingPunct="1">
              <a:buFont typeface="Arial" charset="0"/>
              <a:buNone/>
            </a:pPr>
            <a:r>
              <a:rPr lang="tr-TR" altLang="tr-TR" sz="2000" dirty="0" smtClean="0">
                <a:latin typeface="Times New Roman" pitchFamily="18" charset="0"/>
                <a:cs typeface="Times New Roman" pitchFamily="18" charset="0"/>
              </a:rPr>
              <a:t>	Koloni </a:t>
            </a:r>
            <a:r>
              <a:rPr lang="tr-TR" altLang="tr-TR" sz="2000" dirty="0" smtClean="0">
                <a:latin typeface="Times New Roman" pitchFamily="18" charset="0"/>
                <a:cs typeface="Times New Roman" pitchFamily="18" charset="0"/>
              </a:rPr>
              <a:t>halinde yaşarlar. Hem polip hem de medüz dölleri vardır. Kolonileri dallıdır. Dallar üzerinde polip dölleri bulunur. Bunların biri </a:t>
            </a:r>
            <a:r>
              <a:rPr lang="tr-TR" altLang="tr-TR" sz="2000" b="1" dirty="0" smtClean="0">
                <a:latin typeface="Times New Roman" pitchFamily="18" charset="0"/>
                <a:cs typeface="Times New Roman" pitchFamily="18" charset="0"/>
              </a:rPr>
              <a:t>beslenme </a:t>
            </a:r>
            <a:r>
              <a:rPr lang="tr-TR" altLang="tr-TR" sz="2000" b="1" dirty="0" err="1" smtClean="0">
                <a:latin typeface="Times New Roman" pitchFamily="18" charset="0"/>
                <a:cs typeface="Times New Roman" pitchFamily="18" charset="0"/>
              </a:rPr>
              <a:t>polibi</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diğeri </a:t>
            </a:r>
            <a:r>
              <a:rPr lang="tr-TR" altLang="tr-TR" sz="2000" b="1" dirty="0" smtClean="0">
                <a:latin typeface="Times New Roman" pitchFamily="18" charset="0"/>
                <a:cs typeface="Times New Roman" pitchFamily="18" charset="0"/>
              </a:rPr>
              <a:t>üreme </a:t>
            </a:r>
            <a:r>
              <a:rPr lang="tr-TR" altLang="tr-TR" sz="2000" b="1" dirty="0" err="1" smtClean="0">
                <a:latin typeface="Times New Roman" pitchFamily="18" charset="0"/>
                <a:cs typeface="Times New Roman" pitchFamily="18" charset="0"/>
              </a:rPr>
              <a:t>polibi</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olmak üzere iki tiptir. </a:t>
            </a:r>
            <a:endParaRPr lang="tr-TR" altLang="tr-TR" sz="2000" dirty="0" smtClean="0">
              <a:latin typeface="Times New Roman" pitchFamily="18" charset="0"/>
              <a:cs typeface="Times New Roman" pitchFamily="18" charset="0"/>
            </a:endParaRPr>
          </a:p>
          <a:p>
            <a:pPr eaLnBrk="1" hangingPunct="1">
              <a:buFont typeface="Arial" charset="0"/>
              <a:buNone/>
            </a:pPr>
            <a:endParaRPr lang="tr-TR" altLang="tr-TR" sz="2000" dirty="0">
              <a:latin typeface="Times New Roman" pitchFamily="18" charset="0"/>
              <a:cs typeface="Times New Roman" pitchFamily="18" charset="0"/>
            </a:endParaRPr>
          </a:p>
          <a:p>
            <a:pPr eaLnBrk="1" hangingPunct="1">
              <a:buFont typeface="Arial" charset="0"/>
              <a:buNone/>
            </a:pPr>
            <a:r>
              <a:rPr lang="tr-TR" altLang="tr-TR" sz="2000" dirty="0" smtClean="0">
                <a:latin typeface="Times New Roman" pitchFamily="18" charset="0"/>
                <a:cs typeface="Times New Roman" pitchFamily="18" charset="0"/>
              </a:rPr>
              <a:t>	Beslenme </a:t>
            </a:r>
            <a:r>
              <a:rPr lang="tr-TR" altLang="tr-TR" sz="2000" dirty="0" smtClean="0">
                <a:latin typeface="Times New Roman" pitchFamily="18" charset="0"/>
                <a:cs typeface="Times New Roman" pitchFamily="18" charset="0"/>
              </a:rPr>
              <a:t>polipleri şekil olarak </a:t>
            </a:r>
            <a:r>
              <a:rPr lang="tr-TR" altLang="tr-TR" sz="2000" i="1" dirty="0" err="1" smtClean="0">
                <a:latin typeface="Times New Roman" pitchFamily="18" charset="0"/>
                <a:cs typeface="Times New Roman" pitchFamily="18" charset="0"/>
              </a:rPr>
              <a:t>Hydra</a:t>
            </a:r>
            <a:r>
              <a:rPr lang="tr-TR" altLang="tr-TR" sz="2000" dirty="0" smtClean="0">
                <a:latin typeface="Times New Roman" pitchFamily="18" charset="0"/>
                <a:cs typeface="Times New Roman" pitchFamily="18" charset="0"/>
              </a:rPr>
              <a:t> ya benzer. Vücutları, dışta ektoderm, içte endoderm olmak üzere iki tabakalıdır ve vücudun serbest kısmında ağız ve onun çevresinde de besinlerin ağıza götürülmesine yardımcı olan </a:t>
            </a:r>
            <a:r>
              <a:rPr lang="tr-TR" altLang="tr-TR" sz="2000" dirty="0" err="1" smtClean="0">
                <a:latin typeface="Times New Roman" pitchFamily="18" charset="0"/>
                <a:cs typeface="Times New Roman" pitchFamily="18" charset="0"/>
              </a:rPr>
              <a:t>tentaküllerin</a:t>
            </a:r>
            <a:r>
              <a:rPr lang="tr-TR" altLang="tr-TR" sz="2000"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oluşturduğu bir çelenk vardır. </a:t>
            </a:r>
            <a:r>
              <a:rPr lang="tr-TR" altLang="tr-TR" sz="2000" dirty="0" err="1" smtClean="0">
                <a:latin typeface="Times New Roman" pitchFamily="18" charset="0"/>
                <a:cs typeface="Times New Roman" pitchFamily="18" charset="0"/>
              </a:rPr>
              <a:t>Tentaküller</a:t>
            </a:r>
            <a:r>
              <a:rPr lang="tr-TR" altLang="tr-TR" sz="2000" dirty="0" smtClean="0">
                <a:latin typeface="Times New Roman" pitchFamily="18" charset="0"/>
                <a:cs typeface="Times New Roman" pitchFamily="18" charset="0"/>
              </a:rPr>
              <a:t> </a:t>
            </a:r>
            <a:r>
              <a:rPr lang="tr-TR" altLang="tr-TR" sz="2000" i="1" dirty="0" err="1" smtClean="0">
                <a:latin typeface="Times New Roman" pitchFamily="18" charset="0"/>
                <a:cs typeface="Times New Roman" pitchFamily="18" charset="0"/>
              </a:rPr>
              <a:t>Hydra</a:t>
            </a:r>
            <a:r>
              <a:rPr lang="tr-TR" altLang="tr-TR" sz="2000" dirty="0" err="1" smtClean="0">
                <a:latin typeface="Times New Roman" pitchFamily="18" charset="0"/>
                <a:cs typeface="Times New Roman" pitchFamily="18" charset="0"/>
              </a:rPr>
              <a:t>'nın</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tentaküllerinden</a:t>
            </a:r>
            <a:r>
              <a:rPr lang="tr-TR" altLang="tr-TR" sz="2000"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içlerinin boş </a:t>
            </a:r>
            <a:r>
              <a:rPr lang="tr-TR" altLang="tr-TR" sz="2000" dirty="0" smtClean="0">
                <a:latin typeface="Times New Roman" pitchFamily="18" charset="0"/>
                <a:cs typeface="Times New Roman" pitchFamily="18" charset="0"/>
              </a:rPr>
              <a:t>olmayıp bir sıra endoderm hücresiyle kaplı olması ile ayrılır.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693635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2 İçerik Yer Tutucusu"/>
          <p:cNvSpPr>
            <a:spLocks noGrp="1"/>
          </p:cNvSpPr>
          <p:nvPr>
            <p:ph idx="1"/>
          </p:nvPr>
        </p:nvSpPr>
        <p:spPr>
          <a:xfrm>
            <a:off x="179512" y="218458"/>
            <a:ext cx="8784976" cy="6669088"/>
          </a:xfrm>
        </p:spPr>
        <p:txBody>
          <a:bodyPr>
            <a:normAutofit/>
          </a:bodyPr>
          <a:lstStyle/>
          <a:p>
            <a:pPr>
              <a:buNone/>
            </a:pPr>
            <a:r>
              <a:rPr lang="tr-TR" altLang="tr-TR" sz="2000" dirty="0" smtClean="0">
                <a:latin typeface="Times New Roman" pitchFamily="18" charset="0"/>
                <a:cs typeface="Times New Roman" pitchFamily="18" charset="0"/>
              </a:rPr>
              <a:t>       Beslenme </a:t>
            </a:r>
            <a:r>
              <a:rPr lang="tr-TR" altLang="tr-TR" sz="2000" dirty="0" err="1" smtClean="0">
                <a:latin typeface="Times New Roman" pitchFamily="18" charset="0"/>
                <a:cs typeface="Times New Roman" pitchFamily="18" charset="0"/>
              </a:rPr>
              <a:t>polibine</a:t>
            </a:r>
            <a:r>
              <a:rPr lang="tr-TR" altLang="tr-TR" sz="2000" dirty="0" smtClean="0">
                <a:latin typeface="Times New Roman" pitchFamily="18" charset="0"/>
                <a:cs typeface="Times New Roman" pitchFamily="18" charset="0"/>
              </a:rPr>
              <a:t> </a:t>
            </a:r>
            <a:r>
              <a:rPr lang="tr-TR" altLang="tr-TR" sz="2000" b="1" dirty="0" err="1" smtClean="0">
                <a:latin typeface="Times New Roman" pitchFamily="18" charset="0"/>
                <a:cs typeface="Times New Roman" pitchFamily="18" charset="0"/>
              </a:rPr>
              <a:t>hydrant</a:t>
            </a:r>
            <a:r>
              <a:rPr lang="tr-TR" altLang="tr-TR" sz="2000" dirty="0" smtClean="0">
                <a:latin typeface="Times New Roman" pitchFamily="18" charset="0"/>
                <a:cs typeface="Times New Roman" pitchFamily="18" charset="0"/>
              </a:rPr>
              <a:t> adı verilir. Bu kısım ektodermin bir salgısı olan ve koloniyi korumaya yarayan </a:t>
            </a:r>
            <a:r>
              <a:rPr lang="tr-TR" altLang="tr-TR" sz="2000" dirty="0" err="1" smtClean="0">
                <a:latin typeface="Times New Roman" pitchFamily="18" charset="0"/>
                <a:cs typeface="Times New Roman" pitchFamily="18" charset="0"/>
              </a:rPr>
              <a:t>periderm</a:t>
            </a:r>
            <a:r>
              <a:rPr lang="tr-TR" altLang="tr-TR" sz="2000" dirty="0" smtClean="0">
                <a:latin typeface="Times New Roman" pitchFamily="18" charset="0"/>
                <a:cs typeface="Times New Roman" pitchFamily="18" charset="0"/>
              </a:rPr>
              <a:t> tabakasıyla kaplıdır. Kılıf şeklindeki bu yapıya </a:t>
            </a:r>
            <a:r>
              <a:rPr lang="tr-TR" altLang="tr-TR" sz="2000" dirty="0" err="1" smtClean="0">
                <a:latin typeface="Times New Roman" pitchFamily="18" charset="0"/>
                <a:cs typeface="Times New Roman" pitchFamily="18" charset="0"/>
              </a:rPr>
              <a:t>hidroteka</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hydrotecha</a:t>
            </a:r>
            <a:r>
              <a:rPr lang="tr-TR" altLang="tr-TR" sz="2000" dirty="0" smtClean="0">
                <a:latin typeface="Times New Roman" pitchFamily="18" charset="0"/>
                <a:cs typeface="Times New Roman" pitchFamily="18" charset="0"/>
              </a:rPr>
              <a:t>) denir. </a:t>
            </a:r>
            <a:r>
              <a:rPr lang="tr-TR" altLang="tr-TR" sz="2000" dirty="0" err="1" smtClean="0">
                <a:latin typeface="Times New Roman" pitchFamily="18" charset="0"/>
                <a:cs typeface="Times New Roman" pitchFamily="18" charset="0"/>
              </a:rPr>
              <a:t>Hidrotekaları</a:t>
            </a:r>
            <a:r>
              <a:rPr lang="tr-TR" altLang="tr-TR" sz="2000" dirty="0" smtClean="0">
                <a:latin typeface="Times New Roman" pitchFamily="18" charset="0"/>
                <a:cs typeface="Times New Roman" pitchFamily="18" charset="0"/>
              </a:rPr>
              <a:t> düz kanallıdır. Polip gerektiği zaman vücudunu tamamen bu kılıf içine çekebilir</a:t>
            </a:r>
            <a:r>
              <a:rPr lang="tr-TR" altLang="tr-TR" sz="2000" dirty="0" smtClean="0">
                <a:latin typeface="Times New Roman" pitchFamily="18" charset="0"/>
                <a:cs typeface="Times New Roman" pitchFamily="18" charset="0"/>
              </a:rPr>
              <a:t>.</a:t>
            </a: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a:buNone/>
            </a:pPr>
            <a:endParaRPr lang="tr-TR" altLang="tr-TR" sz="2000" dirty="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	Üreme </a:t>
            </a:r>
            <a:r>
              <a:rPr lang="tr-TR" altLang="tr-TR" sz="2000" dirty="0">
                <a:latin typeface="Times New Roman" pitchFamily="18" charset="0"/>
                <a:cs typeface="Times New Roman" pitchFamily="18" charset="0"/>
              </a:rPr>
              <a:t>polipleri ise beslenme </a:t>
            </a:r>
            <a:r>
              <a:rPr lang="tr-TR" altLang="tr-TR" sz="2000" dirty="0" err="1">
                <a:latin typeface="Times New Roman" pitchFamily="18" charset="0"/>
                <a:cs typeface="Times New Roman" pitchFamily="18" charset="0"/>
              </a:rPr>
              <a:t>polibinde</a:t>
            </a:r>
            <a:r>
              <a:rPr lang="tr-TR" altLang="tr-TR" sz="2000" dirty="0">
                <a:latin typeface="Times New Roman" pitchFamily="18" charset="0"/>
                <a:cs typeface="Times New Roman" pitchFamily="18" charset="0"/>
              </a:rPr>
              <a:t> olduğu gibi ektoderm ve endodermden oluşmuştur. Ancak ağız ve </a:t>
            </a:r>
            <a:r>
              <a:rPr lang="tr-TR" altLang="tr-TR" sz="2000" dirty="0" err="1">
                <a:latin typeface="Times New Roman" pitchFamily="18" charset="0"/>
                <a:cs typeface="Times New Roman" pitchFamily="18" charset="0"/>
              </a:rPr>
              <a:t>tentakülleri</a:t>
            </a:r>
            <a:r>
              <a:rPr lang="tr-TR" altLang="tr-TR" sz="2000" dirty="0">
                <a:latin typeface="Times New Roman" pitchFamily="18" charset="0"/>
                <a:cs typeface="Times New Roman" pitchFamily="18" charset="0"/>
              </a:rPr>
              <a:t> bulunmaz. Üreme </a:t>
            </a:r>
            <a:r>
              <a:rPr lang="tr-TR" altLang="tr-TR" sz="2000" dirty="0" err="1">
                <a:latin typeface="Times New Roman" pitchFamily="18" charset="0"/>
                <a:cs typeface="Times New Roman" pitchFamily="18" charset="0"/>
              </a:rPr>
              <a:t>polibine</a:t>
            </a:r>
            <a:r>
              <a:rPr lang="tr-TR" altLang="tr-TR" sz="2000"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blastostyl</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adı verilir. </a:t>
            </a:r>
            <a:r>
              <a:rPr lang="tr-TR" altLang="tr-TR" sz="2000" dirty="0" err="1">
                <a:latin typeface="Times New Roman" pitchFamily="18" charset="0"/>
                <a:cs typeface="Times New Roman" pitchFamily="18" charset="0"/>
              </a:rPr>
              <a:t>Blastostyllerde</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peridermin</a:t>
            </a:r>
            <a:r>
              <a:rPr lang="tr-TR" altLang="tr-TR" sz="2000" dirty="0">
                <a:latin typeface="Times New Roman" pitchFamily="18" charset="0"/>
                <a:cs typeface="Times New Roman" pitchFamily="18" charset="0"/>
              </a:rPr>
              <a:t> bir devamı olan </a:t>
            </a:r>
            <a:r>
              <a:rPr lang="tr-TR" altLang="tr-TR" sz="2000" b="1" dirty="0" err="1">
                <a:latin typeface="Times New Roman" pitchFamily="18" charset="0"/>
                <a:cs typeface="Times New Roman" pitchFamily="18" charset="0"/>
              </a:rPr>
              <a:t>gonoteka</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gonotecha</a:t>
            </a:r>
            <a:r>
              <a:rPr lang="tr-TR" altLang="tr-TR" sz="2000" dirty="0">
                <a:latin typeface="Times New Roman" pitchFamily="18" charset="0"/>
                <a:cs typeface="Times New Roman" pitchFamily="18" charset="0"/>
              </a:rPr>
              <a:t>) adı verilen zar şeklinde yan  taraflarından çıkıntılar şeklinde üreme hayvanları (</a:t>
            </a:r>
            <a:r>
              <a:rPr lang="tr-TR" altLang="tr-TR" sz="2000" dirty="0" err="1">
                <a:latin typeface="Times New Roman" pitchFamily="18" charset="0"/>
                <a:cs typeface="Times New Roman" pitchFamily="18" charset="0"/>
              </a:rPr>
              <a:t>gonophor</a:t>
            </a:r>
            <a:r>
              <a:rPr lang="tr-TR" altLang="tr-TR" sz="2000" dirty="0">
                <a:latin typeface="Times New Roman" pitchFamily="18" charset="0"/>
                <a:cs typeface="Times New Roman" pitchFamily="18" charset="0"/>
              </a:rPr>
              <a:t>) oluşur. Bunlar tomurcuklanma yoluyla üreyerek koloniden ayrılır ve serbest yüzen medüzleri meydana getirirler. </a:t>
            </a:r>
            <a:endParaRPr lang="tr-TR" altLang="tr-TR" sz="2000" dirty="0" smtClean="0">
              <a:latin typeface="Times New Roman" pitchFamily="18" charset="0"/>
              <a:cs typeface="Times New Roman" pitchFamily="18" charset="0"/>
            </a:endParaRPr>
          </a:p>
          <a:p>
            <a:pPr>
              <a:buNone/>
            </a:pPr>
            <a:endParaRPr lang="tr-TR" altLang="tr-TR" sz="2000" dirty="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	Medüzlerin </a:t>
            </a:r>
            <a:r>
              <a:rPr lang="tr-TR" altLang="tr-TR" sz="2000" dirty="0">
                <a:latin typeface="Times New Roman" pitchFamily="18" charset="0"/>
                <a:cs typeface="Times New Roman" pitchFamily="18" charset="0"/>
              </a:rPr>
              <a:t>oluşumu ile </a:t>
            </a:r>
            <a:r>
              <a:rPr lang="tr-TR" altLang="tr-TR" sz="2000" dirty="0" err="1">
                <a:latin typeface="Times New Roman" pitchFamily="18" charset="0"/>
                <a:cs typeface="Times New Roman" pitchFamily="18" charset="0"/>
              </a:rPr>
              <a:t>gonotecha’nın</a:t>
            </a:r>
            <a:r>
              <a:rPr lang="tr-TR" altLang="tr-TR" sz="2000" dirty="0">
                <a:latin typeface="Times New Roman" pitchFamily="18" charset="0"/>
                <a:cs typeface="Times New Roman" pitchFamily="18" charset="0"/>
              </a:rPr>
              <a:t> kapağı yırtılır ve </a:t>
            </a:r>
            <a:r>
              <a:rPr lang="tr-TR" altLang="tr-TR" sz="2000" dirty="0" err="1">
                <a:latin typeface="Times New Roman" pitchFamily="18" charset="0"/>
                <a:cs typeface="Times New Roman" pitchFamily="18" charset="0"/>
              </a:rPr>
              <a:t>gonoforlar</a:t>
            </a:r>
            <a:r>
              <a:rPr lang="tr-TR" altLang="tr-TR" sz="2000" dirty="0">
                <a:latin typeface="Times New Roman" pitchFamily="18" charset="0"/>
                <a:cs typeface="Times New Roman" pitchFamily="18" charset="0"/>
              </a:rPr>
              <a:t> dışarıya çıkarlar. </a:t>
            </a:r>
            <a:r>
              <a:rPr lang="tr-TR" altLang="tr-TR" sz="2000" b="1" dirty="0" err="1">
                <a:latin typeface="Times New Roman" pitchFamily="18" charset="0"/>
                <a:cs typeface="Times New Roman" pitchFamily="18" charset="0"/>
              </a:rPr>
              <a:t>Gonofor</a:t>
            </a:r>
            <a:r>
              <a:rPr lang="tr-TR" altLang="tr-TR" sz="2000" b="1" dirty="0">
                <a:latin typeface="Times New Roman" pitchFamily="18" charset="0"/>
                <a:cs typeface="Times New Roman" pitchFamily="18" charset="0"/>
              </a:rPr>
              <a:t>,</a:t>
            </a:r>
            <a:r>
              <a:rPr lang="tr-TR" altLang="tr-TR" sz="2000"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Blastostyl</a:t>
            </a:r>
            <a:r>
              <a:rPr lang="tr-TR" altLang="tr-TR" sz="2000" b="1"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ve </a:t>
            </a:r>
            <a:r>
              <a:rPr lang="tr-TR" altLang="tr-TR" sz="2000" b="1" dirty="0" err="1">
                <a:latin typeface="Times New Roman" pitchFamily="18" charset="0"/>
                <a:cs typeface="Times New Roman" pitchFamily="18" charset="0"/>
              </a:rPr>
              <a:t>Gonotecha’</a:t>
            </a:r>
            <a:r>
              <a:rPr lang="tr-TR" altLang="tr-TR" sz="2000" dirty="0" err="1">
                <a:latin typeface="Times New Roman" pitchFamily="18" charset="0"/>
                <a:cs typeface="Times New Roman" pitchFamily="18" charset="0"/>
              </a:rPr>
              <a:t>nın</a:t>
            </a:r>
            <a:r>
              <a:rPr lang="tr-TR" altLang="tr-TR" sz="2000" dirty="0">
                <a:latin typeface="Times New Roman" pitchFamily="18" charset="0"/>
                <a:cs typeface="Times New Roman" pitchFamily="18" charset="0"/>
              </a:rPr>
              <a:t> birlikte oluşturduğu yapıya </a:t>
            </a:r>
            <a:r>
              <a:rPr lang="tr-TR" altLang="tr-TR" sz="2000" b="1" dirty="0" err="1">
                <a:latin typeface="Times New Roman" pitchFamily="18" charset="0"/>
                <a:cs typeface="Times New Roman" pitchFamily="18" charset="0"/>
              </a:rPr>
              <a:t>Gonangiyum</a:t>
            </a:r>
            <a:r>
              <a:rPr lang="tr-TR" altLang="tr-TR" sz="2000" dirty="0">
                <a:latin typeface="Times New Roman" pitchFamily="18" charset="0"/>
                <a:cs typeface="Times New Roman" pitchFamily="18" charset="0"/>
              </a:rPr>
              <a:t> adı verilir. </a:t>
            </a:r>
            <a:r>
              <a:rPr lang="tr-TR" altLang="tr-TR" sz="2000" b="1" dirty="0" err="1">
                <a:latin typeface="Times New Roman" pitchFamily="18" charset="0"/>
                <a:cs typeface="Times New Roman" pitchFamily="18" charset="0"/>
              </a:rPr>
              <a:t>Gonangiyumlarda</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genellikle en yaşlı </a:t>
            </a:r>
            <a:r>
              <a:rPr lang="tr-TR" altLang="tr-TR" sz="2000" dirty="0" err="1">
                <a:latin typeface="Times New Roman" pitchFamily="18" charset="0"/>
                <a:cs typeface="Times New Roman" pitchFamily="18" charset="0"/>
              </a:rPr>
              <a:t>gonoforlar</a:t>
            </a:r>
            <a:r>
              <a:rPr lang="tr-TR" altLang="tr-TR" sz="2000" dirty="0">
                <a:latin typeface="Times New Roman" pitchFamily="18" charset="0"/>
                <a:cs typeface="Times New Roman" pitchFamily="18" charset="0"/>
              </a:rPr>
              <a:t> tepede bulunur.</a:t>
            </a:r>
          </a:p>
          <a:p>
            <a:pPr>
              <a:buNone/>
            </a:pPr>
            <a:endParaRPr lang="tr-TR" altLang="tr-TR" sz="2000" dirty="0" smtClean="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898263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14313"/>
            <a:ext cx="8640960" cy="6239023"/>
          </a:xfrm>
        </p:spPr>
        <p:txBody>
          <a:bodyPr rtlCol="0">
            <a:normAutofit lnSpcReduction="10000"/>
          </a:bodyPr>
          <a:lstStyle/>
          <a:p>
            <a:pPr eaLnBrk="1" fontAlgn="auto" hangingPunct="1">
              <a:spcAft>
                <a:spcPts val="0"/>
              </a:spcAft>
              <a:buFont typeface="Arial" panose="020B0604020202020204" pitchFamily="34" charset="0"/>
              <a:buChar char="•"/>
              <a:defRPr/>
            </a:pPr>
            <a:endParaRPr lang="tr-TR" sz="2400"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None/>
              <a:defRPr/>
            </a:pPr>
            <a:r>
              <a:rPr lang="tr-TR" sz="2000" b="1" dirty="0" err="1" smtClean="0">
                <a:latin typeface="Times New Roman" pitchFamily="18" charset="0"/>
                <a:cs typeface="Times New Roman" pitchFamily="18" charset="0"/>
              </a:rPr>
              <a:t>Phylum</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 </a:t>
            </a:r>
            <a:r>
              <a:rPr lang="tr-TR" sz="2000" dirty="0" err="1" smtClean="0">
                <a:latin typeface="Times New Roman" pitchFamily="18" charset="0"/>
                <a:cs typeface="Times New Roman" pitchFamily="18" charset="0"/>
              </a:rPr>
              <a:t>Coelenterata</a:t>
            </a:r>
            <a:r>
              <a:rPr lang="tr-TR" sz="2000" b="1" dirty="0">
                <a:latin typeface="Times New Roman" pitchFamily="18" charset="0"/>
                <a:cs typeface="Times New Roman" pitchFamily="18" charset="0"/>
              </a:rPr>
              <a:t> </a:t>
            </a:r>
            <a:r>
              <a:rPr lang="tr-TR" sz="2000" b="1" dirty="0" smtClean="0">
                <a:latin typeface="Times New Roman" pitchFamily="18" charset="0"/>
                <a:cs typeface="Times New Roman" pitchFamily="18" charset="0"/>
              </a:rPr>
              <a:t>(=</a:t>
            </a:r>
            <a:r>
              <a:rPr lang="tr-TR" sz="2000" b="1" dirty="0" err="1" smtClean="0">
                <a:latin typeface="Times New Roman" pitchFamily="18" charset="0"/>
                <a:cs typeface="Times New Roman" pitchFamily="18" charset="0"/>
              </a:rPr>
              <a:t>Cnidaria</a:t>
            </a:r>
            <a:r>
              <a:rPr lang="tr-TR" sz="2000" b="1" dirty="0" smtClean="0">
                <a:latin typeface="Times New Roman" pitchFamily="18" charset="0"/>
                <a:cs typeface="Times New Roman" pitchFamily="18" charset="0"/>
              </a:rPr>
              <a:t>)</a:t>
            </a:r>
            <a:endParaRPr lang="tr-TR" sz="2000"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None/>
              <a:defRPr/>
            </a:pPr>
            <a:r>
              <a:rPr lang="tr-TR" sz="2000" b="1" dirty="0" smtClean="0">
                <a:latin typeface="Times New Roman" pitchFamily="18" charset="0"/>
                <a:cs typeface="Times New Roman" pitchFamily="18" charset="0"/>
              </a:rPr>
              <a:t>Classis</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Hydrozoa</a:t>
            </a:r>
          </a:p>
          <a:p>
            <a:pPr eaLnBrk="1" fontAlgn="auto" hangingPunct="1">
              <a:spcAft>
                <a:spcPts val="0"/>
              </a:spcAft>
              <a:buFont typeface="Arial" panose="020B0604020202020204" pitchFamily="34" charset="0"/>
              <a:buNone/>
              <a:defRPr/>
            </a:pPr>
            <a:r>
              <a:rPr lang="tr-TR" sz="2000" b="1" dirty="0" smtClean="0">
                <a:latin typeface="Times New Roman" pitchFamily="18" charset="0"/>
                <a:cs typeface="Times New Roman" pitchFamily="18" charset="0"/>
              </a:rPr>
              <a:t>Ordo</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Hydroida</a:t>
            </a:r>
            <a:endParaRPr lang="tr-TR" sz="2000" b="1"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None/>
              <a:defRPr/>
            </a:pPr>
            <a:r>
              <a:rPr lang="tr-TR" sz="2000" b="1" dirty="0" err="1" smtClean="0">
                <a:latin typeface="Times New Roman" pitchFamily="18" charset="0"/>
                <a:cs typeface="Times New Roman" pitchFamily="18" charset="0"/>
              </a:rPr>
              <a:t>Species</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 </a:t>
            </a:r>
            <a:r>
              <a:rPr lang="tr-TR" sz="2000" b="1" i="1" dirty="0" err="1" smtClean="0">
                <a:latin typeface="Times New Roman" pitchFamily="18" charset="0"/>
                <a:cs typeface="Times New Roman" pitchFamily="18" charset="0"/>
              </a:rPr>
              <a:t>Sertularella</a:t>
            </a:r>
            <a:r>
              <a:rPr lang="tr-TR" sz="2000" b="1" i="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sp.</a:t>
            </a:r>
          </a:p>
          <a:p>
            <a:pPr eaLnBrk="1" fontAlgn="auto" hangingPunct="1">
              <a:spcAft>
                <a:spcPts val="0"/>
              </a:spcAft>
              <a:buFont typeface="Arial" panose="020B0604020202020204" pitchFamily="34" charset="0"/>
              <a:buNone/>
              <a:defRPr/>
            </a:pP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None/>
              <a:defRPr/>
            </a:pPr>
            <a:r>
              <a:rPr lang="tr-TR" sz="2000" dirty="0" smtClean="0">
                <a:latin typeface="Times New Roman" pitchFamily="18" charset="0"/>
                <a:cs typeface="Times New Roman" pitchFamily="18" charset="0"/>
              </a:rPr>
              <a:t>	Denizlerin </a:t>
            </a:r>
            <a:r>
              <a:rPr lang="tr-TR" sz="2000" dirty="0" smtClean="0">
                <a:latin typeface="Times New Roman" pitchFamily="18" charset="0"/>
                <a:cs typeface="Times New Roman" pitchFamily="18" charset="0"/>
              </a:rPr>
              <a:t>dip kısımlarında sert zeminlere yapışık, koloni halinde yaşarlar. Üreme ve beslenme bireyleri karşılıklı ya da almaşık olarak </a:t>
            </a:r>
            <a:r>
              <a:rPr lang="tr-TR" sz="2000" dirty="0" smtClean="0">
                <a:latin typeface="Times New Roman" pitchFamily="18" charset="0"/>
                <a:cs typeface="Times New Roman" pitchFamily="18" charset="0"/>
              </a:rPr>
              <a:t>sıralanmıştır.</a:t>
            </a:r>
          </a:p>
          <a:p>
            <a:pPr eaLnBrk="1" fontAlgn="auto" hangingPunct="1">
              <a:spcAft>
                <a:spcPts val="0"/>
              </a:spcAft>
              <a:buFont typeface="Arial" panose="020B0604020202020204" pitchFamily="34" charset="0"/>
              <a:buNone/>
              <a:defRPr/>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Beslenme </a:t>
            </a:r>
            <a:r>
              <a:rPr lang="tr-TR" sz="2000" dirty="0" smtClean="0">
                <a:latin typeface="Times New Roman" pitchFamily="18" charset="0"/>
                <a:cs typeface="Times New Roman" pitchFamily="18" charset="0"/>
              </a:rPr>
              <a:t>bireyleri (</a:t>
            </a:r>
            <a:r>
              <a:rPr lang="tr-TR" sz="2000" dirty="0" smtClean="0">
                <a:latin typeface="Times New Roman" pitchFamily="18" charset="0"/>
                <a:cs typeface="Times New Roman" pitchFamily="18" charset="0"/>
              </a:rPr>
              <a:t>Hydrant) sapsızdır. Techalarında</a:t>
            </a:r>
            <a:r>
              <a:rPr lang="tr-TR" sz="2000" dirty="0" smtClean="0">
                <a:latin typeface="Times New Roman" pitchFamily="18" charset="0"/>
                <a:cs typeface="Times New Roman" pitchFamily="18" charset="0"/>
              </a:rPr>
              <a:t> 3 ya da 4 parçalı bir </a:t>
            </a:r>
            <a:r>
              <a:rPr lang="tr-TR" sz="2000" dirty="0" smtClean="0">
                <a:latin typeface="Times New Roman" pitchFamily="18" charset="0"/>
                <a:cs typeface="Times New Roman" pitchFamily="18" charset="0"/>
              </a:rPr>
              <a:t>kapak kısmı </a:t>
            </a:r>
            <a:r>
              <a:rPr lang="tr-TR" sz="2000" dirty="0" smtClean="0">
                <a:latin typeface="Times New Roman" pitchFamily="18" charset="0"/>
                <a:cs typeface="Times New Roman" pitchFamily="18" charset="0"/>
              </a:rPr>
              <a:t>vardır. </a:t>
            </a:r>
            <a:r>
              <a:rPr lang="tr-TR" sz="2000" dirty="0" smtClean="0">
                <a:latin typeface="Times New Roman" pitchFamily="18" charset="0"/>
                <a:cs typeface="Times New Roman" pitchFamily="18" charset="0"/>
              </a:rPr>
              <a:t>Hydrantlar gerektiğinde hydrotecha içerisine tamamen çekilebilir.</a:t>
            </a:r>
          </a:p>
          <a:p>
            <a:pPr eaLnBrk="1" fontAlgn="auto" hangingPunct="1">
              <a:spcAft>
                <a:spcPts val="0"/>
              </a:spcAft>
              <a:buFont typeface="Arial" panose="020B0604020202020204" pitchFamily="34" charset="0"/>
              <a:buNone/>
              <a:defRPr/>
            </a:pP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Üreme </a:t>
            </a:r>
            <a:r>
              <a:rPr lang="tr-TR" sz="2000" dirty="0" smtClean="0">
                <a:latin typeface="Times New Roman" pitchFamily="18" charset="0"/>
                <a:cs typeface="Times New Roman" pitchFamily="18" charset="0"/>
              </a:rPr>
              <a:t>bireyleri (</a:t>
            </a:r>
            <a:r>
              <a:rPr lang="tr-TR" sz="2000" dirty="0" smtClean="0">
                <a:latin typeface="Times New Roman" pitchFamily="18" charset="0"/>
                <a:cs typeface="Times New Roman" pitchFamily="18" charset="0"/>
              </a:rPr>
              <a:t>Gonangiyumlar) kıvrımlı bir teka (techa</a:t>
            </a:r>
            <a:r>
              <a:rPr lang="tr-TR" sz="2000" dirty="0" smtClean="0">
                <a:latin typeface="Times New Roman" pitchFamily="18" charset="0"/>
                <a:cs typeface="Times New Roman" pitchFamily="18" charset="0"/>
              </a:rPr>
              <a:t>) ile </a:t>
            </a:r>
            <a:r>
              <a:rPr lang="tr-TR" sz="2000" dirty="0" smtClean="0">
                <a:latin typeface="Times New Roman" pitchFamily="18" charset="0"/>
                <a:cs typeface="Times New Roman" pitchFamily="18" charset="0"/>
              </a:rPr>
              <a:t>çevrilidir. </a:t>
            </a:r>
            <a:r>
              <a:rPr lang="tr-TR" sz="2000" dirty="0" err="1" smtClean="0">
                <a:latin typeface="Times New Roman" pitchFamily="18" charset="0"/>
                <a:cs typeface="Times New Roman" pitchFamily="18" charset="0"/>
              </a:rPr>
              <a:t>Techaları</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kıvrımların olduğu yerden, bir şerit gibi uzanan enine çizgilerle kaplıdır. </a:t>
            </a:r>
          </a:p>
          <a:p>
            <a:pPr eaLnBrk="1" fontAlgn="auto" hangingPunct="1">
              <a:spcAft>
                <a:spcPts val="0"/>
              </a:spcAft>
              <a:buFont typeface="Arial" panose="020B0604020202020204" pitchFamily="34" charset="0"/>
              <a:buNone/>
              <a:defRPr/>
            </a:pP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None/>
              <a:defRPr/>
            </a:pP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Bu türe ait preparat incelenirken, önce en küçük objektifle bireylerin dallarındaki dizilimleri incelenip, çizilmelidir. </a:t>
            </a:r>
            <a:r>
              <a:rPr lang="tr-TR" sz="2000" dirty="0" smtClean="0">
                <a:latin typeface="Times New Roman" pitchFamily="18" charset="0"/>
                <a:cs typeface="Times New Roman" pitchFamily="18" charset="0"/>
              </a:rPr>
              <a:t>Daha sonra orta ya da büyük büyültmede beslenme ve üreme bireylerinin ayrıntılı yapısı görülerek dallar üzerinde, doğru konumda çizilmeli ve kısımları yazılmalıdır.</a:t>
            </a:r>
          </a:p>
          <a:p>
            <a:pPr eaLnBrk="1" fontAlgn="auto" hangingPunct="1">
              <a:spcAft>
                <a:spcPts val="0"/>
              </a:spcAft>
              <a:buFont typeface="Arial" panose="020B0604020202020204" pitchFamily="34" charset="0"/>
              <a:buNone/>
              <a:defRPr/>
            </a:pPr>
            <a:endParaRPr lang="tr-TR" sz="2400" dirty="0" smtClean="0">
              <a:latin typeface="Times New Roman" pitchFamily="18" charset="0"/>
              <a:cs typeface="Times New Roman" pitchFamily="18" charset="0"/>
            </a:endParaRPr>
          </a:p>
          <a:p>
            <a:pPr eaLnBrk="1" fontAlgn="auto" hangingPunct="1">
              <a:spcAft>
                <a:spcPts val="0"/>
              </a:spcAft>
              <a:buFont typeface="Arial" panose="020B0604020202020204" pitchFamily="34" charset="0"/>
              <a:buChar char="•"/>
              <a:defRPr/>
            </a:pPr>
            <a:endParaRPr lang="tr-TR" sz="2400"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51354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ChangeArrowheads="1"/>
          </p:cNvSpPr>
          <p:nvPr/>
        </p:nvSpPr>
        <p:spPr bwMode="auto">
          <a:xfrm>
            <a:off x="179388" y="219243"/>
            <a:ext cx="864393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355600">
              <a:spcBef>
                <a:spcPct val="20000"/>
              </a:spcBef>
              <a:buFont typeface="Arial" charset="0"/>
              <a:buChar char="•"/>
              <a:tabLst>
                <a:tab pos="877888" algn="l"/>
                <a:tab pos="1063625" algn="l"/>
                <a:tab pos="1778000" algn="ctr"/>
              </a:tabLst>
              <a:defRPr sz="3200">
                <a:solidFill>
                  <a:schemeClr val="tx1"/>
                </a:solidFill>
                <a:latin typeface="Calibri" pitchFamily="34" charset="0"/>
              </a:defRPr>
            </a:lvl1pPr>
            <a:lvl2pPr marL="742950" indent="-285750">
              <a:spcBef>
                <a:spcPct val="20000"/>
              </a:spcBef>
              <a:buFont typeface="Arial" charset="0"/>
              <a:buChar char="–"/>
              <a:tabLst>
                <a:tab pos="877888" algn="l"/>
                <a:tab pos="1063625" algn="l"/>
                <a:tab pos="1778000" algn="ctr"/>
              </a:tabLst>
              <a:defRPr sz="2800">
                <a:solidFill>
                  <a:schemeClr val="tx1"/>
                </a:solidFill>
                <a:latin typeface="Calibri" pitchFamily="34" charset="0"/>
              </a:defRPr>
            </a:lvl2pPr>
            <a:lvl3pPr marL="1143000" indent="-228600">
              <a:spcBef>
                <a:spcPct val="20000"/>
              </a:spcBef>
              <a:buFont typeface="Arial" charset="0"/>
              <a:buChar char="•"/>
              <a:tabLst>
                <a:tab pos="877888" algn="l"/>
                <a:tab pos="1063625" algn="l"/>
                <a:tab pos="1778000" algn="ctr"/>
              </a:tabLst>
              <a:defRPr sz="2400">
                <a:solidFill>
                  <a:schemeClr val="tx1"/>
                </a:solidFill>
                <a:latin typeface="Calibri" pitchFamily="34" charset="0"/>
              </a:defRPr>
            </a:lvl3pPr>
            <a:lvl4pPr marL="1600200" indent="-228600">
              <a:spcBef>
                <a:spcPct val="20000"/>
              </a:spcBef>
              <a:buFont typeface="Arial" charset="0"/>
              <a:buChar char="–"/>
              <a:tabLst>
                <a:tab pos="877888" algn="l"/>
                <a:tab pos="1063625" algn="l"/>
                <a:tab pos="1778000" algn="ctr"/>
              </a:tabLst>
              <a:defRPr sz="2000">
                <a:solidFill>
                  <a:schemeClr val="tx1"/>
                </a:solidFill>
                <a:latin typeface="Calibri" pitchFamily="34" charset="0"/>
              </a:defRPr>
            </a:lvl4pPr>
            <a:lvl5pPr marL="2057400" indent="-228600">
              <a:spcBef>
                <a:spcPct val="20000"/>
              </a:spcBef>
              <a:buFont typeface="Arial" charset="0"/>
              <a:buChar char="»"/>
              <a:tabLst>
                <a:tab pos="877888" algn="l"/>
                <a:tab pos="1063625" algn="l"/>
                <a:tab pos="1778000" algn="ctr"/>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877888" algn="l"/>
                <a:tab pos="1063625" algn="l"/>
                <a:tab pos="1778000" algn="ctr"/>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877888" algn="l"/>
                <a:tab pos="1063625" algn="l"/>
                <a:tab pos="1778000" algn="ctr"/>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877888" algn="l"/>
                <a:tab pos="1063625" algn="l"/>
                <a:tab pos="1778000" algn="ctr"/>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877888" algn="l"/>
                <a:tab pos="1063625" algn="l"/>
                <a:tab pos="1778000" algn="ctr"/>
              </a:tabLst>
              <a:defRPr sz="2000">
                <a:solidFill>
                  <a:schemeClr val="tx1"/>
                </a:solidFill>
                <a:latin typeface="Calibri" pitchFamily="34" charset="0"/>
              </a:defRPr>
            </a:lvl9pPr>
          </a:lstStyle>
          <a:p>
            <a:pPr eaLnBrk="1" hangingPunct="1">
              <a:spcBef>
                <a:spcPct val="0"/>
              </a:spcBef>
              <a:buFontTx/>
              <a:buNone/>
            </a:pPr>
            <a:r>
              <a:rPr lang="en-US" altLang="tr-TR" sz="2000" b="1" dirty="0">
                <a:latin typeface="Times New Roman" pitchFamily="18" charset="0"/>
                <a:cs typeface="Times New Roman" pitchFamily="18" charset="0"/>
              </a:rPr>
              <a:t>Phylum</a:t>
            </a:r>
            <a:r>
              <a:rPr lang="en-US" altLang="tr-TR" sz="2000" dirty="0">
                <a:latin typeface="Times New Roman" pitchFamily="18" charset="0"/>
                <a:cs typeface="Times New Roman" pitchFamily="18" charset="0"/>
              </a:rPr>
              <a:t>	:	</a:t>
            </a:r>
            <a:r>
              <a:rPr lang="tr-TR" altLang="tr-TR" sz="2000" dirty="0">
                <a:latin typeface="Times New Roman" pitchFamily="18" charset="0"/>
                <a:cs typeface="Times New Roman" pitchFamily="18" charset="0"/>
              </a:rPr>
              <a:t> </a:t>
            </a:r>
            <a:r>
              <a:rPr lang="en-US" altLang="tr-TR" sz="2000" dirty="0">
                <a:latin typeface="Times New Roman" pitchFamily="18" charset="0"/>
                <a:cs typeface="Times New Roman" pitchFamily="18" charset="0"/>
              </a:rPr>
              <a:t>Coelentera</a:t>
            </a:r>
            <a:r>
              <a:rPr lang="tr-TR" altLang="tr-TR" sz="2000" dirty="0">
                <a:latin typeface="Times New Roman" pitchFamily="18" charset="0"/>
                <a:cs typeface="Times New Roman" pitchFamily="18" charset="0"/>
              </a:rPr>
              <a:t>t</a:t>
            </a:r>
            <a:r>
              <a:rPr lang="en-US" altLang="tr-TR" sz="2000" dirty="0" smtClean="0">
                <a:latin typeface="Times New Roman" pitchFamily="18" charset="0"/>
                <a:cs typeface="Times New Roman" pitchFamily="18" charset="0"/>
              </a:rPr>
              <a:t>a</a:t>
            </a:r>
            <a:r>
              <a:rPr lang="tr-TR" altLang="tr-TR" sz="2000" dirty="0" smtClean="0">
                <a:latin typeface="Times New Roman" pitchFamily="18" charset="0"/>
                <a:cs typeface="Times New Roman" pitchFamily="18" charset="0"/>
              </a:rPr>
              <a:t> </a:t>
            </a:r>
            <a:r>
              <a:rPr lang="en-US" altLang="tr-TR" sz="2000" dirty="0" smtClean="0">
                <a:latin typeface="Times New Roman" pitchFamily="18" charset="0"/>
                <a:cs typeface="Times New Roman" pitchFamily="18" charset="0"/>
              </a:rPr>
              <a:t>(=</a:t>
            </a:r>
            <a:r>
              <a:rPr lang="en-US" altLang="tr-TR" sz="2000" dirty="0" err="1">
                <a:latin typeface="Times New Roman" pitchFamily="18" charset="0"/>
                <a:cs typeface="Times New Roman" pitchFamily="18" charset="0"/>
              </a:rPr>
              <a:t>Cnidaria</a:t>
            </a:r>
            <a:r>
              <a:rPr lang="en-US" altLang="tr-TR" sz="2000" dirty="0">
                <a:latin typeface="Times New Roman" pitchFamily="18" charset="0"/>
                <a:cs typeface="Times New Roman" pitchFamily="18" charset="0"/>
              </a:rPr>
              <a:t>)</a:t>
            </a:r>
            <a:endParaRPr lang="tr-TR" altLang="tr-TR" sz="2000" dirty="0">
              <a:latin typeface="Times New Roman" pitchFamily="18" charset="0"/>
              <a:cs typeface="Times New Roman" pitchFamily="18" charset="0"/>
            </a:endParaRPr>
          </a:p>
          <a:p>
            <a:pPr>
              <a:spcBef>
                <a:spcPct val="0"/>
              </a:spcBef>
              <a:buFontTx/>
              <a:buNone/>
            </a:pPr>
            <a:r>
              <a:rPr lang="en-US" altLang="tr-TR" sz="2000" b="1" dirty="0">
                <a:latin typeface="Times New Roman" pitchFamily="18" charset="0"/>
                <a:cs typeface="Times New Roman" pitchFamily="18" charset="0"/>
              </a:rPr>
              <a:t>Classis</a:t>
            </a:r>
            <a:r>
              <a:rPr lang="en-US" altLang="tr-TR" sz="2000" dirty="0">
                <a:latin typeface="Times New Roman" pitchFamily="18" charset="0"/>
                <a:cs typeface="Times New Roman" pitchFamily="18" charset="0"/>
              </a:rPr>
              <a:t>	:	</a:t>
            </a:r>
            <a:r>
              <a:rPr lang="tr-TR" altLang="tr-TR" sz="2000" dirty="0">
                <a:latin typeface="Times New Roman" pitchFamily="18" charset="0"/>
                <a:cs typeface="Times New Roman" pitchFamily="18" charset="0"/>
              </a:rPr>
              <a:t> </a:t>
            </a:r>
            <a:r>
              <a:rPr lang="en-US" altLang="tr-TR" sz="2000" dirty="0">
                <a:latin typeface="Times New Roman" pitchFamily="18" charset="0"/>
                <a:cs typeface="Times New Roman" pitchFamily="18" charset="0"/>
              </a:rPr>
              <a:t>Hydrozoa</a:t>
            </a:r>
            <a:endParaRPr lang="tr-TR" altLang="tr-TR" sz="2000" dirty="0">
              <a:latin typeface="Times New Roman" pitchFamily="18" charset="0"/>
              <a:cs typeface="Times New Roman" pitchFamily="18" charset="0"/>
            </a:endParaRPr>
          </a:p>
          <a:p>
            <a:pPr>
              <a:spcBef>
                <a:spcPct val="0"/>
              </a:spcBef>
              <a:buFontTx/>
              <a:buNone/>
            </a:pPr>
            <a:r>
              <a:rPr lang="en-US" altLang="tr-TR" sz="2000" b="1" dirty="0">
                <a:latin typeface="Times New Roman" pitchFamily="18" charset="0"/>
                <a:cs typeface="Times New Roman" pitchFamily="18" charset="0"/>
              </a:rPr>
              <a:t>Species</a:t>
            </a:r>
            <a:r>
              <a:rPr lang="en-US" altLang="tr-TR" sz="2000" dirty="0">
                <a:latin typeface="Times New Roman" pitchFamily="18" charset="0"/>
                <a:cs typeface="Times New Roman" pitchFamily="18" charset="0"/>
              </a:rPr>
              <a:t>	:	</a:t>
            </a:r>
            <a:r>
              <a:rPr lang="tr-TR" altLang="tr-TR" sz="2000" dirty="0">
                <a:latin typeface="Times New Roman" pitchFamily="18" charset="0"/>
                <a:cs typeface="Times New Roman" pitchFamily="18" charset="0"/>
              </a:rPr>
              <a:t> </a:t>
            </a:r>
            <a:r>
              <a:rPr lang="en-US" altLang="tr-TR" sz="2000" b="1" i="1" dirty="0" err="1">
                <a:latin typeface="Times New Roman" pitchFamily="18" charset="0"/>
                <a:cs typeface="Times New Roman" pitchFamily="18" charset="0"/>
              </a:rPr>
              <a:t>Tubularia</a:t>
            </a:r>
            <a:r>
              <a:rPr lang="tr-TR" altLang="tr-TR" sz="2000" b="1" i="1" dirty="0">
                <a:latin typeface="Times New Roman" pitchFamily="18" charset="0"/>
                <a:cs typeface="Times New Roman" pitchFamily="18" charset="0"/>
              </a:rPr>
              <a:t> </a:t>
            </a:r>
            <a:r>
              <a:rPr lang="en-US" altLang="tr-TR" sz="2000" b="1" i="1" dirty="0">
                <a:latin typeface="Times New Roman" pitchFamily="18" charset="0"/>
                <a:cs typeface="Times New Roman" pitchFamily="18" charset="0"/>
              </a:rPr>
              <a:t>larynx</a:t>
            </a:r>
            <a:endParaRPr lang="tr-TR" altLang="tr-TR" sz="2000" dirty="0">
              <a:latin typeface="Times New Roman" pitchFamily="18" charset="0"/>
              <a:cs typeface="Times New Roman" pitchFamily="18" charset="0"/>
            </a:endParaRPr>
          </a:p>
        </p:txBody>
      </p:sp>
      <p:sp>
        <p:nvSpPr>
          <p:cNvPr id="79875" name="Rectangle 4"/>
          <p:cNvSpPr>
            <a:spLocks noChangeArrowheads="1"/>
          </p:cNvSpPr>
          <p:nvPr/>
        </p:nvSpPr>
        <p:spPr bwMode="auto">
          <a:xfrm>
            <a:off x="155246" y="1412776"/>
            <a:ext cx="8640638"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tr-TR" altLang="tr-TR" sz="2400"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Denizlerde kayaların üzerinde koloni halinde yaşarlar. Beslenme ve üreme bireyleri aynı dal üzerinde bulunur. Vücutları baş ve sap olmak üzere iki kısımdan meydana gelir. Baş kısmına </a:t>
            </a:r>
            <a:r>
              <a:rPr lang="en-US" altLang="tr-TR" sz="2000" b="1" dirty="0">
                <a:latin typeface="Times New Roman" pitchFamily="18" charset="0"/>
                <a:cs typeface="Times New Roman" pitchFamily="18" charset="0"/>
              </a:rPr>
              <a:t>hydrant</a:t>
            </a:r>
            <a:r>
              <a:rPr lang="en-US" altLang="tr-TR" sz="2000"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adı verilir. Bu bölgede iki sıra halinde </a:t>
            </a:r>
            <a:r>
              <a:rPr lang="tr-TR" altLang="tr-TR" sz="2000" dirty="0" err="1">
                <a:latin typeface="Times New Roman" pitchFamily="18" charset="0"/>
                <a:cs typeface="Times New Roman" pitchFamily="18" charset="0"/>
              </a:rPr>
              <a:t>tentakül</a:t>
            </a:r>
            <a:r>
              <a:rPr lang="tr-TR" altLang="tr-TR" sz="2000" dirty="0">
                <a:latin typeface="Times New Roman" pitchFamily="18" charset="0"/>
                <a:cs typeface="Times New Roman" pitchFamily="18" charset="0"/>
              </a:rPr>
              <a:t> çelengi vardır. Bu çelenk, ağzının etrafında ve onun biraz altında bulunur. </a:t>
            </a:r>
            <a:r>
              <a:rPr lang="tr-TR" altLang="tr-TR" sz="2000" dirty="0" err="1">
                <a:latin typeface="Times New Roman" pitchFamily="18" charset="0"/>
                <a:cs typeface="Times New Roman" pitchFamily="18" charset="0"/>
              </a:rPr>
              <a:t>Tentatüller</a:t>
            </a:r>
            <a:r>
              <a:rPr lang="tr-TR" altLang="tr-TR" sz="2000" dirty="0">
                <a:latin typeface="Times New Roman" pitchFamily="18" charset="0"/>
                <a:cs typeface="Times New Roman" pitchFamily="18" charset="0"/>
              </a:rPr>
              <a:t> yaklaşık 20 tanedir ve iç kısımları gayrı muntazam sıralanmış endoderm hücreleriyle kaplıdır. Büyük </a:t>
            </a:r>
            <a:r>
              <a:rPr lang="tr-TR" altLang="tr-TR" sz="2000" dirty="0" err="1">
                <a:latin typeface="Times New Roman" pitchFamily="18" charset="0"/>
                <a:cs typeface="Times New Roman" pitchFamily="18" charset="0"/>
              </a:rPr>
              <a:t>hydrantlarda</a:t>
            </a:r>
            <a:r>
              <a:rPr lang="tr-TR" altLang="tr-TR" sz="2000" dirty="0">
                <a:latin typeface="Times New Roman" pitchFamily="18" charset="0"/>
                <a:cs typeface="Times New Roman" pitchFamily="18" charset="0"/>
              </a:rPr>
              <a:t> iki sıra halindeki </a:t>
            </a:r>
            <a:r>
              <a:rPr lang="tr-TR" altLang="tr-TR" sz="2000" dirty="0" err="1">
                <a:latin typeface="Times New Roman" pitchFamily="18" charset="0"/>
                <a:cs typeface="Times New Roman" pitchFamily="18" charset="0"/>
              </a:rPr>
              <a:t>tentakül</a:t>
            </a:r>
            <a:r>
              <a:rPr lang="tr-TR" altLang="tr-TR" sz="2000" dirty="0">
                <a:latin typeface="Times New Roman" pitchFamily="18" charset="0"/>
                <a:cs typeface="Times New Roman" pitchFamily="18" charset="0"/>
              </a:rPr>
              <a:t> çelenklerinin arasında üreme hayvanları (</a:t>
            </a:r>
            <a:r>
              <a:rPr lang="tr-TR" altLang="tr-TR" sz="2000" dirty="0" err="1">
                <a:latin typeface="Times New Roman" pitchFamily="18" charset="0"/>
                <a:cs typeface="Times New Roman" pitchFamily="18" charset="0"/>
              </a:rPr>
              <a:t>Gonophorlar</a:t>
            </a:r>
            <a:r>
              <a:rPr lang="tr-TR" altLang="tr-TR" sz="2000" dirty="0">
                <a:latin typeface="Times New Roman" pitchFamily="18" charset="0"/>
                <a:cs typeface="Times New Roman" pitchFamily="18" charset="0"/>
              </a:rPr>
              <a:t>) bulunur. </a:t>
            </a:r>
            <a:endParaRPr lang="tr-TR" altLang="tr-TR" sz="2000" dirty="0" smtClean="0">
              <a:latin typeface="Times New Roman" pitchFamily="18" charset="0"/>
              <a:cs typeface="Times New Roman" pitchFamily="18" charset="0"/>
            </a:endParaRPr>
          </a:p>
          <a:p>
            <a:pPr eaLnBrk="1" hangingPunct="1">
              <a:spcBef>
                <a:spcPct val="0"/>
              </a:spcBef>
              <a:buFontTx/>
              <a:buNone/>
            </a:pPr>
            <a:endParaRPr lang="tr-TR" altLang="tr-TR" sz="2000" dirty="0">
              <a:latin typeface="Times New Roman" pitchFamily="18" charset="0"/>
              <a:cs typeface="Times New Roman" pitchFamily="18" charset="0"/>
            </a:endParaRPr>
          </a:p>
          <a:p>
            <a:pPr>
              <a:spcBef>
                <a:spcPct val="0"/>
              </a:spcBef>
              <a:buNone/>
            </a:pPr>
            <a:r>
              <a:rPr lang="tr-TR" altLang="tr-TR" sz="2000" dirty="0" err="1">
                <a:latin typeface="Times New Roman" pitchFamily="18" charset="0"/>
                <a:cs typeface="Times New Roman" pitchFamily="18" charset="0"/>
              </a:rPr>
              <a:t>Gonophorlar</a:t>
            </a:r>
            <a:r>
              <a:rPr lang="tr-TR" altLang="tr-TR" sz="2000" dirty="0">
                <a:latin typeface="Times New Roman" pitchFamily="18" charset="0"/>
                <a:cs typeface="Times New Roman" pitchFamily="18" charset="0"/>
              </a:rPr>
              <a:t> bu türde koloniden ayrılmaz ve saplı </a:t>
            </a:r>
            <a:r>
              <a:rPr lang="tr-TR" altLang="tr-TR" sz="2000" dirty="0" err="1">
                <a:latin typeface="Times New Roman" pitchFamily="18" charset="0"/>
                <a:cs typeface="Times New Roman" pitchFamily="18" charset="0"/>
              </a:rPr>
              <a:t>gonophorlar</a:t>
            </a:r>
            <a:r>
              <a:rPr lang="tr-TR" altLang="tr-TR" sz="2000" dirty="0">
                <a:latin typeface="Times New Roman" pitchFamily="18" charset="0"/>
                <a:cs typeface="Times New Roman" pitchFamily="18" charset="0"/>
              </a:rPr>
              <a:t> halinde üreme hücrelerini oluştururlar. Genç kolonilerde ya da ufak kolonilerde </a:t>
            </a:r>
            <a:r>
              <a:rPr lang="tr-TR" altLang="tr-TR" sz="2000" dirty="0" err="1">
                <a:latin typeface="Times New Roman" pitchFamily="18" charset="0"/>
                <a:cs typeface="Times New Roman" pitchFamily="18" charset="0"/>
              </a:rPr>
              <a:t>gonophorlar</a:t>
            </a:r>
            <a:r>
              <a:rPr lang="tr-TR" altLang="tr-TR" sz="2000" dirty="0">
                <a:latin typeface="Times New Roman" pitchFamily="18" charset="0"/>
                <a:cs typeface="Times New Roman" pitchFamily="18" charset="0"/>
              </a:rPr>
              <a:t> henüz oluşmamıştır. Bu türde koloninin tamamı ektodermin bir salgısı olan </a:t>
            </a:r>
            <a:r>
              <a:rPr lang="tr-TR" altLang="tr-TR" sz="2000" dirty="0" err="1">
                <a:latin typeface="Times New Roman" pitchFamily="18" charset="0"/>
                <a:cs typeface="Times New Roman" pitchFamily="18" charset="0"/>
              </a:rPr>
              <a:t>peridermle</a:t>
            </a:r>
            <a:r>
              <a:rPr lang="tr-TR" altLang="tr-TR" sz="2000" dirty="0">
                <a:latin typeface="Times New Roman" pitchFamily="18" charset="0"/>
                <a:cs typeface="Times New Roman" pitchFamily="18" charset="0"/>
              </a:rPr>
              <a:t> kaplıdır. </a:t>
            </a:r>
            <a:r>
              <a:rPr lang="tr-TR" altLang="tr-TR" sz="2000" dirty="0" err="1">
                <a:latin typeface="Times New Roman" pitchFamily="18" charset="0"/>
                <a:cs typeface="Times New Roman" pitchFamily="18" charset="0"/>
              </a:rPr>
              <a:t>Peridermin</a:t>
            </a:r>
            <a:r>
              <a:rPr lang="tr-TR" altLang="tr-TR" sz="2000" dirty="0">
                <a:latin typeface="Times New Roman" pitchFamily="18" charset="0"/>
                <a:cs typeface="Times New Roman" pitchFamily="18" charset="0"/>
              </a:rPr>
              <a:t> görevi, koloniyi dış etkilere karşı korumak ve dayanıklılığını artırmaktır. </a:t>
            </a:r>
            <a:r>
              <a:rPr lang="tr-TR" altLang="tr-TR" sz="2000" dirty="0" err="1">
                <a:latin typeface="Times New Roman" pitchFamily="18" charset="0"/>
                <a:cs typeface="Times New Roman" pitchFamily="18" charset="0"/>
              </a:rPr>
              <a:t>Hydrant</a:t>
            </a:r>
            <a:r>
              <a:rPr lang="tr-TR" altLang="tr-TR" sz="2000" dirty="0">
                <a:latin typeface="Times New Roman" pitchFamily="18" charset="0"/>
                <a:cs typeface="Times New Roman" pitchFamily="18" charset="0"/>
              </a:rPr>
              <a:t> adı verilen kısmı çıplak olduğu için bu tip poliplere </a:t>
            </a:r>
            <a:r>
              <a:rPr lang="tr-TR" altLang="tr-TR" sz="2000" b="1" dirty="0" err="1">
                <a:latin typeface="Times New Roman" pitchFamily="18" charset="0"/>
                <a:cs typeface="Times New Roman" pitchFamily="18" charset="0"/>
              </a:rPr>
              <a:t>tekasy</a:t>
            </a:r>
            <a:r>
              <a:rPr lang="tr-TR" altLang="tr-TR" sz="2000" dirty="0">
                <a:latin typeface="Times New Roman" pitchFamily="18" charset="0"/>
                <a:cs typeface="Times New Roman" pitchFamily="18" charset="0"/>
              </a:rPr>
              <a:t> ya da </a:t>
            </a:r>
            <a:r>
              <a:rPr lang="tr-TR" altLang="tr-TR" sz="2000" b="1" dirty="0" err="1">
                <a:latin typeface="Times New Roman" pitchFamily="18" charset="0"/>
                <a:cs typeface="Times New Roman" pitchFamily="18" charset="0"/>
              </a:rPr>
              <a:t>athecat</a:t>
            </a:r>
            <a:r>
              <a:rPr lang="tr-TR" altLang="tr-TR" sz="2000" dirty="0">
                <a:latin typeface="Times New Roman" pitchFamily="18" charset="0"/>
                <a:cs typeface="Times New Roman" pitchFamily="18" charset="0"/>
              </a:rPr>
              <a:t> adı verilir.</a:t>
            </a:r>
            <a:endParaRPr lang="tr-TR" altLang="tr-TR" sz="2400" dirty="0">
              <a:latin typeface="Times New Roman" pitchFamily="18" charset="0"/>
              <a:cs typeface="Times New Roman" pitchFamily="18" charset="0"/>
            </a:endParaRPr>
          </a:p>
          <a:p>
            <a:pPr eaLnBrk="1" hangingPunct="1">
              <a:spcBef>
                <a:spcPct val="0"/>
              </a:spcBef>
              <a:buFontTx/>
              <a:buNone/>
            </a:pPr>
            <a:endParaRPr lang="tr-TR" altLang="tr-TR" sz="2000"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74385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2 İçerik Yer Tutucusu"/>
          <p:cNvSpPr>
            <a:spLocks noGrp="1"/>
          </p:cNvSpPr>
          <p:nvPr>
            <p:ph idx="1"/>
          </p:nvPr>
        </p:nvSpPr>
        <p:spPr>
          <a:xfrm>
            <a:off x="251520" y="188640"/>
            <a:ext cx="8892480" cy="2160240"/>
          </a:xfrm>
        </p:spPr>
        <p:txBody>
          <a:bodyPr>
            <a:normAutofit fontScale="92500" lnSpcReduction="10000"/>
          </a:bodyPr>
          <a:lstStyle/>
          <a:p>
            <a:pPr eaLnBrk="1" hangingPunct="1">
              <a:buFont typeface="Arial" charset="0"/>
              <a:buNone/>
            </a:pPr>
            <a:r>
              <a:rPr lang="tr-TR" altLang="tr-TR" sz="2200" b="1" dirty="0" err="1" smtClean="0">
                <a:latin typeface="Times New Roman" pitchFamily="18" charset="0"/>
                <a:cs typeface="Times New Roman" pitchFamily="18" charset="0"/>
              </a:rPr>
              <a:t>Phylum</a:t>
            </a:r>
            <a:r>
              <a:rPr lang="tr-TR" altLang="tr-TR" sz="2200" dirty="0" smtClean="0">
                <a:latin typeface="Times New Roman" pitchFamily="18" charset="0"/>
                <a:cs typeface="Times New Roman" pitchFamily="18" charset="0"/>
              </a:rPr>
              <a:t> </a:t>
            </a:r>
            <a:r>
              <a:rPr lang="tr-TR" altLang="tr-TR" sz="2200" baseline="-25000" dirty="0" smtClean="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          : </a:t>
            </a:r>
            <a:r>
              <a:rPr lang="tr-TR" altLang="tr-TR" sz="2200" dirty="0" err="1" smtClean="0">
                <a:latin typeface="Times New Roman" pitchFamily="18" charset="0"/>
                <a:cs typeface="Times New Roman" pitchFamily="18" charset="0"/>
              </a:rPr>
              <a:t>Coelenterata</a:t>
            </a:r>
            <a:r>
              <a:rPr lang="tr-TR" altLang="tr-TR" sz="2200" dirty="0" smtClean="0">
                <a:latin typeface="Times New Roman" pitchFamily="18" charset="0"/>
                <a:cs typeface="Times New Roman" pitchFamily="18" charset="0"/>
              </a:rPr>
              <a:t> </a:t>
            </a:r>
            <a:r>
              <a:rPr lang="tr-TR" altLang="tr-TR" sz="2200" b="1" dirty="0" smtClean="0">
                <a:latin typeface="Times New Roman" pitchFamily="18" charset="0"/>
                <a:cs typeface="Times New Roman" pitchFamily="18" charset="0"/>
              </a:rPr>
              <a:t>(=</a:t>
            </a:r>
            <a:r>
              <a:rPr lang="tr-TR" altLang="tr-TR" sz="2200" dirty="0" err="1" smtClean="0">
                <a:latin typeface="Times New Roman" pitchFamily="18" charset="0"/>
                <a:cs typeface="Times New Roman" pitchFamily="18" charset="0"/>
              </a:rPr>
              <a:t>Cnidaria</a:t>
            </a:r>
            <a:r>
              <a:rPr lang="tr-TR" altLang="tr-TR" sz="2200" dirty="0" smtClean="0">
                <a:latin typeface="Times New Roman" pitchFamily="18" charset="0"/>
                <a:cs typeface="Times New Roman" pitchFamily="18" charset="0"/>
              </a:rPr>
              <a:t>)</a:t>
            </a:r>
          </a:p>
          <a:p>
            <a:pPr eaLnBrk="1" hangingPunct="1">
              <a:buFont typeface="Arial" charset="0"/>
              <a:buNone/>
            </a:pPr>
            <a:r>
              <a:rPr lang="tr-TR" altLang="tr-TR" sz="2200" b="1" dirty="0" err="1" smtClean="0">
                <a:latin typeface="Times New Roman" pitchFamily="18" charset="0"/>
                <a:cs typeface="Times New Roman" pitchFamily="18" charset="0"/>
              </a:rPr>
              <a:t>Classis</a:t>
            </a:r>
            <a:r>
              <a:rPr lang="tr-TR" altLang="tr-TR" sz="2200" b="1" dirty="0" smtClean="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 </a:t>
            </a:r>
            <a:r>
              <a:rPr lang="tr-TR" altLang="tr-TR" sz="2200" dirty="0" err="1" smtClean="0">
                <a:latin typeface="Times New Roman" pitchFamily="18" charset="0"/>
                <a:cs typeface="Times New Roman" pitchFamily="18" charset="0"/>
              </a:rPr>
              <a:t>Hydrozoa</a:t>
            </a:r>
            <a:r>
              <a:rPr lang="tr-TR" altLang="tr-TR" sz="2200" dirty="0" smtClean="0">
                <a:latin typeface="Times New Roman" pitchFamily="18" charset="0"/>
                <a:cs typeface="Times New Roman" pitchFamily="18" charset="0"/>
              </a:rPr>
              <a:t> 	</a:t>
            </a:r>
          </a:p>
          <a:p>
            <a:pPr eaLnBrk="1" hangingPunct="1">
              <a:buFont typeface="Arial" charset="0"/>
              <a:buNone/>
            </a:pPr>
            <a:r>
              <a:rPr lang="tr-TR" altLang="tr-TR" sz="2200" b="1" dirty="0" err="1" smtClean="0">
                <a:latin typeface="Times New Roman" pitchFamily="18" charset="0"/>
                <a:cs typeface="Times New Roman" pitchFamily="18" charset="0"/>
              </a:rPr>
              <a:t>Ordo</a:t>
            </a:r>
            <a:r>
              <a:rPr lang="tr-TR" altLang="tr-TR" sz="2200" b="1" dirty="0" smtClean="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 : </a:t>
            </a:r>
            <a:r>
              <a:rPr lang="tr-TR" altLang="tr-TR" sz="2200" dirty="0" err="1" smtClean="0">
                <a:latin typeface="Times New Roman" pitchFamily="18" charset="0"/>
                <a:cs typeface="Times New Roman" pitchFamily="18" charset="0"/>
              </a:rPr>
              <a:t>Hydroida</a:t>
            </a:r>
            <a:endParaRPr lang="tr-TR" altLang="tr-TR" sz="2200" dirty="0" smtClean="0">
              <a:latin typeface="Times New Roman" pitchFamily="18" charset="0"/>
              <a:cs typeface="Times New Roman" pitchFamily="18" charset="0"/>
            </a:endParaRPr>
          </a:p>
          <a:p>
            <a:pPr eaLnBrk="1" hangingPunct="1">
              <a:buFont typeface="Arial" charset="0"/>
              <a:buNone/>
            </a:pPr>
            <a:r>
              <a:rPr lang="tr-TR" altLang="tr-TR" sz="2200" b="1" dirty="0" err="1" smtClean="0">
                <a:latin typeface="Times New Roman" pitchFamily="18" charset="0"/>
                <a:cs typeface="Times New Roman" pitchFamily="18" charset="0"/>
              </a:rPr>
              <a:t>Species</a:t>
            </a:r>
            <a:r>
              <a:rPr lang="tr-TR" altLang="tr-TR" sz="2200" dirty="0" smtClean="0">
                <a:latin typeface="Times New Roman" pitchFamily="18" charset="0"/>
                <a:cs typeface="Times New Roman" pitchFamily="18" charset="0"/>
              </a:rPr>
              <a:t>	</a:t>
            </a:r>
            <a:r>
              <a:rPr lang="tr-TR" altLang="tr-TR" sz="2200" dirty="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          : </a:t>
            </a:r>
            <a:r>
              <a:rPr lang="tr-TR" altLang="tr-TR" sz="2200" b="1" i="1" dirty="0" err="1" smtClean="0">
                <a:latin typeface="Times New Roman" pitchFamily="18" charset="0"/>
                <a:cs typeface="Times New Roman" pitchFamily="18" charset="0"/>
              </a:rPr>
              <a:t>Agleophenia</a:t>
            </a:r>
            <a:r>
              <a:rPr lang="tr-TR" altLang="tr-TR" sz="2200" b="1" i="1" dirty="0" smtClean="0">
                <a:latin typeface="Times New Roman" pitchFamily="18" charset="0"/>
                <a:cs typeface="Times New Roman" pitchFamily="18" charset="0"/>
              </a:rPr>
              <a:t>  </a:t>
            </a:r>
            <a:r>
              <a:rPr lang="tr-TR" altLang="tr-TR" sz="2200" b="1" i="1" dirty="0" err="1" smtClean="0">
                <a:latin typeface="Times New Roman" pitchFamily="18" charset="0"/>
                <a:cs typeface="Times New Roman" pitchFamily="18" charset="0"/>
              </a:rPr>
              <a:t>pluma</a:t>
            </a:r>
            <a:endParaRPr lang="tr-TR" altLang="tr-TR" sz="2200" b="1" i="1" dirty="0" smtClean="0">
              <a:latin typeface="Times New Roman" pitchFamily="18" charset="0"/>
              <a:cs typeface="Times New Roman" pitchFamily="18" charset="0"/>
            </a:endParaRPr>
          </a:p>
          <a:p>
            <a:pPr eaLnBrk="1" hangingPunct="1">
              <a:buFont typeface="Arial" charset="0"/>
              <a:buNone/>
            </a:pPr>
            <a:r>
              <a:rPr lang="tr-TR" altLang="tr-TR" sz="2400" dirty="0" smtClean="0">
                <a:latin typeface="Times New Roman" pitchFamily="18" charset="0"/>
                <a:cs typeface="Times New Roman" pitchFamily="18" charset="0"/>
              </a:rPr>
              <a:t/>
            </a:r>
            <a:br>
              <a:rPr lang="tr-TR" altLang="tr-TR" sz="2400" dirty="0" smtClean="0">
                <a:latin typeface="Times New Roman" pitchFamily="18" charset="0"/>
                <a:cs typeface="Times New Roman" pitchFamily="18" charset="0"/>
              </a:rPr>
            </a:br>
            <a:endParaRPr lang="tr-TR" altLang="tr-TR" sz="2000" dirty="0" smtClean="0">
              <a:latin typeface="Times New Roman" pitchFamily="18" charset="0"/>
              <a:cs typeface="Times New Roman" pitchFamily="18" charset="0"/>
            </a:endParaRPr>
          </a:p>
        </p:txBody>
      </p:sp>
      <p:sp>
        <p:nvSpPr>
          <p:cNvPr id="81925" name="Dikdörtgen 5"/>
          <p:cNvSpPr>
            <a:spLocks noChangeArrowheads="1"/>
          </p:cNvSpPr>
          <p:nvPr/>
        </p:nvSpPr>
        <p:spPr bwMode="auto">
          <a:xfrm>
            <a:off x="251520" y="2780928"/>
            <a:ext cx="864096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a:latin typeface="Times New Roman" pitchFamily="18" charset="0"/>
                <a:cs typeface="Times New Roman" pitchFamily="18" charset="0"/>
              </a:rPr>
              <a:t>Denizlerin dip kısımlarında, sert zeminlere yapışık, koloni halinde yaşarlar. Koloni dalları tüy şeklindedir. Bireyler dallar üzerinde bir sıra halinde arka arkaya dizilmişlerdir. </a:t>
            </a:r>
            <a:r>
              <a:rPr lang="tr-TR" altLang="tr-TR" sz="2000" dirty="0" err="1">
                <a:latin typeface="Times New Roman" pitchFamily="18" charset="0"/>
                <a:cs typeface="Times New Roman" pitchFamily="18" charset="0"/>
              </a:rPr>
              <a:t>Hidrotechalarının</a:t>
            </a:r>
            <a:r>
              <a:rPr lang="tr-TR" altLang="tr-TR" sz="2000" dirty="0">
                <a:latin typeface="Times New Roman" pitchFamily="18" charset="0"/>
                <a:cs typeface="Times New Roman" pitchFamily="18" charset="0"/>
              </a:rPr>
              <a:t> bir tarafı dallara tamamen yapışık ve kapaksızdır. İçi yakıcı kapsülle dolu olan </a:t>
            </a:r>
            <a:r>
              <a:rPr lang="tr-TR" altLang="tr-TR" sz="2000" b="1" dirty="0" err="1">
                <a:latin typeface="Times New Roman" pitchFamily="18" charset="0"/>
                <a:cs typeface="Times New Roman" pitchFamily="18" charset="0"/>
              </a:rPr>
              <a:t>nemathophor</a:t>
            </a:r>
            <a:r>
              <a:rPr lang="tr-TR" altLang="tr-TR" sz="2000" dirty="0">
                <a:latin typeface="Times New Roman" pitchFamily="18" charset="0"/>
                <a:cs typeface="Times New Roman" pitchFamily="18" charset="0"/>
              </a:rPr>
              <a:t> ya da </a:t>
            </a:r>
            <a:r>
              <a:rPr lang="tr-TR" altLang="tr-TR" sz="2000" b="1" dirty="0" err="1">
                <a:latin typeface="Times New Roman" pitchFamily="18" charset="0"/>
                <a:cs typeface="Times New Roman" pitchFamily="18" charset="0"/>
              </a:rPr>
              <a:t>dactylotheca</a:t>
            </a:r>
            <a:r>
              <a:rPr lang="tr-TR" altLang="tr-TR" sz="2000" dirty="0">
                <a:latin typeface="Times New Roman" pitchFamily="18" charset="0"/>
                <a:cs typeface="Times New Roman" pitchFamily="18" charset="0"/>
              </a:rPr>
              <a:t> ihtiva ederler. Bunlar hareketsiz yapılardır. Aynı dal üzerinde </a:t>
            </a:r>
            <a:r>
              <a:rPr lang="tr-TR" altLang="tr-TR" sz="2000" b="1" dirty="0" err="1">
                <a:latin typeface="Times New Roman" pitchFamily="18" charset="0"/>
                <a:cs typeface="Times New Roman" pitchFamily="18" charset="0"/>
              </a:rPr>
              <a:t>gonangiyumlar</a:t>
            </a:r>
            <a:r>
              <a:rPr lang="tr-TR" altLang="tr-TR" sz="2000" dirty="0">
                <a:latin typeface="Times New Roman" pitchFamily="18" charset="0"/>
                <a:cs typeface="Times New Roman" pitchFamily="18" charset="0"/>
              </a:rPr>
              <a:t> da bulunur</a:t>
            </a:r>
            <a:r>
              <a:rPr lang="tr-TR" altLang="tr-TR" sz="2000" dirty="0" smtClean="0">
                <a:latin typeface="Times New Roman" pitchFamily="18" charset="0"/>
                <a:cs typeface="Times New Roman" pitchFamily="18" charset="0"/>
              </a:rPr>
              <a:t>.</a:t>
            </a:r>
          </a:p>
          <a:p>
            <a:pPr>
              <a:spcBef>
                <a:spcPct val="0"/>
              </a:spcBef>
              <a:buFontTx/>
              <a:buNone/>
            </a:pPr>
            <a:endParaRPr lang="tr-TR" altLang="tr-TR" sz="2000" dirty="0">
              <a:latin typeface="Times New Roman" pitchFamily="18" charset="0"/>
              <a:cs typeface="Times New Roman" pitchFamily="18" charset="0"/>
            </a:endParaRPr>
          </a:p>
          <a:p>
            <a:pPr>
              <a:spcBef>
                <a:spcPct val="0"/>
              </a:spcBef>
              <a:buNone/>
            </a:pPr>
            <a:r>
              <a:rPr lang="tr-TR" altLang="tr-TR" sz="2000" dirty="0">
                <a:latin typeface="Times New Roman" pitchFamily="18" charset="0"/>
                <a:cs typeface="Times New Roman" pitchFamily="18" charset="0"/>
              </a:rPr>
              <a:t>Laboratuvar çalışmasında bu tür, hazır preparatlarda incelenecektir. Önce kolonideki bireylerin dizilişi şematik olarak gösterilecektir. Daha sonra orta ya da büyük  büyültmeli objektifte koloninin ayrıntıları incelenecek ve çizim kısımlarının da yazılmasıyla tamamlanacaktır.</a:t>
            </a:r>
          </a:p>
          <a:p>
            <a:pPr>
              <a:spcBef>
                <a:spcPct val="0"/>
              </a:spcBef>
              <a:buFontTx/>
              <a:buNone/>
            </a:pPr>
            <a:endParaRPr lang="tr-TR" altLang="tr-TR" sz="2000"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8444821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341</Words>
  <Application>Microsoft Office PowerPoint</Application>
  <PresentationFormat>Ekran Gösterisi (4:3)</PresentationFormat>
  <Paragraphs>43</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2019-12-18T07:45:41Z</dcterms:created>
  <dcterms:modified xsi:type="dcterms:W3CDTF">2019-12-18T07:52:15Z</dcterms:modified>
</cp:coreProperties>
</file>