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381" r:id="rId4"/>
    <p:sldId id="382" r:id="rId5"/>
    <p:sldId id="383" r:id="rId6"/>
    <p:sldId id="259" r:id="rId7"/>
    <p:sldId id="384"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2" r:id="rId22"/>
    <p:sldId id="283" r:id="rId23"/>
    <p:sldId id="276" r:id="rId24"/>
    <p:sldId id="277" r:id="rId25"/>
    <p:sldId id="278" r:id="rId26"/>
    <p:sldId id="284" r:id="rId27"/>
    <p:sldId id="285" r:id="rId28"/>
    <p:sldId id="286" r:id="rId29"/>
    <p:sldId id="287" r:id="rId30"/>
    <p:sldId id="297" r:id="rId31"/>
    <p:sldId id="304" r:id="rId32"/>
    <p:sldId id="305" r:id="rId33"/>
    <p:sldId id="306" r:id="rId34"/>
    <p:sldId id="307" r:id="rId35"/>
    <p:sldId id="308" r:id="rId36"/>
    <p:sldId id="309" r:id="rId37"/>
    <p:sldId id="312" r:id="rId38"/>
    <p:sldId id="313" r:id="rId39"/>
    <p:sldId id="311" r:id="rId40"/>
    <p:sldId id="314" r:id="rId41"/>
    <p:sldId id="320" r:id="rId42"/>
    <p:sldId id="315" r:id="rId43"/>
    <p:sldId id="316" r:id="rId44"/>
    <p:sldId id="317" r:id="rId45"/>
    <p:sldId id="321" r:id="rId46"/>
    <p:sldId id="318" r:id="rId47"/>
    <p:sldId id="332" r:id="rId48"/>
    <p:sldId id="333" r:id="rId49"/>
    <p:sldId id="334" r:id="rId50"/>
    <p:sldId id="336" r:id="rId51"/>
    <p:sldId id="337" r:id="rId52"/>
    <p:sldId id="338" r:id="rId53"/>
    <p:sldId id="339" r:id="rId54"/>
    <p:sldId id="340" r:id="rId55"/>
    <p:sldId id="341" r:id="rId56"/>
    <p:sldId id="342" r:id="rId57"/>
    <p:sldId id="343" r:id="rId58"/>
    <p:sldId id="344" r:id="rId59"/>
    <p:sldId id="345" r:id="rId60"/>
    <p:sldId id="359" r:id="rId61"/>
    <p:sldId id="360" r:id="rId62"/>
    <p:sldId id="361" r:id="rId6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86" d="100"/>
          <a:sy n="86" d="100"/>
        </p:scale>
        <p:origin x="-13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79B853DC-86F3-4C25-BC35-4CCC527B274D}" type="datetimeFigureOut">
              <a:rPr lang="tr-TR" smtClean="0"/>
              <a:pPr/>
              <a:t>26.04.2017</a:t>
            </a:fld>
            <a:endParaRPr lang="tr-TR"/>
          </a:p>
        </p:txBody>
      </p:sp>
      <p:sp>
        <p:nvSpPr>
          <p:cNvPr id="17" name="16 Altbilgi Yer Tutucusu"/>
          <p:cNvSpPr>
            <a:spLocks noGrp="1"/>
          </p:cNvSpPr>
          <p:nvPr>
            <p:ph type="ftr" sz="quarter" idx="11"/>
          </p:nvPr>
        </p:nvSpPr>
        <p:spPr/>
        <p:txBody>
          <a:bodyPr/>
          <a:lstStyle/>
          <a:p>
            <a:endParaRPr lang="tr-TR"/>
          </a:p>
        </p:txBody>
      </p:sp>
      <p:sp>
        <p:nvSpPr>
          <p:cNvPr id="7" name="6 Düz Bağlayıcı"/>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5E53C53-7BA2-4928-985F-82CFCC8954EE}" type="slidenum">
              <a:rPr lang="tr-TR" smtClean="0"/>
              <a:pPr/>
              <a:t>‹#›</a:t>
            </a:fld>
            <a:endParaRPr lang="tr-TR"/>
          </a:p>
        </p:txBody>
      </p:sp>
      <p:sp>
        <p:nvSpPr>
          <p:cNvPr id="8" name="7 Başlık"/>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9B853DC-86F3-4C25-BC35-4CCC527B274D}" type="datetimeFigureOut">
              <a:rPr lang="tr-TR" smtClean="0"/>
              <a:pPr/>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5E53C53-7BA2-4928-985F-82CFCC8954EE}"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6915912" y="3009901"/>
            <a:ext cx="457200" cy="441325"/>
          </a:xfrm>
        </p:spPr>
        <p:txBody>
          <a:bodyPr/>
          <a:lstStyle/>
          <a:p>
            <a:fld id="{F5E53C53-7BA2-4928-985F-82CFCC8954EE}" type="slidenum">
              <a:rPr lang="tr-TR" smtClean="0"/>
              <a:pPr/>
              <a:t>‹#›</a:t>
            </a:fld>
            <a:endParaRPr lang="tr-TR"/>
          </a:p>
        </p:txBody>
      </p:sp>
      <p:sp>
        <p:nvSpPr>
          <p:cNvPr id="3" name="2 Dikey Metin Yer Tutucusu"/>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9B853DC-86F3-4C25-BC35-4CCC527B274D}" type="datetimeFigureOut">
              <a:rPr lang="tr-TR" smtClean="0"/>
              <a:pPr/>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2" name="1 Dikey Başlık"/>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79B853DC-86F3-4C25-BC35-4CCC527B274D}" type="datetimeFigureOut">
              <a:rPr lang="tr-TR" smtClean="0"/>
              <a:pPr/>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4361688" y="1026372"/>
            <a:ext cx="457200" cy="441325"/>
          </a:xfrm>
        </p:spPr>
        <p:txBody>
          <a:bodyPr/>
          <a:lstStyle/>
          <a:p>
            <a:fld id="{F5E53C53-7BA2-4928-985F-82CFCC8954EE}" type="slidenum">
              <a:rPr lang="tr-TR" smtClean="0"/>
              <a:pPr/>
              <a:t>‹#›</a:t>
            </a:fld>
            <a:endParaRPr lang="tr-TR"/>
          </a:p>
        </p:txBody>
      </p:sp>
      <p:sp>
        <p:nvSpPr>
          <p:cNvPr id="8" name="7 İçerik Yer Tutucusu"/>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tr-TR"/>
          </a:p>
        </p:txBody>
      </p:sp>
      <p:sp>
        <p:nvSpPr>
          <p:cNvPr id="4" name="3 Veri Yer Tutucusu"/>
          <p:cNvSpPr>
            <a:spLocks noGrp="1"/>
          </p:cNvSpPr>
          <p:nvPr>
            <p:ph type="dt" sz="half" idx="10"/>
          </p:nvPr>
        </p:nvSpPr>
        <p:spPr/>
        <p:txBody>
          <a:bodyPr/>
          <a:lstStyle/>
          <a:p>
            <a:fld id="{79B853DC-86F3-4C25-BC35-4CCC527B274D}" type="datetimeFigureOut">
              <a:rPr lang="tr-TR" smtClean="0"/>
              <a:pPr/>
              <a:t>26.04.2017</a:t>
            </a:fld>
            <a:endParaRPr lang="tr-TR"/>
          </a:p>
        </p:txBody>
      </p:sp>
      <p:sp>
        <p:nvSpPr>
          <p:cNvPr id="8" name="7 Düz Bağlayıcı"/>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5E53C53-7BA2-4928-985F-82CFCC8954EE}" type="slidenum">
              <a:rPr lang="tr-TR" smtClean="0"/>
              <a:pPr/>
              <a:t>‹#›</a:t>
            </a:fld>
            <a:endParaRPr lang="tr-TR"/>
          </a:p>
        </p:txBody>
      </p:sp>
      <p:sp>
        <p:nvSpPr>
          <p:cNvPr id="2" name="1 Başlık"/>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5791200" y="6409944"/>
            <a:ext cx="3044952" cy="365760"/>
          </a:xfrm>
        </p:spPr>
        <p:txBody>
          <a:bodyPr/>
          <a:lstStyle/>
          <a:p>
            <a:fld id="{79B853DC-86F3-4C25-BC35-4CCC527B274D}" type="datetimeFigureOut">
              <a:rPr lang="tr-TR" smtClean="0"/>
              <a:pPr/>
              <a:t>26.04.2017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5E53C53-7BA2-4928-985F-82CFCC8954EE}" type="slidenum">
              <a:rPr lang="tr-TR" smtClean="0"/>
              <a:pPr/>
              <a:t>‹#›</a:t>
            </a:fld>
            <a:endParaRPr lang="tr-TR"/>
          </a:p>
        </p:txBody>
      </p:sp>
      <p:sp>
        <p:nvSpPr>
          <p:cNvPr id="8" name="7 Düz Bağlayıcı"/>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79B853DC-86F3-4C25-BC35-4CCC527B274D}" type="datetimeFigureOut">
              <a:rPr lang="tr-TR" smtClean="0"/>
              <a:pPr/>
              <a:t>26.04.2017</a:t>
            </a:fld>
            <a:endParaRPr lang="tr-TR"/>
          </a:p>
        </p:txBody>
      </p:sp>
      <p:sp>
        <p:nvSpPr>
          <p:cNvPr id="8" name="7 Altbilgi Yer Tutucusu"/>
          <p:cNvSpPr>
            <a:spLocks noGrp="1"/>
          </p:cNvSpPr>
          <p:nvPr>
            <p:ph type="ftr" sz="quarter" idx="11"/>
          </p:nvPr>
        </p:nvSpPr>
        <p:spPr>
          <a:xfrm>
            <a:off x="304800" y="6409944"/>
            <a:ext cx="3581400" cy="365760"/>
          </a:xfrm>
        </p:spPr>
        <p:txBody>
          <a:bodyPr/>
          <a:lstStyle/>
          <a:p>
            <a:endParaRPr lang="tr-TR"/>
          </a:p>
        </p:txBody>
      </p:sp>
      <p:sp>
        <p:nvSpPr>
          <p:cNvPr id="15" name="14 Düz Bağlayıcı"/>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4343400" y="1042416"/>
            <a:ext cx="457200" cy="441325"/>
          </a:xfrm>
        </p:spPr>
        <p:txBody>
          <a:bodyPr/>
          <a:lstStyle>
            <a:lvl1pPr algn="ctr">
              <a:defRPr/>
            </a:lvl1pPr>
          </a:lstStyle>
          <a:p>
            <a:fld id="{F5E53C53-7BA2-4928-985F-82CFCC8954EE}" type="slidenum">
              <a:rPr lang="tr-TR" smtClean="0"/>
              <a:pPr/>
              <a:t>‹#›</a:t>
            </a:fld>
            <a:endParaRPr lang="tr-TR"/>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79B853DC-86F3-4C25-BC35-4CCC527B274D}" type="datetimeFigureOut">
              <a:rPr lang="tr-TR" smtClean="0"/>
              <a:pPr/>
              <a:t>26.04.2017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a:xfrm>
            <a:off x="4343400" y="1036020"/>
            <a:ext cx="457200" cy="441325"/>
          </a:xfrm>
        </p:spPr>
        <p:txBody>
          <a:bodyPr/>
          <a:lstStyle/>
          <a:p>
            <a:fld id="{F5E53C53-7BA2-4928-985F-82CFCC8954E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79B853DC-86F3-4C25-BC35-4CCC527B274D}" type="datetimeFigureOut">
              <a:rPr lang="tr-TR" smtClean="0"/>
              <a:pPr/>
              <a:t>26.04.2017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4267200" y="6324600"/>
            <a:ext cx="609600" cy="441324"/>
          </a:xfrm>
        </p:spPr>
        <p:txBody>
          <a:bodyPr/>
          <a:lstStyle>
            <a:lvl1pPr>
              <a:defRPr>
                <a:solidFill>
                  <a:srgbClr val="FFFFFF"/>
                </a:solidFill>
              </a:defRPr>
            </a:lvl1pPr>
          </a:lstStyle>
          <a:p>
            <a:fld id="{F5E53C53-7BA2-4928-985F-82CFCC8954E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5E53C53-7BA2-4928-985F-82CFCC8954EE}" type="slidenum">
              <a:rPr lang="tr-TR" smtClean="0"/>
              <a:pPr/>
              <a:t>‹#›</a:t>
            </a:fld>
            <a:endParaRPr lang="tr-TR"/>
          </a:p>
        </p:txBody>
      </p:sp>
      <p:sp>
        <p:nvSpPr>
          <p:cNvPr id="21" name="20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79B853DC-86F3-4C25-BC35-4CCC527B274D}" type="datetimeFigureOut">
              <a:rPr lang="tr-TR" smtClean="0"/>
              <a:pPr/>
              <a:t>26.04.2017</a:t>
            </a:fld>
            <a:endParaRPr lang="tr-TR"/>
          </a:p>
        </p:txBody>
      </p:sp>
      <p:sp>
        <p:nvSpPr>
          <p:cNvPr id="6" name="5 Altbilgi Yer Tutucusu"/>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p>
            <a:fld id="{F5E53C53-7BA2-4928-985F-82CFCC8954EE}" type="slidenum">
              <a:rPr lang="tr-TR" smtClean="0"/>
              <a:pPr/>
              <a:t>‹#›</a:t>
            </a:fld>
            <a:endParaRPr lang="tr-TR"/>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5788152" y="6404984"/>
            <a:ext cx="3044952" cy="365760"/>
          </a:xfrm>
        </p:spPr>
        <p:txBody>
          <a:bodyPr/>
          <a:lstStyle/>
          <a:p>
            <a:fld id="{79B853DC-86F3-4C25-BC35-4CCC527B274D}" type="datetimeFigureOut">
              <a:rPr lang="tr-TR" smtClean="0"/>
              <a:pPr/>
              <a:t>26.04.2017</a:t>
            </a:fld>
            <a:endParaRPr lang="tr-TR"/>
          </a:p>
        </p:txBody>
      </p:sp>
      <p:sp>
        <p:nvSpPr>
          <p:cNvPr id="6" name="5 Altbilgi Yer Tutucusu"/>
          <p:cNvSpPr>
            <a:spLocks noGrp="1"/>
          </p:cNvSpPr>
          <p:nvPr>
            <p:ph type="ftr" sz="quarter" idx="11"/>
          </p:nvPr>
        </p:nvSpPr>
        <p:spPr>
          <a:xfrm>
            <a:off x="301752" y="6410848"/>
            <a:ext cx="3584448" cy="36576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9B853DC-86F3-4C25-BC35-4CCC527B274D}" type="datetimeFigureOut">
              <a:rPr lang="tr-TR" smtClean="0"/>
              <a:pPr/>
              <a:t>26.04.2017</a:t>
            </a:fld>
            <a:endParaRPr lang="tr-TR"/>
          </a:p>
        </p:txBody>
      </p:sp>
      <p:sp>
        <p:nvSpPr>
          <p:cNvPr id="3" name="2 Altbilgi Yer Tutucusu"/>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5E53C53-7BA2-4928-985F-82CFCC8954EE}" type="slidenum">
              <a:rPr lang="tr-TR" smtClean="0"/>
              <a:pPr/>
              <a:t>‹#›</a:t>
            </a:fld>
            <a:endParaRPr lang="tr-TR"/>
          </a:p>
        </p:txBody>
      </p:sp>
      <p:sp>
        <p:nvSpPr>
          <p:cNvPr id="22" name="21 Başlık Yer Tutucusu"/>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r.wikipedia.org/wiki/S%C3%BCperego" TargetMode="External"/><Relationship Id="rId2" Type="http://schemas.openxmlformats.org/officeDocument/2006/relationships/hyperlink" Target="https://tr.wikipedia.org/wiki/%C4%B0d" TargetMode="External"/><Relationship Id="rId1" Type="http://schemas.openxmlformats.org/officeDocument/2006/relationships/slideLayout" Target="../slideLayouts/slideLayout2.xml"/><Relationship Id="rId4" Type="http://schemas.openxmlformats.org/officeDocument/2006/relationships/hyperlink" Target="https://tr.wikipedia.org/wiki/Cinselli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dirty="0" err="1" smtClean="0"/>
              <a:t>Öğr</a:t>
            </a:r>
            <a:r>
              <a:rPr lang="tr-TR" dirty="0" smtClean="0"/>
              <a:t>. Gör. Neslihan </a:t>
            </a:r>
            <a:r>
              <a:rPr lang="tr-TR" dirty="0" err="1" smtClean="0"/>
              <a:t>yilmaz</a:t>
            </a:r>
            <a:r>
              <a:rPr lang="tr-TR" dirty="0" smtClean="0"/>
              <a:t> sezer</a:t>
            </a:r>
            <a:endParaRPr lang="tr-TR" dirty="0"/>
          </a:p>
        </p:txBody>
      </p:sp>
      <p:sp>
        <p:nvSpPr>
          <p:cNvPr id="2" name="1 Başlık"/>
          <p:cNvSpPr>
            <a:spLocks noGrp="1"/>
          </p:cNvSpPr>
          <p:nvPr>
            <p:ph type="ctrTitle"/>
          </p:nvPr>
        </p:nvSpPr>
        <p:spPr/>
        <p:txBody>
          <a:bodyPr/>
          <a:lstStyle/>
          <a:p>
            <a:r>
              <a:rPr lang="tr-TR" b="1" dirty="0" smtClean="0"/>
              <a:t>Yaşlara Göre Cinsel Gelişim</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lgn="ctr" rtl="0">
              <a:spcBef>
                <a:spcPct val="0"/>
              </a:spcBef>
            </a:pPr>
            <a:r>
              <a:rPr lang="tr-TR" sz="2800" b="1" dirty="0"/>
              <a:t>Oral Dönem (0-1.5 yaş)</a:t>
            </a:r>
            <a:r>
              <a:rPr lang="tr-TR" sz="2800" dirty="0"/>
              <a:t/>
            </a:r>
            <a:br>
              <a:rPr lang="tr-TR" sz="2800" dirty="0"/>
            </a:br>
            <a:endParaRPr lang="tr-TR" sz="2800" dirty="0"/>
          </a:p>
        </p:txBody>
      </p:sp>
      <p:sp>
        <p:nvSpPr>
          <p:cNvPr id="3" name="2 İçerik Yer Tutucusu"/>
          <p:cNvSpPr>
            <a:spLocks noGrp="1"/>
          </p:cNvSpPr>
          <p:nvPr>
            <p:ph sz="quarter" idx="1"/>
          </p:nvPr>
        </p:nvSpPr>
        <p:spPr/>
        <p:txBody>
          <a:bodyPr/>
          <a:lstStyle/>
          <a:p>
            <a:r>
              <a:rPr lang="tr-TR" dirty="0" smtClean="0"/>
              <a:t>Doğumda başlar ve bir – bir buçuk yıl devam eder.</a:t>
            </a:r>
          </a:p>
          <a:p>
            <a:r>
              <a:rPr lang="tr-TR" dirty="0" smtClean="0"/>
              <a:t>Bu dönem çocuk gelişimi açısından son derece önemlidir ve bireyin yaşamını devam ettirecek en temel alışkanlıklar bu dönemde şekillenir. </a:t>
            </a:r>
          </a:p>
          <a:p>
            <a:r>
              <a:rPr lang="tr-TR" dirty="0" smtClean="0"/>
              <a:t>Yemek yeme, konuşma, tuvalet eğitimi vb. gelişimler bu yaş döneminde oluşur. </a:t>
            </a:r>
          </a:p>
          <a:p>
            <a:r>
              <a:rPr lang="tr-TR" dirty="0" smtClean="0"/>
              <a:t>Çocuğun dış dünya ile bağlantısını ağırlıklı olarak ağız yoluyla sağladığı dönemdir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lgn="ctr" rtl="0">
              <a:spcBef>
                <a:spcPct val="0"/>
              </a:spcBef>
            </a:pPr>
            <a:r>
              <a:rPr lang="tr-TR" sz="2800" b="1" dirty="0"/>
              <a:t>Oral Dönem (0-1.5 yaş)</a:t>
            </a:r>
            <a:r>
              <a:rPr lang="tr-TR" sz="2800" dirty="0"/>
              <a:t/>
            </a:r>
            <a:br>
              <a:rPr lang="tr-TR" sz="2800" dirty="0"/>
            </a:br>
            <a:endParaRPr lang="tr-TR" sz="2800" dirty="0"/>
          </a:p>
        </p:txBody>
      </p:sp>
      <p:sp>
        <p:nvSpPr>
          <p:cNvPr id="3" name="2 İçerik Yer Tutucusu"/>
          <p:cNvSpPr>
            <a:spLocks noGrp="1"/>
          </p:cNvSpPr>
          <p:nvPr>
            <p:ph sz="half" idx="1"/>
          </p:nvPr>
        </p:nvSpPr>
        <p:spPr>
          <a:xfrm>
            <a:off x="301752" y="1371600"/>
            <a:ext cx="4558280" cy="4681728"/>
          </a:xfrm>
        </p:spPr>
        <p:txBody>
          <a:bodyPr>
            <a:normAutofit/>
          </a:bodyPr>
          <a:lstStyle/>
          <a:p>
            <a:r>
              <a:rPr lang="tr-TR" dirty="0" smtClean="0"/>
              <a:t>Bebek libidosuna ağız yolu ile doyum sağlar. </a:t>
            </a:r>
          </a:p>
          <a:p>
            <a:r>
              <a:rPr lang="tr-TR" dirty="0" smtClean="0"/>
              <a:t>Doyum kaynağı ağız, dudaklar ve dildir. Daha sonra dişler ve çene de doyum kaynağına eklenir.</a:t>
            </a:r>
          </a:p>
          <a:p>
            <a:r>
              <a:rPr lang="tr-TR" dirty="0" smtClean="0"/>
              <a:t>Oral dönemde bebeğin bütün ihtiyaç ve istekleri ağız bölgesinde toplanmıştır. </a:t>
            </a:r>
          </a:p>
          <a:p>
            <a:r>
              <a:rPr lang="tr-TR" dirty="0" smtClean="0"/>
              <a:t>Ağız uyarılmanın odak noktasıdır</a:t>
            </a:r>
            <a:endParaRPr lang="tr-TR"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644008" y="1700808"/>
            <a:ext cx="4111932" cy="273630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lgn="ctr" rtl="0">
              <a:spcBef>
                <a:spcPct val="0"/>
              </a:spcBef>
            </a:pPr>
            <a:r>
              <a:rPr lang="tr-TR" sz="2800" b="1" dirty="0"/>
              <a:t>Oral Dönem (0-1.5 yaş)</a:t>
            </a:r>
            <a:r>
              <a:rPr lang="tr-TR" sz="2800" dirty="0"/>
              <a:t/>
            </a:r>
            <a:br>
              <a:rPr lang="tr-TR" sz="2800" dirty="0"/>
            </a:br>
            <a:endParaRPr lang="tr-TR" sz="2800" dirty="0"/>
          </a:p>
        </p:txBody>
      </p:sp>
      <p:sp>
        <p:nvSpPr>
          <p:cNvPr id="4" name="3 İçerik Yer Tutucusu"/>
          <p:cNvSpPr>
            <a:spLocks noGrp="1"/>
          </p:cNvSpPr>
          <p:nvPr>
            <p:ph sz="half" idx="1"/>
          </p:nvPr>
        </p:nvSpPr>
        <p:spPr/>
        <p:txBody>
          <a:bodyPr/>
          <a:lstStyle/>
          <a:p>
            <a:r>
              <a:rPr lang="tr-TR" dirty="0" smtClean="0"/>
              <a:t>Ağza alma ve ısırma gibi bu oral etkinlikler sonraki kişilik özelliklerinin temelini oluşturur.</a:t>
            </a:r>
            <a:endParaRPr lang="tr-TR"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5580112" y="4149080"/>
            <a:ext cx="2619375" cy="1743075"/>
          </a:xfrm>
          <a:prstGeom prst="rect">
            <a:avLst/>
          </a:prstGeom>
          <a:noFill/>
          <a:ln w="9525">
            <a:noFill/>
            <a:miter lim="800000"/>
            <a:headEnd/>
            <a:tailEnd/>
          </a:ln>
        </p:spPr>
      </p:pic>
      <p:pic>
        <p:nvPicPr>
          <p:cNvPr id="5125" name="Picture 5" descr="oral dönem ile ilgili görsel sonucu"/>
          <p:cNvPicPr>
            <a:picLocks noChangeAspect="1" noChangeArrowheads="1"/>
          </p:cNvPicPr>
          <p:nvPr/>
        </p:nvPicPr>
        <p:blipFill>
          <a:blip r:embed="rId3" cstate="print"/>
          <a:srcRect/>
          <a:stretch>
            <a:fillRect/>
          </a:stretch>
        </p:blipFill>
        <p:spPr bwMode="auto">
          <a:xfrm>
            <a:off x="5652120" y="1628800"/>
            <a:ext cx="2376264" cy="237626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lgn="ctr" rtl="0">
              <a:spcBef>
                <a:spcPct val="0"/>
              </a:spcBef>
            </a:pPr>
            <a:r>
              <a:rPr lang="tr-TR" sz="2800" b="1" dirty="0"/>
              <a:t>Oral Dönem (0-1.5 yaş)</a:t>
            </a:r>
            <a:r>
              <a:rPr lang="tr-TR" sz="2800" dirty="0"/>
              <a:t/>
            </a:r>
            <a:br>
              <a:rPr lang="tr-TR" sz="2800" dirty="0"/>
            </a:br>
            <a:endParaRPr lang="tr-TR" sz="2800" dirty="0"/>
          </a:p>
        </p:txBody>
      </p:sp>
      <p:sp>
        <p:nvSpPr>
          <p:cNvPr id="3" name="2 İçerik Yer Tutucusu"/>
          <p:cNvSpPr>
            <a:spLocks noGrp="1"/>
          </p:cNvSpPr>
          <p:nvPr>
            <p:ph sz="quarter" idx="1"/>
          </p:nvPr>
        </p:nvSpPr>
        <p:spPr/>
        <p:txBody>
          <a:bodyPr/>
          <a:lstStyle/>
          <a:p>
            <a:r>
              <a:rPr lang="tr-TR" dirty="0" smtClean="0"/>
              <a:t>Bu aşamada, ebeveyne veya bakıcıya güven dolu bağlılığın kurulması, oral isteklerin aşırı derecede çatışma olmadan doyumunun sağlanması önemlidir.</a:t>
            </a:r>
          </a:p>
          <a:p>
            <a:r>
              <a:rPr lang="tr-TR" dirty="0" smtClean="0"/>
              <a:t>Doyum sağlayan bebek dış dünyaya karşı güven duygusu geliştirmeye başlar. Ve güven verici ilişki yaşayan bebek yaşam boyu diğer insanlarla da benzer nitelikte ilişkiler kurar</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lgn="ctr" rtl="0">
              <a:spcBef>
                <a:spcPct val="0"/>
              </a:spcBef>
            </a:pPr>
            <a:r>
              <a:rPr lang="tr-TR" sz="2800" b="1" dirty="0"/>
              <a:t>Oral Dönem (0-1.5 yaş)</a:t>
            </a:r>
            <a:r>
              <a:rPr lang="tr-TR" sz="2800" dirty="0"/>
              <a:t/>
            </a:r>
            <a:br>
              <a:rPr lang="tr-TR" sz="2800" dirty="0"/>
            </a:br>
            <a:endParaRPr lang="tr-TR" sz="2800" dirty="0"/>
          </a:p>
        </p:txBody>
      </p:sp>
      <p:sp>
        <p:nvSpPr>
          <p:cNvPr id="3" name="2 İçerik Yer Tutucusu"/>
          <p:cNvSpPr>
            <a:spLocks noGrp="1"/>
          </p:cNvSpPr>
          <p:nvPr>
            <p:ph sz="quarter" idx="1"/>
          </p:nvPr>
        </p:nvSpPr>
        <p:spPr/>
        <p:txBody>
          <a:bodyPr/>
          <a:lstStyle/>
          <a:p>
            <a:r>
              <a:rPr lang="tr-TR" dirty="0" smtClean="0"/>
              <a:t>Bebeğin annesinden aldığı mutluluk duygusunun yanı sıra hissettiği başka mutluluklarda vardır.</a:t>
            </a:r>
          </a:p>
          <a:p>
            <a:r>
              <a:rPr lang="tr-TR" dirty="0" smtClean="0"/>
              <a:t>Örneğin doyan karnın verdiği haz, ılık banyo suyunun tene dokunmasından ve cinsel bölgelerden yayılan haz gibi. </a:t>
            </a:r>
          </a:p>
          <a:p>
            <a:r>
              <a:rPr lang="tr-TR" dirty="0" smtClean="0"/>
              <a:t>Bu dönemde çocuğun memeden kesilmesi oldukça kritik bir süreç oluşturur.</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lgn="ctr" rtl="0">
              <a:spcBef>
                <a:spcPct val="0"/>
              </a:spcBef>
            </a:pPr>
            <a:r>
              <a:rPr lang="tr-TR" sz="2800" b="1" dirty="0"/>
              <a:t>Oral Dönem (0-1.5 yaş)</a:t>
            </a:r>
            <a:r>
              <a:rPr lang="tr-TR" sz="2800" dirty="0"/>
              <a:t/>
            </a:r>
            <a:br>
              <a:rPr lang="tr-TR" sz="2800" dirty="0"/>
            </a:br>
            <a:endParaRPr lang="tr-TR" sz="2800" dirty="0"/>
          </a:p>
        </p:txBody>
      </p:sp>
      <p:sp>
        <p:nvSpPr>
          <p:cNvPr id="3" name="2 İçerik Yer Tutucusu"/>
          <p:cNvSpPr>
            <a:spLocks noGrp="1"/>
          </p:cNvSpPr>
          <p:nvPr>
            <p:ph sz="quarter" idx="1"/>
          </p:nvPr>
        </p:nvSpPr>
        <p:spPr/>
        <p:txBody>
          <a:bodyPr>
            <a:normAutofit/>
          </a:bodyPr>
          <a:lstStyle/>
          <a:p>
            <a:r>
              <a:rPr lang="tr-TR" sz="2400" dirty="0" smtClean="0"/>
              <a:t>Doğumdan sonraki birinci yılda, bebeğin ilk cinsel uyarıları, yıkanma ve altının değiştirilmesi sırasında ortaya çıkar.</a:t>
            </a:r>
          </a:p>
          <a:p>
            <a:r>
              <a:rPr lang="tr-TR" sz="2400" dirty="0" smtClean="0"/>
              <a:t>Bebek bezinin </a:t>
            </a:r>
            <a:r>
              <a:rPr lang="tr-TR" sz="2400" dirty="0" err="1" smtClean="0"/>
              <a:t>genital</a:t>
            </a:r>
            <a:r>
              <a:rPr lang="tr-TR" sz="2400" dirty="0" smtClean="0"/>
              <a:t> bölgedeki baskı ve hareketi, bebeğin hoşlandığı haz verici duyumsamalardır. </a:t>
            </a:r>
          </a:p>
          <a:p>
            <a:r>
              <a:rPr lang="tr-TR" sz="2400" dirty="0" smtClean="0"/>
              <a:t>Bebek el ve kol hareketlerini daha iyi kontrol edebilecek kadar biraz daha büyüyünce, tesadüfen cinsel organlarına dokunabilir ve haz verici bir duygunun yeniden yaşanması için bebek yeniden cinsel organlarına dokunmaya çalışır.</a:t>
            </a:r>
            <a:endParaRPr lang="tr-T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lgn="ctr" rtl="0">
              <a:spcBef>
                <a:spcPct val="0"/>
              </a:spcBef>
            </a:pPr>
            <a:r>
              <a:rPr lang="tr-TR" sz="2800" b="1" dirty="0"/>
              <a:t>Oral Dönem (0-1.5 yaş)</a:t>
            </a:r>
            <a:r>
              <a:rPr lang="tr-TR" sz="2800" dirty="0"/>
              <a:t/>
            </a:r>
            <a:br>
              <a:rPr lang="tr-TR" sz="2800" dirty="0"/>
            </a:br>
            <a:endParaRPr lang="tr-TR" sz="2800" dirty="0"/>
          </a:p>
        </p:txBody>
      </p:sp>
      <p:sp>
        <p:nvSpPr>
          <p:cNvPr id="3" name="2 İçerik Yer Tutucusu"/>
          <p:cNvSpPr>
            <a:spLocks noGrp="1"/>
          </p:cNvSpPr>
          <p:nvPr>
            <p:ph sz="quarter" idx="1"/>
          </p:nvPr>
        </p:nvSpPr>
        <p:spPr/>
        <p:txBody>
          <a:bodyPr/>
          <a:lstStyle/>
          <a:p>
            <a:r>
              <a:rPr lang="tr-TR" dirty="0" smtClean="0"/>
              <a:t>Erkek bebekler penislerini çekiştirirler, fakat kız bebekler cinsel organlarının gizli olması sebebiyle dokunmakta daha güçlük çekerler, bu sebeple kız bebeklerde cinsel organlarına dokunma daha az görülür. </a:t>
            </a:r>
          </a:p>
          <a:p>
            <a:r>
              <a:rPr lang="tr-TR" dirty="0" smtClean="0"/>
              <a:t>Bazı anne-babalar, bu cinsel ilgiden rahatsız olur ve bunun anormal olduğundan endişelenirler. Oysa bebeklerin bu davranışı tümüyle doğal, normal ve sağlıklıdır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lgn="ctr" rtl="0">
              <a:spcBef>
                <a:spcPct val="0"/>
              </a:spcBef>
            </a:pPr>
            <a:r>
              <a:rPr lang="tr-TR" sz="2800" b="1" dirty="0"/>
              <a:t>Oral Dönem (0-1.5 yaş)</a:t>
            </a:r>
            <a:r>
              <a:rPr lang="tr-TR" sz="2800" dirty="0"/>
              <a:t/>
            </a:r>
            <a:br>
              <a:rPr lang="tr-TR" sz="2800" dirty="0"/>
            </a:br>
            <a:endParaRPr lang="tr-TR" sz="2800" dirty="0"/>
          </a:p>
        </p:txBody>
      </p:sp>
      <p:sp>
        <p:nvSpPr>
          <p:cNvPr id="3" name="2 İçerik Yer Tutucusu"/>
          <p:cNvSpPr>
            <a:spLocks noGrp="1"/>
          </p:cNvSpPr>
          <p:nvPr>
            <p:ph sz="quarter" idx="1"/>
          </p:nvPr>
        </p:nvSpPr>
        <p:spPr/>
        <p:txBody>
          <a:bodyPr/>
          <a:lstStyle/>
          <a:p>
            <a:r>
              <a:rPr lang="tr-TR" dirty="0" smtClean="0"/>
              <a:t>Oral dönemin başarılı bir şekilde çözülmesi;</a:t>
            </a:r>
          </a:p>
          <a:p>
            <a:r>
              <a:rPr lang="tr-TR" dirty="0" smtClean="0"/>
              <a:t> ileri derecede bağımlı ve kıskanç olmamayı, </a:t>
            </a:r>
          </a:p>
          <a:p>
            <a:r>
              <a:rPr lang="tr-TR" dirty="0" smtClean="0"/>
              <a:t>diğer insanlara güven duymayı</a:t>
            </a:r>
          </a:p>
          <a:p>
            <a:r>
              <a:rPr lang="tr-TR" dirty="0" smtClean="0"/>
              <a:t>kendilik güveni ve önemi duygusunun gelişmesini sağlar. </a:t>
            </a:r>
          </a:p>
          <a:p>
            <a:r>
              <a:rPr lang="tr-TR" dirty="0" smtClean="0"/>
              <a:t>Bebek, oral dönemi başarı ile atlatırsa anal döneme geçer.</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r>
              <a:rPr lang="tr-TR" sz="2800" b="1" dirty="0"/>
              <a:t>Anal Dönem (1.5-3 yaş)</a:t>
            </a:r>
            <a:endParaRPr lang="tr-TR" sz="2800" dirty="0"/>
          </a:p>
        </p:txBody>
      </p:sp>
      <p:sp>
        <p:nvSpPr>
          <p:cNvPr id="3" name="2 İçerik Yer Tutucusu"/>
          <p:cNvSpPr>
            <a:spLocks noGrp="1"/>
          </p:cNvSpPr>
          <p:nvPr>
            <p:ph sz="half" idx="1"/>
          </p:nvPr>
        </p:nvSpPr>
        <p:spPr/>
        <p:txBody>
          <a:bodyPr>
            <a:normAutofit lnSpcReduction="10000"/>
          </a:bodyPr>
          <a:lstStyle/>
          <a:p>
            <a:r>
              <a:rPr lang="tr-TR" dirty="0" smtClean="0"/>
              <a:t>Libidonun doygunluk kaynağı ağız ve beslenme etkinliklerinden makat ve dışkılama süreçlerine kaymıştır. </a:t>
            </a:r>
          </a:p>
          <a:p>
            <a:r>
              <a:rPr lang="tr-TR" dirty="0" smtClean="0"/>
              <a:t>İstemli </a:t>
            </a:r>
            <a:r>
              <a:rPr lang="tr-TR" dirty="0" err="1" smtClean="0"/>
              <a:t>sfinkter</a:t>
            </a:r>
            <a:r>
              <a:rPr lang="tr-TR" dirty="0" smtClean="0"/>
              <a:t> kontrolün kazanılması pasif durumdan aktif duruma hızla değişime işaret eder. </a:t>
            </a:r>
          </a:p>
          <a:p>
            <a:r>
              <a:rPr lang="tr-TR" dirty="0" smtClean="0"/>
              <a:t>Anüs uyarılmanın odak noktasıdır. </a:t>
            </a:r>
            <a:endParaRPr lang="tr-TR" dirty="0"/>
          </a:p>
        </p:txBody>
      </p:sp>
      <p:pic>
        <p:nvPicPr>
          <p:cNvPr id="27650" name="Picture 2"/>
          <p:cNvPicPr>
            <a:picLocks noGrp="1" noChangeAspect="1" noChangeArrowheads="1"/>
          </p:cNvPicPr>
          <p:nvPr>
            <p:ph sz="half" idx="2"/>
          </p:nvPr>
        </p:nvPicPr>
        <p:blipFill>
          <a:blip r:embed="rId2" cstate="print"/>
          <a:srcRect/>
          <a:stretch>
            <a:fillRect/>
          </a:stretch>
        </p:blipFill>
        <p:spPr bwMode="auto">
          <a:xfrm>
            <a:off x="4800600" y="1693069"/>
            <a:ext cx="4038600" cy="4038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r>
              <a:rPr lang="tr-TR" sz="2800" b="1" dirty="0"/>
              <a:t>Anal Dönem (1.5-3 yaş)</a:t>
            </a:r>
            <a:endParaRPr lang="tr-TR" sz="2800" dirty="0"/>
          </a:p>
        </p:txBody>
      </p:sp>
      <p:sp>
        <p:nvSpPr>
          <p:cNvPr id="3" name="2 İçerik Yer Tutucusu"/>
          <p:cNvSpPr>
            <a:spLocks noGrp="1"/>
          </p:cNvSpPr>
          <p:nvPr>
            <p:ph sz="quarter" idx="1"/>
          </p:nvPr>
        </p:nvSpPr>
        <p:spPr/>
        <p:txBody>
          <a:bodyPr/>
          <a:lstStyle/>
          <a:p>
            <a:r>
              <a:rPr lang="tr-TR" dirty="0" smtClean="0"/>
              <a:t>Anal dönem, bağımlıktan ayrılma ve bağımsızlığı kazanma ile ebeveyn kontrolüne karşı yapılan bir mücadele dönemidir. </a:t>
            </a:r>
          </a:p>
          <a:p>
            <a:r>
              <a:rPr lang="tr-TR" dirty="0" smtClean="0"/>
              <a:t>Bu dönemin en belirgin özelliği çocuğun istemli hareketleri yapabilme yeteneklerini kazanmasıdır.</a:t>
            </a:r>
          </a:p>
          <a:p>
            <a:r>
              <a:rPr lang="tr-TR" dirty="0" smtClean="0"/>
              <a:t>Çocukların gözlenmesi ile çocuğun alma-atma, tutma-bırakma gibi birbirinin karşıtı istemli hareketlerde kontrol kazanmaktan büyük bir haz aldığı görülür. </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t>Freud’un </a:t>
            </a:r>
            <a:r>
              <a:rPr lang="tr-TR" sz="3600" b="1" dirty="0" err="1" smtClean="0"/>
              <a:t>Psiko</a:t>
            </a:r>
            <a:r>
              <a:rPr lang="tr-TR" sz="3600" b="1" dirty="0" smtClean="0"/>
              <a:t>-Seksüel Gelişim Kuramına Göre Cinsel Sağlık</a:t>
            </a:r>
            <a:endParaRPr lang="tr-TR" dirty="0"/>
          </a:p>
        </p:txBody>
      </p:sp>
      <p:sp>
        <p:nvSpPr>
          <p:cNvPr id="3" name="2 İçerik Yer Tutucusu"/>
          <p:cNvSpPr>
            <a:spLocks noGrp="1"/>
          </p:cNvSpPr>
          <p:nvPr>
            <p:ph sz="quarter" idx="1"/>
          </p:nvPr>
        </p:nvSpPr>
        <p:spPr/>
        <p:txBody>
          <a:bodyPr/>
          <a:lstStyle/>
          <a:p>
            <a:r>
              <a:rPr lang="tr-TR" dirty="0" smtClean="0"/>
              <a:t>Freud, kişinin yaşama içgüdüleri arasında yer alan ve yaşam boyu devam eden cinsel güdünün (libido) gelişim sürecini </a:t>
            </a:r>
            <a:r>
              <a:rPr lang="tr-TR" b="1" dirty="0" smtClean="0"/>
              <a:t>“</a:t>
            </a:r>
            <a:r>
              <a:rPr lang="tr-TR" b="1" dirty="0" err="1" smtClean="0"/>
              <a:t>psikoseksüel</a:t>
            </a:r>
            <a:r>
              <a:rPr lang="tr-TR" b="1" dirty="0" smtClean="0"/>
              <a:t> gelişme” </a:t>
            </a:r>
            <a:r>
              <a:rPr lang="tr-TR" dirty="0" smtClean="0"/>
              <a:t>olarak isimlendirmiştir.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r>
              <a:rPr lang="tr-TR" sz="2800" b="1" dirty="0"/>
              <a:t>Anal Dönem (1.5-3 yaş)</a:t>
            </a:r>
            <a:endParaRPr lang="tr-TR" sz="2800" dirty="0"/>
          </a:p>
        </p:txBody>
      </p:sp>
      <p:sp>
        <p:nvSpPr>
          <p:cNvPr id="3" name="2 İçerik Yer Tutucusu"/>
          <p:cNvSpPr>
            <a:spLocks noGrp="1"/>
          </p:cNvSpPr>
          <p:nvPr>
            <p:ph sz="quarter" idx="1"/>
          </p:nvPr>
        </p:nvSpPr>
        <p:spPr/>
        <p:txBody>
          <a:bodyPr/>
          <a:lstStyle/>
          <a:p>
            <a:r>
              <a:rPr lang="tr-TR" dirty="0" smtClean="0"/>
              <a:t>Kaslardaki olgunlaşma çocuğun dışkısını tutma ya da tutmama yönündeki tercihiyle kendisini gösterir.</a:t>
            </a:r>
          </a:p>
          <a:p>
            <a:r>
              <a:rPr lang="tr-TR" dirty="0" smtClean="0"/>
              <a:t>Tuvalet eğitimi bu dönemin temel adımını oluşturur.</a:t>
            </a:r>
          </a:p>
          <a:p>
            <a:r>
              <a:rPr lang="tr-TR" dirty="0" smtClean="0"/>
              <a:t>Anal kontroldeki çatışmalar ve tuvalet eğitimindeki dışkıyı tutma ve boşaltma konusunda ebeveyn ile mücadele birliğinde ayrılma, bireyselleşme ve bağımsız olma çabalarını da getirir</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b="1" dirty="0" smtClean="0"/>
              <a:t>Anal Dönem (1.5-3 yaş)</a:t>
            </a:r>
            <a:endParaRPr lang="tr-TR" dirty="0"/>
          </a:p>
        </p:txBody>
      </p:sp>
      <p:sp>
        <p:nvSpPr>
          <p:cNvPr id="3" name="2 İçerik Yer Tutucusu"/>
          <p:cNvSpPr>
            <a:spLocks noGrp="1"/>
          </p:cNvSpPr>
          <p:nvPr>
            <p:ph sz="quarter" idx="1"/>
          </p:nvPr>
        </p:nvSpPr>
        <p:spPr/>
        <p:txBody>
          <a:bodyPr/>
          <a:lstStyle/>
          <a:p>
            <a:r>
              <a:rPr lang="tr-TR" dirty="0" smtClean="0"/>
              <a:t>Çocuk oral dönemi kaybetmenin hüznünü yaşarken, birey olmanın, özerk olmanın hazzını yaşamaya başlar. </a:t>
            </a:r>
          </a:p>
          <a:p>
            <a:r>
              <a:rPr lang="tr-TR" dirty="0" smtClean="0"/>
              <a:t>Yani </a:t>
            </a:r>
            <a:r>
              <a:rPr lang="tr-TR" b="1" dirty="0" smtClean="0"/>
              <a:t>anneyi kaybetmek çocukta depresyon yaratır, özerkliğini kazanmak ise depresyonu tedavi eder. </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b="1" dirty="0" smtClean="0"/>
              <a:t>Anal Dönem (1.5-3 yaş)</a:t>
            </a:r>
            <a:endParaRPr lang="tr-TR" dirty="0"/>
          </a:p>
        </p:txBody>
      </p:sp>
      <p:sp>
        <p:nvSpPr>
          <p:cNvPr id="3" name="2 İçerik Yer Tutucusu"/>
          <p:cNvSpPr>
            <a:spLocks noGrp="1"/>
          </p:cNvSpPr>
          <p:nvPr>
            <p:ph sz="quarter" idx="1"/>
          </p:nvPr>
        </p:nvSpPr>
        <p:spPr/>
        <p:txBody>
          <a:bodyPr/>
          <a:lstStyle/>
          <a:p>
            <a:r>
              <a:rPr lang="tr-TR" dirty="0" smtClean="0"/>
              <a:t>Çocuk içerde biriken dışkısını tutarak ya da bırakarak bir haz duyar. Burada en keyifli olan </a:t>
            </a:r>
            <a:r>
              <a:rPr lang="tr-TR" b="1" dirty="0" smtClean="0"/>
              <a:t>dışkılama eylemini yapıp yapmamakta belirleyici olmaktır. </a:t>
            </a:r>
          </a:p>
          <a:p>
            <a:r>
              <a:rPr lang="tr-TR" dirty="0" smtClean="0"/>
              <a:t>Çocuğun dışkısını tutabilmesi ve annesinin istediği yerde</a:t>
            </a:r>
            <a:r>
              <a:rPr lang="tr-TR" b="1" dirty="0" smtClean="0"/>
              <a:t> </a:t>
            </a:r>
            <a:r>
              <a:rPr lang="tr-TR" dirty="0" smtClean="0"/>
              <a:t>ve zamanda yapması çevreden büyük ilgi görür ve ödül alır. Böylelikle çocuk</a:t>
            </a:r>
            <a:r>
              <a:rPr lang="tr-TR" b="1" dirty="0" smtClean="0"/>
              <a:t> </a:t>
            </a:r>
            <a:r>
              <a:rPr lang="tr-TR" dirty="0" smtClean="0"/>
              <a:t>artık toplumun iyi, kötü, doğru, yanlış ve ayıp gibi yargıları ile karşılaşmaktadır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r>
              <a:rPr lang="tr-TR" sz="2800" b="1" dirty="0"/>
              <a:t>Anal Dönem (1.5-3 yaş)</a:t>
            </a:r>
            <a:endParaRPr lang="tr-TR" sz="2800" dirty="0"/>
          </a:p>
        </p:txBody>
      </p:sp>
      <p:sp>
        <p:nvSpPr>
          <p:cNvPr id="3" name="2 İçerik Yer Tutucusu"/>
          <p:cNvSpPr>
            <a:spLocks noGrp="1"/>
          </p:cNvSpPr>
          <p:nvPr>
            <p:ph sz="quarter" idx="1"/>
          </p:nvPr>
        </p:nvSpPr>
        <p:spPr/>
        <p:txBody>
          <a:bodyPr/>
          <a:lstStyle/>
          <a:p>
            <a:r>
              <a:rPr lang="tr-TR" dirty="0" smtClean="0"/>
              <a:t>Bu dönemde bebekler kendi vücutlarını keşfetmeye başlarlar. </a:t>
            </a:r>
          </a:p>
          <a:p>
            <a:r>
              <a:rPr lang="tr-TR" dirty="0" smtClean="0"/>
              <a:t>Keşfederek öğrenmek onların doğasında vardır.</a:t>
            </a:r>
          </a:p>
          <a:p>
            <a:r>
              <a:rPr lang="tr-TR" dirty="0" smtClean="0"/>
              <a:t>Vücutlarına dokunma aşamasında cinsel organlarına dokunmanın hoş bir şey olduğunu çabuk öğrenirler.</a:t>
            </a:r>
          </a:p>
          <a:p>
            <a:r>
              <a:rPr lang="tr-TR" dirty="0" smtClean="0"/>
              <a:t>Bu gereksinimi abartıya kaçmadan denemelerine fırsat verilmelidir. </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r>
              <a:rPr lang="tr-TR" sz="2800" b="1" dirty="0"/>
              <a:t>Anal Dönem (1.5-3 yaş)</a:t>
            </a:r>
            <a:endParaRPr lang="tr-TR" sz="2800" dirty="0"/>
          </a:p>
        </p:txBody>
      </p:sp>
      <p:sp>
        <p:nvSpPr>
          <p:cNvPr id="4" name="3 İçerik Yer Tutucusu"/>
          <p:cNvSpPr>
            <a:spLocks noGrp="1"/>
          </p:cNvSpPr>
          <p:nvPr>
            <p:ph sz="half" idx="1"/>
          </p:nvPr>
        </p:nvSpPr>
        <p:spPr>
          <a:xfrm>
            <a:off x="301752" y="1371600"/>
            <a:ext cx="4630288" cy="4681728"/>
          </a:xfrm>
        </p:spPr>
        <p:txBody>
          <a:bodyPr>
            <a:normAutofit fontScale="92500" lnSpcReduction="10000"/>
          </a:bodyPr>
          <a:lstStyle/>
          <a:p>
            <a:r>
              <a:rPr lang="tr-TR" dirty="0" smtClean="0"/>
              <a:t>Bağırmak, kızmak, azarlamak, ellerine vurmak onları engellemeyecektir.</a:t>
            </a:r>
          </a:p>
          <a:p>
            <a:r>
              <a:rPr lang="tr-TR" dirty="0" smtClean="0"/>
              <a:t>Bulduğu ilk fırsatta tekrar deneyecek ancak bu kez suçluluk duygusu içinde yapacaktır. </a:t>
            </a:r>
          </a:p>
          <a:p>
            <a:r>
              <a:rPr lang="tr-TR" dirty="0" smtClean="0"/>
              <a:t>Bu durum onların sonraki yaşlarında cinsellikten utanmalarına ve aileleri ile sağlıklı iletişim kurmalarını, kendi cinsinin özellikleri ile barışık yaşamalarını engelleyecektir</a:t>
            </a:r>
            <a:endParaRPr lang="tr-TR" dirty="0"/>
          </a:p>
        </p:txBody>
      </p:sp>
      <p:pic>
        <p:nvPicPr>
          <p:cNvPr id="28675" name="Picture 3"/>
          <p:cNvPicPr>
            <a:picLocks noGrp="1" noChangeAspect="1" noChangeArrowheads="1"/>
          </p:cNvPicPr>
          <p:nvPr>
            <p:ph sz="half" idx="2"/>
          </p:nvPr>
        </p:nvPicPr>
        <p:blipFill>
          <a:blip r:embed="rId2" cstate="print"/>
          <a:srcRect/>
          <a:stretch>
            <a:fillRect/>
          </a:stretch>
        </p:blipFill>
        <p:spPr bwMode="auto">
          <a:xfrm>
            <a:off x="4788024" y="2060848"/>
            <a:ext cx="3859942" cy="260374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r>
              <a:rPr lang="tr-TR" sz="2800" b="1" dirty="0"/>
              <a:t>Anal Dönem (1.5-3 yaş)</a:t>
            </a:r>
            <a:endParaRPr lang="tr-TR" sz="2800" dirty="0"/>
          </a:p>
        </p:txBody>
      </p:sp>
      <p:sp>
        <p:nvSpPr>
          <p:cNvPr id="3" name="2 İçerik Yer Tutucusu"/>
          <p:cNvSpPr>
            <a:spLocks noGrp="1"/>
          </p:cNvSpPr>
          <p:nvPr>
            <p:ph sz="quarter" idx="1"/>
          </p:nvPr>
        </p:nvSpPr>
        <p:spPr/>
        <p:txBody>
          <a:bodyPr/>
          <a:lstStyle/>
          <a:p>
            <a:r>
              <a:rPr lang="tr-TR" dirty="0" smtClean="0"/>
              <a:t>Anal dönemin başarılı bir şekilde sonlanması kişisel özerkliğin gelişmesini, bağımsızlığı, suçluluk duymadan kişisel girişimcilik kurma yeteneğini sağlar. </a:t>
            </a:r>
          </a:p>
          <a:p>
            <a:r>
              <a:rPr lang="tr-TR" dirty="0" smtClean="0"/>
              <a:t>Freud, tuvalet eğitiminde annenin katı ve baskılı tutumun, çocuğun dışkısını tutmasına ve ileriki yaşlarda, çok düzenli olma, kendisini küçük görme hissi, inatçılık, bildiğini okuma, tutumluluk ve cimrilik şeklinde kendini gösterebileceğini iddia eder</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lgn="ctr" rtl="0">
              <a:spcBef>
                <a:spcPct val="0"/>
              </a:spcBef>
            </a:pPr>
            <a:r>
              <a:rPr lang="tr-TR" sz="2800" b="1" dirty="0" err="1"/>
              <a:t>Fallik</a:t>
            </a:r>
            <a:r>
              <a:rPr lang="tr-TR" sz="2800" b="1" dirty="0"/>
              <a:t> </a:t>
            </a:r>
            <a:r>
              <a:rPr lang="tr-TR" sz="2800" b="1" dirty="0" smtClean="0"/>
              <a:t>(</a:t>
            </a:r>
            <a:r>
              <a:rPr lang="tr-TR" sz="2800" b="1" dirty="0" err="1" smtClean="0"/>
              <a:t>Odipal</a:t>
            </a:r>
            <a:r>
              <a:rPr lang="tr-TR" sz="2800" b="1" dirty="0" smtClean="0"/>
              <a:t>) Dönem </a:t>
            </a:r>
            <a:r>
              <a:rPr lang="tr-TR" sz="2800" b="1" dirty="0"/>
              <a:t>(3-6 yaş)</a:t>
            </a:r>
            <a:r>
              <a:rPr lang="tr-TR" sz="2800" dirty="0"/>
              <a:t/>
            </a:r>
            <a:br>
              <a:rPr lang="tr-TR" sz="2800" dirty="0"/>
            </a:br>
            <a:endParaRPr lang="tr-TR" sz="2800" dirty="0"/>
          </a:p>
        </p:txBody>
      </p:sp>
      <p:sp>
        <p:nvSpPr>
          <p:cNvPr id="3" name="2 İçerik Yer Tutucusu"/>
          <p:cNvSpPr>
            <a:spLocks noGrp="1"/>
          </p:cNvSpPr>
          <p:nvPr>
            <p:ph sz="half" idx="1"/>
          </p:nvPr>
        </p:nvSpPr>
        <p:spPr/>
        <p:txBody>
          <a:bodyPr>
            <a:normAutofit lnSpcReduction="10000"/>
          </a:bodyPr>
          <a:lstStyle/>
          <a:p>
            <a:r>
              <a:rPr lang="tr-TR" dirty="0" smtClean="0"/>
              <a:t>Bu dönem hem kendilerinin hem de dış dünyanın varlığını algılamaya başladıkları dönemdir. </a:t>
            </a:r>
          </a:p>
          <a:p>
            <a:r>
              <a:rPr lang="tr-TR" dirty="0" smtClean="0"/>
              <a:t>Çocuk 3 yaşından itibaren iki farklı cinsiyet olduğunu kavramaya başlar ve </a:t>
            </a:r>
            <a:r>
              <a:rPr lang="tr-TR" dirty="0" smtClean="0">
                <a:solidFill>
                  <a:srgbClr val="FF0000"/>
                </a:solidFill>
              </a:rPr>
              <a:t>“Bu neden kız?”,</a:t>
            </a:r>
            <a:r>
              <a:rPr lang="tr-TR" dirty="0" smtClean="0"/>
              <a:t> </a:t>
            </a:r>
            <a:r>
              <a:rPr lang="tr-TR" dirty="0" smtClean="0">
                <a:solidFill>
                  <a:srgbClr val="7030A0"/>
                </a:solidFill>
              </a:rPr>
              <a:t>“Bu neden erkek?” </a:t>
            </a:r>
            <a:r>
              <a:rPr lang="tr-TR" dirty="0" smtClean="0"/>
              <a:t>gibi sorularla aradaki farkı bulmaya çalışır.</a:t>
            </a:r>
            <a:endParaRPr lang="tr-TR" dirty="0"/>
          </a:p>
        </p:txBody>
      </p:sp>
      <p:pic>
        <p:nvPicPr>
          <p:cNvPr id="29698" name="Picture 2"/>
          <p:cNvPicPr>
            <a:picLocks noGrp="1" noChangeAspect="1" noChangeArrowheads="1"/>
          </p:cNvPicPr>
          <p:nvPr>
            <p:ph sz="half" idx="2"/>
          </p:nvPr>
        </p:nvPicPr>
        <p:blipFill>
          <a:blip r:embed="rId2" cstate="print"/>
          <a:srcRect/>
          <a:stretch>
            <a:fillRect/>
          </a:stretch>
        </p:blipFill>
        <p:spPr bwMode="auto">
          <a:xfrm>
            <a:off x="5148064" y="1700808"/>
            <a:ext cx="2772308" cy="396044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lgn="ctr" rtl="0">
              <a:spcBef>
                <a:spcPct val="0"/>
              </a:spcBef>
            </a:pPr>
            <a:r>
              <a:rPr lang="tr-TR" sz="2800" b="1" dirty="0" err="1"/>
              <a:t>Fallik</a:t>
            </a:r>
            <a:r>
              <a:rPr lang="tr-TR" sz="2800" b="1" dirty="0"/>
              <a:t> Dönem (3-6 yaş)</a:t>
            </a:r>
            <a:r>
              <a:rPr lang="tr-TR" sz="2800" dirty="0"/>
              <a:t/>
            </a:r>
            <a:br>
              <a:rPr lang="tr-TR" sz="2800" dirty="0"/>
            </a:br>
            <a:endParaRPr lang="tr-TR" sz="2800" dirty="0"/>
          </a:p>
        </p:txBody>
      </p:sp>
      <p:sp>
        <p:nvSpPr>
          <p:cNvPr id="3" name="2 İçerik Yer Tutucusu"/>
          <p:cNvSpPr>
            <a:spLocks noGrp="1"/>
          </p:cNvSpPr>
          <p:nvPr>
            <p:ph sz="quarter" idx="1"/>
          </p:nvPr>
        </p:nvSpPr>
        <p:spPr/>
        <p:txBody>
          <a:bodyPr/>
          <a:lstStyle/>
          <a:p>
            <a:r>
              <a:rPr lang="tr-TR" dirty="0" smtClean="0"/>
              <a:t>Anne ve baba, tıpkı ellerden, ayaklardan, burundan, gözlerden ve kulaklardan söz eder gibi cinsel organlar hakkında da konuşurlarsa bu merak doğal bir şekilde geçecektir. </a:t>
            </a:r>
          </a:p>
          <a:p>
            <a:r>
              <a:rPr lang="tr-TR" dirty="0" smtClean="0"/>
              <a:t>Burada üzerinde durulması gereken en önemli şey, cinsiyet ve üreme organlarının adlarını doğru söylemektir. </a:t>
            </a:r>
          </a:p>
          <a:p>
            <a:r>
              <a:rPr lang="tr-TR" dirty="0" smtClean="0"/>
              <a:t>Üstü örtülü isimler (kuku, pipi vb.) yerine kızlar için vajina ve göğüs, erkekler için de penis ve testis sözcükleri kullanılmalıdır.</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lgn="ctr" rtl="0">
              <a:spcBef>
                <a:spcPct val="0"/>
              </a:spcBef>
            </a:pPr>
            <a:r>
              <a:rPr lang="tr-TR" sz="2800" b="1" dirty="0" err="1"/>
              <a:t>Fallik</a:t>
            </a:r>
            <a:r>
              <a:rPr lang="tr-TR" sz="2800" b="1" dirty="0"/>
              <a:t> </a:t>
            </a:r>
            <a:r>
              <a:rPr lang="tr-TR" sz="2800" b="1" dirty="0" smtClean="0"/>
              <a:t>(</a:t>
            </a:r>
            <a:r>
              <a:rPr lang="tr-TR" sz="2800" b="1" dirty="0" err="1" smtClean="0"/>
              <a:t>Odipal</a:t>
            </a:r>
            <a:r>
              <a:rPr lang="tr-TR" sz="2800" b="1" dirty="0" smtClean="0"/>
              <a:t>) Dönem </a:t>
            </a:r>
            <a:r>
              <a:rPr lang="tr-TR" sz="2800" b="1" dirty="0"/>
              <a:t>(3-6 yaş)</a:t>
            </a:r>
            <a:r>
              <a:rPr lang="tr-TR" sz="2800" dirty="0"/>
              <a:t/>
            </a:r>
            <a:br>
              <a:rPr lang="tr-TR" sz="2800" dirty="0"/>
            </a:br>
            <a:endParaRPr lang="tr-TR" sz="2800" dirty="0"/>
          </a:p>
        </p:txBody>
      </p:sp>
      <p:sp>
        <p:nvSpPr>
          <p:cNvPr id="3" name="2 İçerik Yer Tutucusu"/>
          <p:cNvSpPr>
            <a:spLocks noGrp="1"/>
          </p:cNvSpPr>
          <p:nvPr>
            <p:ph sz="quarter" idx="1"/>
          </p:nvPr>
        </p:nvSpPr>
        <p:spPr/>
        <p:txBody>
          <a:bodyPr/>
          <a:lstStyle/>
          <a:p>
            <a:r>
              <a:rPr lang="tr-TR" dirty="0" smtClean="0"/>
              <a:t>Beş yaşından itibaren çocuklar vücutlarını daha yakından tanıma eğilimi içine girerler. </a:t>
            </a:r>
          </a:p>
          <a:p>
            <a:r>
              <a:rPr lang="tr-TR" dirty="0" smtClean="0"/>
              <a:t>Vücutlarına karşı olumlu veya olumsuz duygular geliştirirler. </a:t>
            </a:r>
          </a:p>
          <a:p>
            <a:r>
              <a:rPr lang="tr-TR" dirty="0" smtClean="0"/>
              <a:t>Artık bu dönemde haz bölgesi cinsel organlar ve etrafıdır. Cinselliğe karşı aşırı ilgi duyarlar. Cinsel organ uyarılmanın odağıdır. </a:t>
            </a:r>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lgn="ctr" rtl="0">
              <a:spcBef>
                <a:spcPct val="0"/>
              </a:spcBef>
            </a:pPr>
            <a:r>
              <a:rPr lang="tr-TR" sz="2800" b="1" dirty="0" err="1"/>
              <a:t>Fallik</a:t>
            </a:r>
            <a:r>
              <a:rPr lang="tr-TR" sz="2800" b="1" dirty="0"/>
              <a:t> </a:t>
            </a:r>
            <a:r>
              <a:rPr lang="tr-TR" sz="2800" b="1" dirty="0" smtClean="0"/>
              <a:t>(</a:t>
            </a:r>
            <a:r>
              <a:rPr lang="tr-TR" sz="2800" b="1" dirty="0" err="1" smtClean="0"/>
              <a:t>Odipal</a:t>
            </a:r>
            <a:r>
              <a:rPr lang="tr-TR" sz="2800" b="1" dirty="0" smtClean="0"/>
              <a:t>) Dönem </a:t>
            </a:r>
            <a:r>
              <a:rPr lang="tr-TR" sz="2800" b="1" dirty="0"/>
              <a:t>(3-6 yaş)</a:t>
            </a:r>
            <a:r>
              <a:rPr lang="tr-TR" sz="2800" dirty="0"/>
              <a:t/>
            </a:r>
            <a:br>
              <a:rPr lang="tr-TR" sz="2800" dirty="0"/>
            </a:br>
            <a:endParaRPr lang="tr-TR" sz="2800" dirty="0"/>
          </a:p>
        </p:txBody>
      </p:sp>
      <p:sp>
        <p:nvSpPr>
          <p:cNvPr id="3" name="2 İçerik Yer Tutucusu"/>
          <p:cNvSpPr>
            <a:spLocks noGrp="1"/>
          </p:cNvSpPr>
          <p:nvPr>
            <p:ph sz="quarter" idx="1"/>
          </p:nvPr>
        </p:nvSpPr>
        <p:spPr/>
        <p:txBody>
          <a:bodyPr/>
          <a:lstStyle/>
          <a:p>
            <a:r>
              <a:rPr lang="tr-TR" dirty="0" smtClean="0"/>
              <a:t> Çocuk karşı cinsten ebeveynine cinsel bir yakınlık duyar ancak bunun hemcinsi olan ebeveyn tarafından fark edilmesini engellemek için farkında olmadan onu taklit etmeye ona hoş görünmeye çalışır. </a:t>
            </a:r>
          </a:p>
          <a:p>
            <a:r>
              <a:rPr lang="tr-TR" dirty="0" smtClean="0"/>
              <a:t>Çocuğun ilk olarak anne ve babasıyla başlayan cinsel tercihleri süreç içinde kız çocuğun annesine benzeme, erkek çocuğun ise babasına benzeme çabalarıyla yön değiştirir.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b="1" dirty="0" smtClean="0"/>
              <a:t>Freud’un </a:t>
            </a:r>
            <a:r>
              <a:rPr lang="tr-TR" sz="3200" b="1" dirty="0" err="1" smtClean="0"/>
              <a:t>Psiko</a:t>
            </a:r>
            <a:r>
              <a:rPr lang="tr-TR" sz="3200" b="1" dirty="0" smtClean="0"/>
              <a:t>-Seksüel Gelişim Kuramına Göre Cinsel Sağlık</a:t>
            </a:r>
            <a:endParaRPr lang="tr-TR" dirty="0"/>
          </a:p>
        </p:txBody>
      </p:sp>
      <p:sp>
        <p:nvSpPr>
          <p:cNvPr id="3" name="2 İçerik Yer Tutucusu"/>
          <p:cNvSpPr>
            <a:spLocks noGrp="1"/>
          </p:cNvSpPr>
          <p:nvPr>
            <p:ph sz="quarter" idx="1"/>
          </p:nvPr>
        </p:nvSpPr>
        <p:spPr/>
        <p:txBody>
          <a:bodyPr>
            <a:normAutofit/>
          </a:bodyPr>
          <a:lstStyle/>
          <a:p>
            <a:r>
              <a:rPr lang="tr-TR" dirty="0" err="1" smtClean="0">
                <a:hlinkClick r:id="rId2" tooltip="İd"/>
              </a:rPr>
              <a:t>İd</a:t>
            </a:r>
            <a:r>
              <a:rPr lang="tr-TR" dirty="0" smtClean="0"/>
              <a:t>, </a:t>
            </a:r>
            <a:r>
              <a:rPr lang="tr-TR" dirty="0" smtClean="0">
                <a:solidFill>
                  <a:srgbClr val="FF0000"/>
                </a:solidFill>
              </a:rPr>
              <a:t>ego</a:t>
            </a:r>
            <a:r>
              <a:rPr lang="tr-TR" dirty="0" smtClean="0"/>
              <a:t> ve </a:t>
            </a:r>
            <a:r>
              <a:rPr lang="tr-TR" dirty="0" err="1" smtClean="0">
                <a:hlinkClick r:id="rId3" tooltip="Süperego"/>
              </a:rPr>
              <a:t>süperego</a:t>
            </a:r>
            <a:r>
              <a:rPr lang="tr-TR" dirty="0" smtClean="0"/>
              <a:t> insan zihninin katmanlarıdır. Bu katmanlar birlikte yer almalarına karşın farklı düzlemlerde fonksiyon görürler.</a:t>
            </a:r>
          </a:p>
          <a:p>
            <a:r>
              <a:rPr lang="tr-TR" dirty="0" err="1" smtClean="0"/>
              <a:t>İd</a:t>
            </a:r>
            <a:r>
              <a:rPr lang="tr-TR" dirty="0" smtClean="0"/>
              <a:t>, zevk temelli  istekler ve aşırı ısrarcı temel enerjinin çıkış noktasıdır. Temel ve en ilkel benliktir.</a:t>
            </a:r>
          </a:p>
          <a:p>
            <a:r>
              <a:rPr lang="tr-TR" dirty="0" smtClean="0"/>
              <a:t>Ana kaynağı </a:t>
            </a:r>
            <a:r>
              <a:rPr lang="tr-TR" dirty="0" smtClean="0">
                <a:hlinkClick r:id="rId4" tooltip="Cinsellik"/>
              </a:rPr>
              <a:t>cinsellik</a:t>
            </a:r>
            <a:r>
              <a:rPr lang="tr-TR" dirty="0" smtClean="0"/>
              <a:t>, açlık gibi ihtiyaçların en bencilce doyurulmasıdır.</a:t>
            </a:r>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lgn="ctr" rtl="0">
              <a:spcBef>
                <a:spcPct val="0"/>
              </a:spcBef>
            </a:pPr>
            <a:r>
              <a:rPr lang="tr-TR" sz="2800" b="1" dirty="0" err="1"/>
              <a:t>Fallik</a:t>
            </a:r>
            <a:r>
              <a:rPr lang="tr-TR" sz="2800" b="1" dirty="0"/>
              <a:t> </a:t>
            </a:r>
            <a:r>
              <a:rPr lang="tr-TR" sz="2800" b="1" dirty="0" smtClean="0"/>
              <a:t>(</a:t>
            </a:r>
            <a:r>
              <a:rPr lang="tr-TR" sz="2800" b="1" dirty="0" err="1" smtClean="0"/>
              <a:t>Odipal</a:t>
            </a:r>
            <a:r>
              <a:rPr lang="tr-TR" sz="2800" b="1" dirty="0" smtClean="0"/>
              <a:t>) Dönem </a:t>
            </a:r>
            <a:r>
              <a:rPr lang="tr-TR" sz="2800" b="1" dirty="0"/>
              <a:t>(3-6 yaş)</a:t>
            </a:r>
            <a:r>
              <a:rPr lang="tr-TR" sz="2800" dirty="0"/>
              <a:t/>
            </a:r>
            <a:br>
              <a:rPr lang="tr-TR" sz="2800" dirty="0"/>
            </a:br>
            <a:endParaRPr lang="tr-TR" sz="2800" dirty="0"/>
          </a:p>
        </p:txBody>
      </p:sp>
      <p:sp>
        <p:nvSpPr>
          <p:cNvPr id="3" name="2 İçerik Yer Tutucusu"/>
          <p:cNvSpPr>
            <a:spLocks noGrp="1"/>
          </p:cNvSpPr>
          <p:nvPr>
            <p:ph sz="quarter" idx="1"/>
          </p:nvPr>
        </p:nvSpPr>
        <p:spPr/>
        <p:txBody>
          <a:bodyPr/>
          <a:lstStyle/>
          <a:p>
            <a:r>
              <a:rPr lang="tr-TR" dirty="0" smtClean="0"/>
              <a:t>Kız çocuk annesine benzeyerek babasının beğenisini kazanmaya, erkek çocuk da annesinin beğenisini kazanmaya çalışır. </a:t>
            </a:r>
          </a:p>
          <a:p>
            <a:r>
              <a:rPr lang="tr-TR" dirty="0" smtClean="0"/>
              <a:t>Eğer bu aşamada çocuklara aşırı baskı yapılırsa, </a:t>
            </a:r>
            <a:r>
              <a:rPr lang="tr-TR" b="1" dirty="0" smtClean="0"/>
              <a:t>erkekte </a:t>
            </a:r>
            <a:r>
              <a:rPr lang="tr-TR" b="1" dirty="0" err="1" smtClean="0"/>
              <a:t>odipus</a:t>
            </a:r>
            <a:r>
              <a:rPr lang="tr-TR" b="1" dirty="0" smtClean="0"/>
              <a:t>, kız çocukta </a:t>
            </a:r>
            <a:r>
              <a:rPr lang="tr-TR" b="1" dirty="0" err="1" smtClean="0"/>
              <a:t>elektra</a:t>
            </a:r>
            <a:r>
              <a:rPr lang="tr-TR" b="1" dirty="0" smtClean="0"/>
              <a:t> karmaşası </a:t>
            </a:r>
            <a:r>
              <a:rPr lang="tr-TR" dirty="0" smtClean="0"/>
              <a:t>ortaya çıkar.</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2" algn="ctr" rtl="0">
              <a:spcBef>
                <a:spcPct val="0"/>
              </a:spcBef>
            </a:pPr>
            <a:r>
              <a:rPr lang="tr-TR" sz="2800" b="1" dirty="0" err="1" smtClean="0"/>
              <a:t>Fallik</a:t>
            </a:r>
            <a:r>
              <a:rPr lang="tr-TR" sz="2800" b="1" dirty="0" smtClean="0"/>
              <a:t> (</a:t>
            </a:r>
            <a:r>
              <a:rPr lang="tr-TR" sz="2800" b="1" dirty="0" err="1" smtClean="0"/>
              <a:t>Odipal</a:t>
            </a:r>
            <a:r>
              <a:rPr lang="tr-TR" sz="2800" b="1" dirty="0" smtClean="0"/>
              <a:t>) Dönem (3-6 yaş)</a:t>
            </a:r>
            <a:r>
              <a:rPr lang="tr-TR" sz="2800" dirty="0" smtClean="0"/>
              <a:t/>
            </a:r>
            <a:br>
              <a:rPr lang="tr-TR" sz="2800" dirty="0" smtClean="0"/>
            </a:br>
            <a:endParaRPr lang="tr-TR" sz="2800" dirty="0"/>
          </a:p>
        </p:txBody>
      </p:sp>
      <p:sp>
        <p:nvSpPr>
          <p:cNvPr id="3" name="2 İçerik Yer Tutucusu"/>
          <p:cNvSpPr>
            <a:spLocks noGrp="1"/>
          </p:cNvSpPr>
          <p:nvPr>
            <p:ph sz="quarter" idx="1"/>
          </p:nvPr>
        </p:nvSpPr>
        <p:spPr/>
        <p:txBody>
          <a:bodyPr>
            <a:normAutofit lnSpcReduction="10000"/>
          </a:bodyPr>
          <a:lstStyle/>
          <a:p>
            <a:r>
              <a:rPr lang="tr-TR" dirty="0" smtClean="0"/>
              <a:t>Bu dönemin kriz noktası </a:t>
            </a:r>
            <a:r>
              <a:rPr lang="tr-TR" b="1" dirty="0" err="1" smtClean="0"/>
              <a:t>ödipal</a:t>
            </a:r>
            <a:r>
              <a:rPr lang="tr-TR" b="1" dirty="0" smtClean="0"/>
              <a:t> ve </a:t>
            </a:r>
            <a:r>
              <a:rPr lang="tr-TR" b="1" dirty="0" err="1" smtClean="0"/>
              <a:t>elektra</a:t>
            </a:r>
            <a:r>
              <a:rPr lang="tr-TR" b="1" dirty="0" smtClean="0"/>
              <a:t> kompleksi, hadım edilme korkusu ve kendi kendini hadım etmektir.</a:t>
            </a:r>
            <a:endParaRPr lang="tr-TR" dirty="0" smtClean="0"/>
          </a:p>
          <a:p>
            <a:r>
              <a:rPr lang="tr-TR" i="1" u="sng" dirty="0" smtClean="0"/>
              <a:t>Bu dönemde 5 önemli düşünce vardır:</a:t>
            </a:r>
          </a:p>
          <a:p>
            <a:r>
              <a:rPr lang="tr-TR" dirty="0" smtClean="0"/>
              <a:t>Düşündüğüm şey herkes tarafından biliniyor ve görülüyor.</a:t>
            </a:r>
            <a:endParaRPr lang="tr-TR" b="1" dirty="0" smtClean="0"/>
          </a:p>
          <a:p>
            <a:r>
              <a:rPr lang="tr-TR" dirty="0" smtClean="0"/>
              <a:t>Düşünce ile eylem aynı şeydir.</a:t>
            </a:r>
          </a:p>
          <a:p>
            <a:r>
              <a:rPr lang="tr-TR" dirty="0" smtClean="0"/>
              <a:t>Düşündüysem yapmışım demektir</a:t>
            </a:r>
          </a:p>
          <a:p>
            <a:r>
              <a:rPr lang="tr-TR" dirty="0" smtClean="0"/>
              <a:t>Yaptıysam suçluyum demektir.</a:t>
            </a:r>
          </a:p>
          <a:p>
            <a:r>
              <a:rPr lang="tr-TR" dirty="0" smtClean="0"/>
              <a:t>Suçluysam mutlaka cezalandırılacağım.</a:t>
            </a:r>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692696"/>
            <a:ext cx="8534400" cy="758952"/>
          </a:xfrm>
        </p:spPr>
        <p:txBody>
          <a:bodyPr>
            <a:noAutofit/>
          </a:bodyPr>
          <a:lstStyle/>
          <a:p>
            <a:pPr lvl="2" algn="ctr" rtl="0">
              <a:spcBef>
                <a:spcPct val="0"/>
              </a:spcBef>
            </a:pP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err="1" smtClean="0"/>
              <a:t>Fallik</a:t>
            </a:r>
            <a:r>
              <a:rPr lang="tr-TR" sz="2800" b="1" dirty="0" smtClean="0"/>
              <a:t> (</a:t>
            </a:r>
            <a:r>
              <a:rPr lang="tr-TR" sz="2800" b="1" dirty="0" err="1" smtClean="0"/>
              <a:t>Odipal</a:t>
            </a:r>
            <a:r>
              <a:rPr lang="tr-TR" sz="2800" b="1" dirty="0" smtClean="0"/>
              <a:t>) Dönem </a:t>
            </a:r>
            <a:r>
              <a:rPr lang="tr-TR" sz="2800" b="1" dirty="0"/>
              <a:t>(3-6 yaş</a:t>
            </a:r>
            <a:r>
              <a:rPr lang="tr-TR" sz="2800" b="1" dirty="0" smtClean="0"/>
              <a:t>)</a:t>
            </a:r>
            <a:r>
              <a:rPr lang="tr-TR" sz="2800" dirty="0" smtClean="0"/>
              <a:t>-</a:t>
            </a:r>
            <a:r>
              <a:rPr lang="tr-TR" sz="2800" b="1" dirty="0"/>
              <a:t>ÖDİPAL KOMPLEKS</a:t>
            </a:r>
            <a:br>
              <a:rPr lang="tr-TR" sz="2800" b="1" dirty="0"/>
            </a:br>
            <a:endParaRPr lang="tr-TR" sz="2800" dirty="0"/>
          </a:p>
        </p:txBody>
      </p:sp>
      <p:sp>
        <p:nvSpPr>
          <p:cNvPr id="3" name="2 İçerik Yer Tutucusu"/>
          <p:cNvSpPr>
            <a:spLocks noGrp="1"/>
          </p:cNvSpPr>
          <p:nvPr>
            <p:ph sz="quarter" idx="1"/>
          </p:nvPr>
        </p:nvSpPr>
        <p:spPr/>
        <p:txBody>
          <a:bodyPr/>
          <a:lstStyle/>
          <a:p>
            <a:r>
              <a:rPr lang="tr-TR" dirty="0" smtClean="0"/>
              <a:t>Erkek çocuğun annesine karşı özel bir sevgiyle yani aşkla yaklaşması ve özdeşim kurduğu babasıyla yarışa girmesi, hatta ondan zaman zaman nefret etmesidir. </a:t>
            </a:r>
          </a:p>
          <a:p>
            <a:r>
              <a:rPr lang="tr-TR" dirty="0" smtClean="0"/>
              <a:t>Erkek çocuk, bir yandan babasına sevgi duyup onun gibi olmak isterken diğer yandan da ona karşı bir nefret duyabilir. Bu yüzden önemli bir çatışma yaşanır.</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692696"/>
            <a:ext cx="8534400" cy="758952"/>
          </a:xfrm>
        </p:spPr>
        <p:txBody>
          <a:bodyPr>
            <a:noAutofit/>
          </a:bodyPr>
          <a:lstStyle/>
          <a:p>
            <a:pPr lvl="2" algn="ctr" rtl="0">
              <a:spcBef>
                <a:spcPct val="0"/>
              </a:spcBef>
            </a:pP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err="1" smtClean="0"/>
              <a:t>Fallik</a:t>
            </a:r>
            <a:r>
              <a:rPr lang="tr-TR" sz="2800" b="1" dirty="0" smtClean="0"/>
              <a:t> (</a:t>
            </a:r>
            <a:r>
              <a:rPr lang="tr-TR" sz="2800" b="1" dirty="0" err="1" smtClean="0"/>
              <a:t>Odipal</a:t>
            </a:r>
            <a:r>
              <a:rPr lang="tr-TR" sz="2800" b="1" dirty="0" smtClean="0"/>
              <a:t>) Dönem </a:t>
            </a:r>
            <a:r>
              <a:rPr lang="tr-TR" sz="2800" b="1" dirty="0"/>
              <a:t>(3-6 yaş</a:t>
            </a:r>
            <a:r>
              <a:rPr lang="tr-TR" sz="2800" b="1" dirty="0" smtClean="0"/>
              <a:t>)</a:t>
            </a:r>
            <a:r>
              <a:rPr lang="tr-TR" sz="2800" dirty="0" smtClean="0"/>
              <a:t>-</a:t>
            </a:r>
            <a:r>
              <a:rPr lang="tr-TR" sz="2800" b="1" dirty="0"/>
              <a:t>ÖDİPAL KOMPLEKS</a:t>
            </a:r>
            <a:br>
              <a:rPr lang="tr-TR" sz="2800" b="1" dirty="0"/>
            </a:br>
            <a:endParaRPr lang="tr-TR" sz="2800" dirty="0"/>
          </a:p>
        </p:txBody>
      </p:sp>
      <p:sp>
        <p:nvSpPr>
          <p:cNvPr id="3" name="2 İçerik Yer Tutucusu"/>
          <p:cNvSpPr>
            <a:spLocks noGrp="1"/>
          </p:cNvSpPr>
          <p:nvPr>
            <p:ph sz="quarter" idx="1"/>
          </p:nvPr>
        </p:nvSpPr>
        <p:spPr/>
        <p:txBody>
          <a:bodyPr/>
          <a:lstStyle/>
          <a:p>
            <a:r>
              <a:rPr lang="tr-TR" dirty="0" smtClean="0"/>
              <a:t>Çocuk önce baba olur, onu taklit eder, kıyafetlerini giyer. Sonrasında </a:t>
            </a:r>
            <a:r>
              <a:rPr lang="tr-TR" b="1" dirty="0" smtClean="0"/>
              <a:t>baba ile hesaplaşma ve rekabet </a:t>
            </a:r>
            <a:r>
              <a:rPr lang="tr-TR" dirty="0" smtClean="0"/>
              <a:t>başlar. </a:t>
            </a:r>
          </a:p>
          <a:p>
            <a:r>
              <a:rPr lang="tr-TR" dirty="0" smtClean="0"/>
              <a:t>Anneye sahip olmak için baba yok edilmelidir. </a:t>
            </a:r>
            <a:r>
              <a:rPr lang="tr-TR" dirty="0" err="1" smtClean="0"/>
              <a:t>İd</a:t>
            </a:r>
            <a:r>
              <a:rPr lang="tr-TR" dirty="0" smtClean="0"/>
              <a:t> önce babayı öldürür. </a:t>
            </a:r>
          </a:p>
          <a:p>
            <a:r>
              <a:rPr lang="tr-TR" dirty="0" smtClean="0"/>
              <a:t>Akşam baba eve gelince diriltir. Ve böylece </a:t>
            </a:r>
            <a:r>
              <a:rPr lang="tr-TR" b="1" dirty="0" smtClean="0"/>
              <a:t>“babam penisimi kesecek, öldürüleceğim, hadım edileceğim korkusu” </a:t>
            </a:r>
            <a:r>
              <a:rPr lang="tr-TR" dirty="0" smtClean="0"/>
              <a:t>başlar.</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692696"/>
            <a:ext cx="8534400" cy="758952"/>
          </a:xfrm>
        </p:spPr>
        <p:txBody>
          <a:bodyPr>
            <a:noAutofit/>
          </a:bodyPr>
          <a:lstStyle/>
          <a:p>
            <a:pPr lvl="2" algn="ctr" rtl="0">
              <a:spcBef>
                <a:spcPct val="0"/>
              </a:spcBef>
            </a:pP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err="1" smtClean="0"/>
              <a:t>Fallik</a:t>
            </a:r>
            <a:r>
              <a:rPr lang="tr-TR" sz="2800" b="1" dirty="0" smtClean="0"/>
              <a:t> (</a:t>
            </a:r>
            <a:r>
              <a:rPr lang="tr-TR" sz="2800" b="1" dirty="0" err="1" smtClean="0"/>
              <a:t>Odipal</a:t>
            </a:r>
            <a:r>
              <a:rPr lang="tr-TR" sz="2800" b="1" dirty="0" smtClean="0"/>
              <a:t>) Dönem </a:t>
            </a:r>
            <a:r>
              <a:rPr lang="tr-TR" sz="2800" b="1" dirty="0"/>
              <a:t>(3-6 yaş</a:t>
            </a:r>
            <a:r>
              <a:rPr lang="tr-TR" sz="2800" b="1" dirty="0" smtClean="0"/>
              <a:t>)</a:t>
            </a:r>
            <a:r>
              <a:rPr lang="tr-TR" sz="2800" dirty="0" smtClean="0"/>
              <a:t>-</a:t>
            </a:r>
            <a:r>
              <a:rPr lang="tr-TR" sz="2800" b="1" dirty="0"/>
              <a:t>ÖDİPAL KOMPLEKS</a:t>
            </a:r>
            <a:br>
              <a:rPr lang="tr-TR" sz="2800" b="1" dirty="0"/>
            </a:br>
            <a:endParaRPr lang="tr-TR" sz="2800" dirty="0"/>
          </a:p>
        </p:txBody>
      </p:sp>
      <p:sp>
        <p:nvSpPr>
          <p:cNvPr id="3" name="2 İçerik Yer Tutucusu"/>
          <p:cNvSpPr>
            <a:spLocks noGrp="1"/>
          </p:cNvSpPr>
          <p:nvPr>
            <p:ph sz="quarter" idx="1"/>
          </p:nvPr>
        </p:nvSpPr>
        <p:spPr/>
        <p:txBody>
          <a:bodyPr/>
          <a:lstStyle/>
          <a:p>
            <a:r>
              <a:rPr lang="tr-TR" dirty="0" smtClean="0"/>
              <a:t>Bu dönemde erkek çocuğun penisi yalnız bir haz organı olarak değil kendilik duygusu bakımından da önem kazanır. </a:t>
            </a:r>
          </a:p>
          <a:p>
            <a:r>
              <a:rPr lang="tr-TR" dirty="0" smtClean="0"/>
              <a:t>Hatta </a:t>
            </a:r>
            <a:r>
              <a:rPr lang="tr-TR" b="1" dirty="0" smtClean="0"/>
              <a:t>penis çocuğun bütün bedeni, tüm varlığı ile eşdeğer anlam taşır. </a:t>
            </a:r>
            <a:r>
              <a:rPr lang="tr-TR" dirty="0" smtClean="0"/>
              <a:t>Yani </a:t>
            </a:r>
            <a:r>
              <a:rPr lang="tr-TR" b="1" dirty="0" smtClean="0"/>
              <a:t>penis=beden </a:t>
            </a:r>
            <a:r>
              <a:rPr lang="tr-TR" dirty="0" smtClean="0"/>
              <a:t>olarak algılanır.</a:t>
            </a:r>
          </a:p>
          <a:p>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692696"/>
            <a:ext cx="8534400" cy="758952"/>
          </a:xfrm>
        </p:spPr>
        <p:txBody>
          <a:bodyPr>
            <a:noAutofit/>
          </a:bodyPr>
          <a:lstStyle/>
          <a:p>
            <a:pPr lvl="2" algn="ctr" rtl="0">
              <a:spcBef>
                <a:spcPct val="0"/>
              </a:spcBef>
            </a:pP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err="1" smtClean="0"/>
              <a:t>Fallik</a:t>
            </a:r>
            <a:r>
              <a:rPr lang="tr-TR" sz="2800" b="1" dirty="0" smtClean="0"/>
              <a:t> (</a:t>
            </a:r>
            <a:r>
              <a:rPr lang="tr-TR" sz="2800" b="1" dirty="0" err="1" smtClean="0"/>
              <a:t>Odipal</a:t>
            </a:r>
            <a:r>
              <a:rPr lang="tr-TR" sz="2800" b="1" dirty="0" smtClean="0"/>
              <a:t>) Dönem </a:t>
            </a:r>
            <a:r>
              <a:rPr lang="tr-TR" sz="2800" b="1" dirty="0"/>
              <a:t>(3-6 yaş</a:t>
            </a:r>
            <a:r>
              <a:rPr lang="tr-TR" sz="2800" b="1" dirty="0" smtClean="0"/>
              <a:t>)</a:t>
            </a:r>
            <a:r>
              <a:rPr lang="tr-TR" sz="2800" dirty="0" smtClean="0"/>
              <a:t>-</a:t>
            </a:r>
            <a:r>
              <a:rPr lang="tr-TR" sz="2800" b="1" dirty="0"/>
              <a:t>ÖDİPAL KOMPLEKS</a:t>
            </a:r>
            <a:br>
              <a:rPr lang="tr-TR" sz="2800" b="1" dirty="0"/>
            </a:br>
            <a:endParaRPr lang="tr-TR" sz="2800" dirty="0"/>
          </a:p>
        </p:txBody>
      </p:sp>
      <p:sp>
        <p:nvSpPr>
          <p:cNvPr id="3" name="2 İçerik Yer Tutucusu"/>
          <p:cNvSpPr>
            <a:spLocks noGrp="1"/>
          </p:cNvSpPr>
          <p:nvPr>
            <p:ph sz="quarter" idx="1"/>
          </p:nvPr>
        </p:nvSpPr>
        <p:spPr/>
        <p:txBody>
          <a:bodyPr>
            <a:normAutofit lnSpcReduction="10000"/>
          </a:bodyPr>
          <a:lstStyle/>
          <a:p>
            <a:r>
              <a:rPr lang="tr-TR" dirty="0" smtClean="0"/>
              <a:t>6 yaşına kadar sağlıklı bir şekilde çözümlenemeyen </a:t>
            </a:r>
            <a:r>
              <a:rPr lang="tr-TR" dirty="0" err="1" smtClean="0"/>
              <a:t>ödipal</a:t>
            </a:r>
            <a:r>
              <a:rPr lang="tr-TR" dirty="0" smtClean="0"/>
              <a:t> kompleks bilinçdışına bastırılır. </a:t>
            </a:r>
            <a:r>
              <a:rPr lang="tr-TR" dirty="0" err="1" smtClean="0"/>
              <a:t>Latent</a:t>
            </a:r>
            <a:r>
              <a:rPr lang="tr-TR" dirty="0" smtClean="0"/>
              <a:t> döneme geçilir. </a:t>
            </a:r>
          </a:p>
          <a:p>
            <a:r>
              <a:rPr lang="tr-TR" dirty="0" smtClean="0"/>
              <a:t>Bilgi ve beceriyle var olma dönemi başlar. </a:t>
            </a:r>
          </a:p>
          <a:p>
            <a:r>
              <a:rPr lang="tr-TR" dirty="0" smtClean="0"/>
              <a:t>Ergenlikle beraber çözümlenemeyen </a:t>
            </a:r>
            <a:r>
              <a:rPr lang="tr-TR" dirty="0" err="1" smtClean="0"/>
              <a:t>ödipal</a:t>
            </a:r>
            <a:r>
              <a:rPr lang="tr-TR" dirty="0" smtClean="0"/>
              <a:t> kompleks tekrar aktive olur. Hormonların etkisiyle sistem alabora olur. </a:t>
            </a:r>
          </a:p>
          <a:p>
            <a:r>
              <a:rPr lang="tr-TR" dirty="0" smtClean="0"/>
              <a:t>Masum ve çocukça olan cinsellik, erişkin cinselliğine dönüşür. </a:t>
            </a:r>
            <a:r>
              <a:rPr lang="tr-TR" b="1" dirty="0" smtClean="0"/>
              <a:t>Bilinçdışı olarak anneye karşı cinsel fantezileri içeren dürtüler ve mastürbasyon başlar. </a:t>
            </a:r>
            <a:r>
              <a:rPr lang="tr-TR" dirty="0" smtClean="0"/>
              <a:t>Bu </a:t>
            </a:r>
            <a:r>
              <a:rPr lang="tr-TR" b="1" dirty="0" smtClean="0"/>
              <a:t>sıkıntı </a:t>
            </a:r>
            <a:r>
              <a:rPr lang="tr-TR" dirty="0" smtClean="0"/>
              <a:t>ve </a:t>
            </a:r>
            <a:r>
              <a:rPr lang="tr-TR" b="1" dirty="0" smtClean="0"/>
              <a:t>bunalım </a:t>
            </a:r>
            <a:r>
              <a:rPr lang="tr-TR" dirty="0" smtClean="0"/>
              <a:t>yaratır.</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692696"/>
            <a:ext cx="8534400" cy="758952"/>
          </a:xfrm>
        </p:spPr>
        <p:txBody>
          <a:bodyPr>
            <a:noAutofit/>
          </a:bodyPr>
          <a:lstStyle/>
          <a:p>
            <a:pPr lvl="2" algn="ctr" rtl="0">
              <a:spcBef>
                <a:spcPct val="0"/>
              </a:spcBef>
            </a:pP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err="1" smtClean="0"/>
              <a:t>Fallik</a:t>
            </a:r>
            <a:r>
              <a:rPr lang="tr-TR" sz="2800" b="1" dirty="0" smtClean="0"/>
              <a:t> (</a:t>
            </a:r>
            <a:r>
              <a:rPr lang="tr-TR" sz="2800" b="1" dirty="0" err="1" smtClean="0"/>
              <a:t>Odipal</a:t>
            </a:r>
            <a:r>
              <a:rPr lang="tr-TR" sz="2800" b="1" dirty="0" smtClean="0"/>
              <a:t>) Dönem </a:t>
            </a:r>
            <a:r>
              <a:rPr lang="tr-TR" sz="2800" b="1" dirty="0"/>
              <a:t>(3-6 yaş</a:t>
            </a:r>
            <a:r>
              <a:rPr lang="tr-TR" sz="2800" b="1" dirty="0" smtClean="0"/>
              <a:t>)</a:t>
            </a:r>
            <a:r>
              <a:rPr lang="tr-TR" sz="2800" dirty="0" smtClean="0"/>
              <a:t>-</a:t>
            </a:r>
            <a:r>
              <a:rPr lang="tr-TR" sz="2800" b="1" dirty="0"/>
              <a:t>ÖDİPAL KOMPLEKS</a:t>
            </a:r>
            <a:br>
              <a:rPr lang="tr-TR" sz="2800" b="1" dirty="0"/>
            </a:br>
            <a:endParaRPr lang="tr-TR" sz="2800" dirty="0"/>
          </a:p>
        </p:txBody>
      </p:sp>
      <p:sp>
        <p:nvSpPr>
          <p:cNvPr id="3" name="2 İçerik Yer Tutucusu"/>
          <p:cNvSpPr>
            <a:spLocks noGrp="1"/>
          </p:cNvSpPr>
          <p:nvPr>
            <p:ph sz="quarter" idx="1"/>
          </p:nvPr>
        </p:nvSpPr>
        <p:spPr/>
        <p:txBody>
          <a:bodyPr>
            <a:normAutofit fontScale="92500" lnSpcReduction="20000"/>
          </a:bodyPr>
          <a:lstStyle/>
          <a:p>
            <a:r>
              <a:rPr lang="tr-TR" dirty="0" smtClean="0"/>
              <a:t>Bu dönemde </a:t>
            </a:r>
            <a:r>
              <a:rPr lang="tr-TR" dirty="0" err="1" smtClean="0"/>
              <a:t>ödipal</a:t>
            </a:r>
            <a:r>
              <a:rPr lang="tr-TR" dirty="0" smtClean="0"/>
              <a:t> sadece cinsellikle alakalı değildir, duygusal ve sosyal ilişkilerde de kendini gösterir. </a:t>
            </a:r>
          </a:p>
          <a:p>
            <a:r>
              <a:rPr lang="tr-TR" dirty="0" smtClean="0"/>
              <a:t>Yani babanın fiziki varlığı önemli değildir, bilinçdışında nasıl tasarlandığı, kişinin babayı otorite ve haz simgesi olarak nasıl tasarladığı ve kimi veya neyi simgeleştirdiği önemlidir. </a:t>
            </a:r>
          </a:p>
          <a:p>
            <a:r>
              <a:rPr lang="tr-TR" dirty="0" smtClean="0"/>
              <a:t>Örnek olarak; çocuk babasının penisiyle kendi 4-6 yaş arasındaki penisini mukayese ederek </a:t>
            </a:r>
            <a:r>
              <a:rPr lang="tr-TR" b="1" dirty="0" smtClean="0"/>
              <a:t>penis boyu sorununu </a:t>
            </a:r>
            <a:r>
              <a:rPr lang="tr-TR" dirty="0" smtClean="0"/>
              <a:t>kafasına takabilir.</a:t>
            </a:r>
          </a:p>
          <a:p>
            <a:r>
              <a:rPr lang="tr-TR" dirty="0" smtClean="0"/>
              <a:t>Anneyi temsil eden haz kaynaklarına ulaşınca sıkıntı ve bunalım hissedebilir. Cinsel bir ilişkiden veya mastürbasyon yaptıktan sonra gelen bunaltı ve sıkıntı buna örnektir.</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692696"/>
            <a:ext cx="8534400" cy="758952"/>
          </a:xfrm>
        </p:spPr>
        <p:txBody>
          <a:bodyPr>
            <a:noAutofit/>
          </a:bodyPr>
          <a:lstStyle/>
          <a:p>
            <a:pPr lvl="2" algn="ctr" rtl="0">
              <a:spcBef>
                <a:spcPct val="0"/>
              </a:spcBef>
            </a:pP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err="1" smtClean="0"/>
              <a:t>Fallik</a:t>
            </a:r>
            <a:r>
              <a:rPr lang="tr-TR" sz="2800" b="1" dirty="0" smtClean="0"/>
              <a:t> (</a:t>
            </a:r>
            <a:r>
              <a:rPr lang="tr-TR" sz="2800" b="1" dirty="0" err="1" smtClean="0"/>
              <a:t>Odipal</a:t>
            </a:r>
            <a:r>
              <a:rPr lang="tr-TR" sz="2800" b="1" dirty="0" smtClean="0"/>
              <a:t>) Dönem </a:t>
            </a:r>
            <a:r>
              <a:rPr lang="tr-TR" sz="2800" b="1" dirty="0"/>
              <a:t>(3-6 yaş</a:t>
            </a:r>
            <a:r>
              <a:rPr lang="tr-TR" sz="2800" b="1" dirty="0" smtClean="0"/>
              <a:t>)</a:t>
            </a:r>
            <a:r>
              <a:rPr lang="tr-TR" sz="2800" dirty="0" smtClean="0"/>
              <a:t>-</a:t>
            </a:r>
            <a:r>
              <a:rPr lang="tr-TR" sz="2800" b="1" dirty="0"/>
              <a:t>ÖDİPAL KOMPLEKS</a:t>
            </a:r>
            <a:br>
              <a:rPr lang="tr-TR" sz="2800" b="1" dirty="0"/>
            </a:br>
            <a:endParaRPr lang="tr-TR" sz="2800" dirty="0"/>
          </a:p>
        </p:txBody>
      </p:sp>
      <p:sp>
        <p:nvSpPr>
          <p:cNvPr id="3" name="2 İçerik Yer Tutucusu"/>
          <p:cNvSpPr>
            <a:spLocks noGrp="1"/>
          </p:cNvSpPr>
          <p:nvPr>
            <p:ph sz="quarter" idx="1"/>
          </p:nvPr>
        </p:nvSpPr>
        <p:spPr/>
        <p:txBody>
          <a:bodyPr>
            <a:normAutofit fontScale="92500" lnSpcReduction="20000"/>
          </a:bodyPr>
          <a:lstStyle/>
          <a:p>
            <a:r>
              <a:rPr lang="tr-TR" b="1" dirty="0" err="1" smtClean="0"/>
              <a:t>Ödipal</a:t>
            </a:r>
            <a:r>
              <a:rPr lang="tr-TR" b="1" dirty="0" smtClean="0"/>
              <a:t> kompleksin çözülebilmesi için bazı önemli koşulların bir arada yerine gelmesi gerekir. </a:t>
            </a:r>
          </a:p>
          <a:p>
            <a:r>
              <a:rPr lang="tr-TR" b="1" dirty="0" smtClean="0"/>
              <a:t>I. koşul; </a:t>
            </a:r>
            <a:r>
              <a:rPr lang="tr-TR" dirty="0" smtClean="0"/>
              <a:t>anne ve babanın birbirini sevmesi, sevgilerini çocuğun yanında paylaşmalarıdır. Bu durumda </a:t>
            </a:r>
            <a:r>
              <a:rPr lang="tr-TR" i="1" dirty="0" smtClean="0">
                <a:solidFill>
                  <a:srgbClr val="FF0000"/>
                </a:solidFill>
              </a:rPr>
              <a:t>“annem ve babam birbirlerini seviyorlar, ben aradan çekilmeliyim’’</a:t>
            </a:r>
            <a:r>
              <a:rPr lang="tr-TR" dirty="0" smtClean="0">
                <a:solidFill>
                  <a:srgbClr val="FF0000"/>
                </a:solidFill>
              </a:rPr>
              <a:t> </a:t>
            </a:r>
            <a:r>
              <a:rPr lang="tr-TR" dirty="0" smtClean="0"/>
              <a:t>diyen çocuk, anne ve babanın sevgisine hürmeten anneye olan bağını koparabilir. </a:t>
            </a:r>
          </a:p>
          <a:p>
            <a:r>
              <a:rPr lang="tr-TR" dirty="0" smtClean="0"/>
              <a:t>2</a:t>
            </a:r>
            <a:r>
              <a:rPr lang="tr-TR" b="1" dirty="0" smtClean="0"/>
              <a:t>. koşul; </a:t>
            </a:r>
            <a:r>
              <a:rPr lang="tr-TR" dirty="0" smtClean="0"/>
              <a:t>babanın oğluna değer vermesi, oğluyla kaliteli vakit geçirmesi ve oğlunun anlayacağı bir seviyede sağlıklı bir iletişim kurmasıdır. Sağlıklı bir baba-oğul ilişkisi sayesinde çocuk </a:t>
            </a:r>
            <a:r>
              <a:rPr lang="tr-TR" i="1" dirty="0" smtClean="0">
                <a:solidFill>
                  <a:srgbClr val="FF0000"/>
                </a:solidFill>
              </a:rPr>
              <a:t>“bunu babama yapamam, o beni çok seviyor, ben de onu çok seviyorum’’</a:t>
            </a:r>
            <a:r>
              <a:rPr lang="tr-TR" dirty="0" smtClean="0"/>
              <a:t>diyerek babasının hatırı için anneyle olan bağını koparabilir. </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692696"/>
            <a:ext cx="8534400" cy="758952"/>
          </a:xfrm>
        </p:spPr>
        <p:txBody>
          <a:bodyPr>
            <a:noAutofit/>
          </a:bodyPr>
          <a:lstStyle/>
          <a:p>
            <a:pPr lvl="2" algn="ctr" rtl="0">
              <a:spcBef>
                <a:spcPct val="0"/>
              </a:spcBef>
            </a:pP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err="1" smtClean="0"/>
              <a:t>Fallik</a:t>
            </a:r>
            <a:r>
              <a:rPr lang="tr-TR" sz="2800" b="1" dirty="0" smtClean="0"/>
              <a:t> (</a:t>
            </a:r>
            <a:r>
              <a:rPr lang="tr-TR" sz="2800" b="1" dirty="0" err="1" smtClean="0"/>
              <a:t>Odipal</a:t>
            </a:r>
            <a:r>
              <a:rPr lang="tr-TR" sz="2800" b="1" dirty="0" smtClean="0"/>
              <a:t>) Dönem </a:t>
            </a:r>
            <a:r>
              <a:rPr lang="tr-TR" sz="2800" b="1" dirty="0"/>
              <a:t>(3-6 yaş</a:t>
            </a:r>
            <a:r>
              <a:rPr lang="tr-TR" sz="2800" b="1" dirty="0" smtClean="0"/>
              <a:t>)</a:t>
            </a:r>
            <a:r>
              <a:rPr lang="tr-TR" sz="2800" dirty="0" smtClean="0"/>
              <a:t>-</a:t>
            </a:r>
            <a:r>
              <a:rPr lang="tr-TR" sz="2800" b="1" dirty="0"/>
              <a:t>ÖDİPAL KOMPLEKS</a:t>
            </a:r>
            <a:br>
              <a:rPr lang="tr-TR" sz="2800" b="1" dirty="0"/>
            </a:br>
            <a:endParaRPr lang="tr-TR" sz="2800" dirty="0"/>
          </a:p>
        </p:txBody>
      </p:sp>
      <p:sp>
        <p:nvSpPr>
          <p:cNvPr id="3" name="2 İçerik Yer Tutucusu"/>
          <p:cNvSpPr>
            <a:spLocks noGrp="1"/>
          </p:cNvSpPr>
          <p:nvPr>
            <p:ph sz="quarter" idx="1"/>
          </p:nvPr>
        </p:nvSpPr>
        <p:spPr/>
        <p:txBody>
          <a:bodyPr>
            <a:normAutofit fontScale="92500" lnSpcReduction="10000"/>
          </a:bodyPr>
          <a:lstStyle/>
          <a:p>
            <a:r>
              <a:rPr lang="tr-TR" dirty="0" smtClean="0"/>
              <a:t>3. </a:t>
            </a:r>
            <a:r>
              <a:rPr lang="tr-TR" b="1" dirty="0" smtClean="0"/>
              <a:t>koşul </a:t>
            </a:r>
            <a:r>
              <a:rPr lang="tr-TR" dirty="0" smtClean="0"/>
              <a:t>; çocuk için yeni ve tehlikesiz eş adaylarının varlığıdır. Yani aile çocuğa sosyal bir ilişki ortamı sunarsa, bu ortamda erkek çocuk evcilik oyunlarıyla yeni bir eş bularak anneye olan bağını koparabilir. </a:t>
            </a:r>
          </a:p>
          <a:p>
            <a:r>
              <a:rPr lang="tr-TR" b="1" dirty="0" smtClean="0"/>
              <a:t>4. koşul; </a:t>
            </a:r>
            <a:r>
              <a:rPr lang="tr-TR" dirty="0" smtClean="0"/>
              <a:t>ebeveynlerin çocuklarının kendilerinden kopmasına izin vermesidir. </a:t>
            </a:r>
          </a:p>
          <a:p>
            <a:r>
              <a:rPr lang="tr-TR" b="1" dirty="0" smtClean="0"/>
              <a:t>5. koşul; </a:t>
            </a:r>
            <a:r>
              <a:rPr lang="tr-TR" dirty="0" smtClean="0"/>
              <a:t>çocuğun cinsel kimliği değersizleştiren bir ebeveyne sahip olmamasıdır. </a:t>
            </a:r>
          </a:p>
          <a:p>
            <a:r>
              <a:rPr lang="tr-TR" dirty="0" smtClean="0">
                <a:solidFill>
                  <a:srgbClr val="FF0000"/>
                </a:solidFill>
              </a:rPr>
              <a:t>Sağlıklı bir aile ortamında bu 5 koşul birlikte yerine geldiğinde </a:t>
            </a:r>
            <a:r>
              <a:rPr lang="tr-TR" dirty="0" err="1" smtClean="0">
                <a:solidFill>
                  <a:srgbClr val="FF0000"/>
                </a:solidFill>
              </a:rPr>
              <a:t>ödipal</a:t>
            </a:r>
            <a:r>
              <a:rPr lang="tr-TR" dirty="0" smtClean="0">
                <a:solidFill>
                  <a:srgbClr val="FF0000"/>
                </a:solidFill>
              </a:rPr>
              <a:t> kompleks çözümlenir ve çocuk baba ile özdeşim kurar, karşılığında kendine başka bir eş bularak anneyi bırakır.</a:t>
            </a:r>
            <a:endParaRPr lang="tr-TR"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692696"/>
            <a:ext cx="8534400" cy="758952"/>
          </a:xfrm>
        </p:spPr>
        <p:txBody>
          <a:bodyPr>
            <a:noAutofit/>
          </a:bodyPr>
          <a:lstStyle/>
          <a:p>
            <a:pPr lvl="2" algn="ctr" rtl="0">
              <a:spcBef>
                <a:spcPct val="0"/>
              </a:spcBef>
            </a:pP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err="1" smtClean="0"/>
              <a:t>Fallik</a:t>
            </a:r>
            <a:r>
              <a:rPr lang="tr-TR" sz="2800" b="1" dirty="0" smtClean="0"/>
              <a:t> (</a:t>
            </a:r>
            <a:r>
              <a:rPr lang="tr-TR" sz="2800" b="1" dirty="0" err="1" smtClean="0"/>
              <a:t>Odipal</a:t>
            </a:r>
            <a:r>
              <a:rPr lang="tr-TR" sz="2800" b="1" dirty="0" smtClean="0"/>
              <a:t>) Dönem </a:t>
            </a:r>
            <a:r>
              <a:rPr lang="tr-TR" sz="2800" b="1" dirty="0"/>
              <a:t>(3-6 yaş</a:t>
            </a:r>
            <a:r>
              <a:rPr lang="tr-TR" sz="2800" b="1" dirty="0" smtClean="0"/>
              <a:t>)</a:t>
            </a:r>
            <a:r>
              <a:rPr lang="tr-TR" sz="2800" dirty="0" smtClean="0"/>
              <a:t>-</a:t>
            </a:r>
            <a:r>
              <a:rPr lang="tr-TR" sz="2800" b="1" dirty="0"/>
              <a:t>ÖDİPAL KOMPLEKS</a:t>
            </a:r>
            <a:br>
              <a:rPr lang="tr-TR" sz="2800" b="1" dirty="0"/>
            </a:br>
            <a:endParaRPr lang="tr-TR" sz="2800" dirty="0"/>
          </a:p>
        </p:txBody>
      </p:sp>
      <p:sp>
        <p:nvSpPr>
          <p:cNvPr id="3" name="2 İçerik Yer Tutucusu"/>
          <p:cNvSpPr>
            <a:spLocks noGrp="1"/>
          </p:cNvSpPr>
          <p:nvPr>
            <p:ph sz="quarter" idx="1"/>
          </p:nvPr>
        </p:nvSpPr>
        <p:spPr/>
        <p:txBody>
          <a:bodyPr/>
          <a:lstStyle/>
          <a:p>
            <a:r>
              <a:rPr lang="tr-TR" dirty="0" smtClean="0"/>
              <a:t>Bu dönemde çocuğa özdeşim izni verilmelidir. Özdeşim yapılacak bir baba yoksa </a:t>
            </a:r>
            <a:r>
              <a:rPr lang="tr-TR" dirty="0" err="1" smtClean="0"/>
              <a:t>ödipal</a:t>
            </a:r>
            <a:r>
              <a:rPr lang="tr-TR" dirty="0" smtClean="0"/>
              <a:t> çatışmanın çözümlenmesi zorlaşabilir. Ayrıca erkek çocuğun babasına karşı olan normal sevgisinin çok daha şiddetlenerek, annesini rakip olarak görmesi ve ondan nefret etmesi durumu da olabilir. Buna </a:t>
            </a:r>
            <a:r>
              <a:rPr lang="tr-TR" b="1" dirty="0" smtClean="0"/>
              <a:t>“negatif </a:t>
            </a:r>
            <a:r>
              <a:rPr lang="tr-TR" b="1" dirty="0" err="1" smtClean="0"/>
              <a:t>ödipal</a:t>
            </a:r>
            <a:r>
              <a:rPr lang="tr-TR" b="1" dirty="0" smtClean="0"/>
              <a:t> kompleks” </a:t>
            </a:r>
            <a:r>
              <a:rPr lang="tr-TR" dirty="0" smtClean="0"/>
              <a:t>denir.</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b="1" dirty="0" smtClean="0"/>
              <a:t>Freud’un </a:t>
            </a:r>
            <a:r>
              <a:rPr lang="tr-TR" sz="3200" b="1" dirty="0" err="1" smtClean="0"/>
              <a:t>Psiko</a:t>
            </a:r>
            <a:r>
              <a:rPr lang="tr-TR" sz="3200" b="1" dirty="0" smtClean="0"/>
              <a:t>-Seksüel Gelişim Kuramına Göre Cinsel Sağlık</a:t>
            </a:r>
            <a:endParaRPr lang="tr-TR" dirty="0"/>
          </a:p>
        </p:txBody>
      </p:sp>
      <p:sp>
        <p:nvSpPr>
          <p:cNvPr id="3" name="2 İçerik Yer Tutucusu"/>
          <p:cNvSpPr>
            <a:spLocks noGrp="1"/>
          </p:cNvSpPr>
          <p:nvPr>
            <p:ph sz="quarter" idx="1"/>
          </p:nvPr>
        </p:nvSpPr>
        <p:spPr/>
        <p:txBody>
          <a:bodyPr>
            <a:normAutofit/>
          </a:bodyPr>
          <a:lstStyle/>
          <a:p>
            <a:r>
              <a:rPr lang="tr-TR" b="1" dirty="0" smtClean="0">
                <a:solidFill>
                  <a:srgbClr val="FF0000"/>
                </a:solidFill>
              </a:rPr>
              <a:t>Ego</a:t>
            </a:r>
            <a:r>
              <a:rPr lang="tr-TR" dirty="0" smtClean="0"/>
              <a:t> ise "</a:t>
            </a:r>
            <a:r>
              <a:rPr lang="tr-TR" dirty="0" err="1" smtClean="0"/>
              <a:t>id"in</a:t>
            </a:r>
            <a:r>
              <a:rPr lang="tr-TR" dirty="0" smtClean="0"/>
              <a:t> bu isteklerini gerçeklikle karşılayan kısımdır. Çeşitli savunma mekanizmaları ile "</a:t>
            </a:r>
            <a:r>
              <a:rPr lang="tr-TR" dirty="0" err="1" smtClean="0"/>
              <a:t>id"i</a:t>
            </a:r>
            <a:r>
              <a:rPr lang="tr-TR" dirty="0" smtClean="0"/>
              <a:t> dengeler. </a:t>
            </a:r>
          </a:p>
          <a:p>
            <a:r>
              <a:rPr lang="tr-TR" dirty="0" err="1" smtClean="0"/>
              <a:t>İd</a:t>
            </a:r>
            <a:r>
              <a:rPr lang="tr-TR" dirty="0" smtClean="0"/>
              <a:t> ve </a:t>
            </a:r>
            <a:r>
              <a:rPr lang="tr-TR" dirty="0" err="1" smtClean="0"/>
              <a:t>süperego</a:t>
            </a:r>
            <a:r>
              <a:rPr lang="tr-TR" dirty="0" smtClean="0"/>
              <a:t> arasındaki dengeleyici unsurdur. Temel görevi kişisel güvenlik sağlamak ve "</a:t>
            </a:r>
            <a:r>
              <a:rPr lang="tr-TR" dirty="0" err="1" smtClean="0"/>
              <a:t>id"in</a:t>
            </a:r>
            <a:r>
              <a:rPr lang="tr-TR" dirty="0" smtClean="0"/>
              <a:t> bazı isteklerine izin vermektir. Freud </a:t>
            </a:r>
            <a:r>
              <a:rPr lang="tr-TR" dirty="0" err="1" smtClean="0"/>
              <a:t>ilerki</a:t>
            </a:r>
            <a:r>
              <a:rPr lang="tr-TR" dirty="0" smtClean="0"/>
              <a:t> yıllarda gerçekliği test etmek, savunma, bilgi sentezi ve zeka fonksiyonları ile hafızayı bu merkeze bağlamıştır.</a:t>
            </a:r>
          </a:p>
          <a:p>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534400" cy="1446984"/>
          </a:xfrm>
        </p:spPr>
        <p:txBody>
          <a:bodyPr>
            <a:normAutofit fontScale="90000"/>
          </a:bodyPr>
          <a:lstStyle/>
          <a:p>
            <a:r>
              <a:rPr lang="tr-TR" sz="3600" b="1" dirty="0" smtClean="0"/>
              <a:t/>
            </a:r>
            <a:br>
              <a:rPr lang="tr-TR" sz="3600" b="1" dirty="0" smtClean="0"/>
            </a:br>
            <a:r>
              <a:rPr lang="tr-TR" sz="3600" b="1" dirty="0" smtClean="0"/>
              <a:t/>
            </a:r>
            <a:br>
              <a:rPr lang="tr-TR" sz="3600" b="1" dirty="0" smtClean="0"/>
            </a:br>
            <a:r>
              <a:rPr lang="tr-TR" sz="3600" b="1" dirty="0" smtClean="0"/>
              <a:t/>
            </a:r>
            <a:br>
              <a:rPr lang="tr-TR" sz="3600" b="1" dirty="0" smtClean="0"/>
            </a:br>
            <a:r>
              <a:rPr lang="tr-TR" sz="3600" b="1" dirty="0" smtClean="0"/>
              <a:t/>
            </a:r>
            <a:br>
              <a:rPr lang="tr-TR" sz="3600" b="1" dirty="0" smtClean="0"/>
            </a:br>
            <a:r>
              <a:rPr lang="tr-TR" sz="3600" b="1" dirty="0" err="1" smtClean="0"/>
              <a:t>Fallik</a:t>
            </a:r>
            <a:r>
              <a:rPr lang="tr-TR" sz="3600" b="1" dirty="0" smtClean="0"/>
              <a:t> (</a:t>
            </a:r>
            <a:r>
              <a:rPr lang="tr-TR" sz="3600" b="1" dirty="0" err="1" smtClean="0"/>
              <a:t>Odipal</a:t>
            </a:r>
            <a:r>
              <a:rPr lang="tr-TR" sz="3600" b="1" dirty="0" smtClean="0"/>
              <a:t>) Dönem (3-6 yaş)</a:t>
            </a:r>
            <a:r>
              <a:rPr lang="tr-TR" sz="3600" dirty="0" smtClean="0"/>
              <a:t>-</a:t>
            </a:r>
            <a:r>
              <a:rPr lang="tr-TR" sz="3200" b="1" dirty="0" smtClean="0"/>
              <a:t> ELEKTRA KOMPLEKSİ</a:t>
            </a:r>
            <a:br>
              <a:rPr lang="tr-TR" sz="3200" b="1" dirty="0" smtClean="0"/>
            </a:br>
            <a:endParaRPr lang="tr-TR" dirty="0"/>
          </a:p>
        </p:txBody>
      </p:sp>
      <p:sp>
        <p:nvSpPr>
          <p:cNvPr id="3" name="2 İçerik Yer Tutucusu"/>
          <p:cNvSpPr>
            <a:spLocks noGrp="1"/>
          </p:cNvSpPr>
          <p:nvPr>
            <p:ph sz="quarter" idx="1"/>
          </p:nvPr>
        </p:nvSpPr>
        <p:spPr/>
        <p:txBody>
          <a:bodyPr/>
          <a:lstStyle/>
          <a:p>
            <a:r>
              <a:rPr lang="tr-TR" dirty="0" smtClean="0"/>
              <a:t>Kız çocukların babasına hayranlık duyup, annesine karşı kıskançlık göstermesidir.</a:t>
            </a:r>
          </a:p>
          <a:p>
            <a:r>
              <a:rPr lang="tr-TR" dirty="0" smtClean="0"/>
              <a:t>Bir tarafta yoğunlaşan cinsel ve saldırgan dürtüler, diğer yanda anneyle yaşanmış ve kaybedilmek istenmeyen temel güvenlik vardır. </a:t>
            </a:r>
          </a:p>
          <a:p>
            <a:r>
              <a:rPr lang="tr-TR" dirty="0" smtClean="0"/>
              <a:t>Küçük kız hem annesiyle özdeşleşmek, hem de ondan uzaklaşmak zorundadır.</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t/>
            </a:r>
            <a:br>
              <a:rPr lang="tr-TR" sz="3600" b="1" dirty="0" smtClean="0"/>
            </a:br>
            <a:r>
              <a:rPr lang="tr-TR" sz="3600" b="1" dirty="0" smtClean="0"/>
              <a:t/>
            </a:r>
            <a:br>
              <a:rPr lang="tr-TR" sz="3600" b="1" dirty="0" smtClean="0"/>
            </a:br>
            <a:r>
              <a:rPr lang="tr-TR" sz="3600" b="1" dirty="0" smtClean="0"/>
              <a:t/>
            </a:r>
            <a:br>
              <a:rPr lang="tr-TR" sz="3600" b="1" dirty="0" smtClean="0"/>
            </a:br>
            <a:r>
              <a:rPr lang="tr-TR" sz="3600" b="1" dirty="0" smtClean="0"/>
              <a:t/>
            </a:r>
            <a:br>
              <a:rPr lang="tr-TR" sz="3600" b="1" dirty="0" smtClean="0"/>
            </a:br>
            <a:r>
              <a:rPr lang="tr-TR" sz="3600" b="1" dirty="0" err="1" smtClean="0"/>
              <a:t>Fallik</a:t>
            </a:r>
            <a:r>
              <a:rPr lang="tr-TR" sz="3600" b="1" dirty="0" smtClean="0"/>
              <a:t> (</a:t>
            </a:r>
            <a:r>
              <a:rPr lang="tr-TR" sz="3600" b="1" dirty="0" err="1" smtClean="0"/>
              <a:t>Odipal</a:t>
            </a:r>
            <a:r>
              <a:rPr lang="tr-TR" sz="3600" b="1" dirty="0" smtClean="0"/>
              <a:t>) Dönem (3-6 yaş)</a:t>
            </a:r>
            <a:r>
              <a:rPr lang="tr-TR" sz="3600" dirty="0" smtClean="0"/>
              <a:t>-</a:t>
            </a:r>
            <a:r>
              <a:rPr lang="tr-TR" sz="3200" b="1" dirty="0" smtClean="0"/>
              <a:t> ELEKTRA KOMPLEKSİ</a:t>
            </a:r>
            <a:br>
              <a:rPr lang="tr-TR" sz="3200" b="1" dirty="0" smtClean="0"/>
            </a:br>
            <a:endParaRPr lang="tr-TR" dirty="0"/>
          </a:p>
        </p:txBody>
      </p:sp>
      <p:sp>
        <p:nvSpPr>
          <p:cNvPr id="3" name="2 İçerik Yer Tutucusu"/>
          <p:cNvSpPr>
            <a:spLocks noGrp="1"/>
          </p:cNvSpPr>
          <p:nvPr>
            <p:ph sz="half" idx="1"/>
          </p:nvPr>
        </p:nvSpPr>
        <p:spPr/>
        <p:txBody>
          <a:bodyPr>
            <a:normAutofit fontScale="92500"/>
          </a:bodyPr>
          <a:lstStyle/>
          <a:p>
            <a:r>
              <a:rPr lang="tr-TR" dirty="0" smtClean="0"/>
              <a:t>Kız çocuğun babasına karşı özel bir sevgiyle yani aşkla yaklaşıp anneyle yarışa girmesi, hatta zaman zaman ondan nefret etmesi </a:t>
            </a:r>
            <a:r>
              <a:rPr lang="tr-TR" dirty="0" err="1" smtClean="0"/>
              <a:t>elektra</a:t>
            </a:r>
            <a:r>
              <a:rPr lang="tr-TR" dirty="0" smtClean="0"/>
              <a:t> kompleksinin belirleyici eylemidir. </a:t>
            </a:r>
          </a:p>
          <a:p>
            <a:r>
              <a:rPr lang="tr-TR" dirty="0" smtClean="0"/>
              <a:t>Anne dışlanır, baba ile </a:t>
            </a:r>
            <a:r>
              <a:rPr lang="tr-TR" dirty="0" err="1" smtClean="0"/>
              <a:t>bütünleşilir</a:t>
            </a:r>
            <a:r>
              <a:rPr lang="tr-TR" dirty="0" smtClean="0"/>
              <a:t>. </a:t>
            </a:r>
          </a:p>
          <a:p>
            <a:r>
              <a:rPr lang="tr-TR" dirty="0" smtClean="0"/>
              <a:t>Anne ile rekabete girilir, şirinlik yaparak baba ele geçirilmeye çalışılır.</a:t>
            </a:r>
            <a:endParaRPr lang="tr-TR" dirty="0"/>
          </a:p>
        </p:txBody>
      </p:sp>
      <p:pic>
        <p:nvPicPr>
          <p:cNvPr id="31746" name="Picture 2"/>
          <p:cNvPicPr>
            <a:picLocks noGrp="1" noChangeAspect="1" noChangeArrowheads="1"/>
          </p:cNvPicPr>
          <p:nvPr>
            <p:ph sz="half" idx="2"/>
          </p:nvPr>
        </p:nvPicPr>
        <p:blipFill>
          <a:blip r:embed="rId2" cstate="print"/>
          <a:srcRect/>
          <a:stretch>
            <a:fillRect/>
          </a:stretch>
        </p:blipFill>
        <p:spPr bwMode="auto">
          <a:xfrm>
            <a:off x="4914900" y="2083594"/>
            <a:ext cx="3810000" cy="32575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534400" cy="1446984"/>
          </a:xfrm>
        </p:spPr>
        <p:txBody>
          <a:bodyPr>
            <a:normAutofit fontScale="90000"/>
          </a:bodyPr>
          <a:lstStyle/>
          <a:p>
            <a:r>
              <a:rPr lang="tr-TR" sz="3600" b="1" dirty="0" smtClean="0"/>
              <a:t/>
            </a:r>
            <a:br>
              <a:rPr lang="tr-TR" sz="3600" b="1" dirty="0" smtClean="0"/>
            </a:br>
            <a:r>
              <a:rPr lang="tr-TR" sz="3600" b="1" dirty="0" smtClean="0"/>
              <a:t/>
            </a:r>
            <a:br>
              <a:rPr lang="tr-TR" sz="3600" b="1" dirty="0" smtClean="0"/>
            </a:br>
            <a:r>
              <a:rPr lang="tr-TR" sz="3600" b="1" dirty="0" smtClean="0"/>
              <a:t/>
            </a:r>
            <a:br>
              <a:rPr lang="tr-TR" sz="3600" b="1" dirty="0" smtClean="0"/>
            </a:br>
            <a:r>
              <a:rPr lang="tr-TR" sz="3600" b="1" dirty="0" smtClean="0"/>
              <a:t/>
            </a:r>
            <a:br>
              <a:rPr lang="tr-TR" sz="3600" b="1" dirty="0" smtClean="0"/>
            </a:br>
            <a:r>
              <a:rPr lang="tr-TR" sz="3600" b="1" dirty="0" err="1" smtClean="0"/>
              <a:t>Fallik</a:t>
            </a:r>
            <a:r>
              <a:rPr lang="tr-TR" sz="3600" b="1" dirty="0" smtClean="0"/>
              <a:t> (</a:t>
            </a:r>
            <a:r>
              <a:rPr lang="tr-TR" sz="3600" b="1" dirty="0" err="1" smtClean="0"/>
              <a:t>Odipal</a:t>
            </a:r>
            <a:r>
              <a:rPr lang="tr-TR" sz="3600" b="1" dirty="0" smtClean="0"/>
              <a:t>) Dönem (3-6 yaş)</a:t>
            </a:r>
            <a:r>
              <a:rPr lang="tr-TR" sz="3600" dirty="0" smtClean="0"/>
              <a:t>-</a:t>
            </a:r>
            <a:r>
              <a:rPr lang="tr-TR" sz="3200" b="1" dirty="0" smtClean="0"/>
              <a:t> ELEKTRA KOMPLEKSİ</a:t>
            </a:r>
            <a:br>
              <a:rPr lang="tr-TR" sz="3200" b="1" dirty="0" smtClean="0"/>
            </a:br>
            <a:endParaRPr lang="tr-TR" dirty="0"/>
          </a:p>
        </p:txBody>
      </p:sp>
      <p:sp>
        <p:nvSpPr>
          <p:cNvPr id="3" name="2 İçerik Yer Tutucusu"/>
          <p:cNvSpPr>
            <a:spLocks noGrp="1"/>
          </p:cNvSpPr>
          <p:nvPr>
            <p:ph sz="quarter" idx="1"/>
          </p:nvPr>
        </p:nvSpPr>
        <p:spPr/>
        <p:txBody>
          <a:bodyPr>
            <a:normAutofit fontScale="92500"/>
          </a:bodyPr>
          <a:lstStyle/>
          <a:p>
            <a:r>
              <a:rPr lang="tr-TR" dirty="0" smtClean="0"/>
              <a:t>Kız çocuk, anneyi rakip veya düşman olarak görürken aynı zamanda da sevgi aradığında anne kucağına koşar. Çocuk büyük bir ikileme düşer. </a:t>
            </a:r>
          </a:p>
          <a:p>
            <a:r>
              <a:rPr lang="tr-TR" dirty="0" smtClean="0"/>
              <a:t>Çocuk önce anne olur, onu taklit eder, kıyafetlerini giyer. Sonrasında anne ile hesaplaşma ve rekabet başlar.</a:t>
            </a:r>
          </a:p>
          <a:p>
            <a:r>
              <a:rPr lang="tr-TR" dirty="0" smtClean="0"/>
              <a:t>Babaya sahip olmak için anne yok edilmelidir. </a:t>
            </a:r>
            <a:r>
              <a:rPr lang="tr-TR" dirty="0" err="1" smtClean="0"/>
              <a:t>İd</a:t>
            </a:r>
            <a:r>
              <a:rPr lang="tr-TR" dirty="0" smtClean="0"/>
              <a:t> önce anneyi öldürür. Ama anne hep evdedir ve ölüp ölüp diriltilir. Ve böylece “annem </a:t>
            </a:r>
            <a:r>
              <a:rPr lang="tr-TR" b="1" dirty="0" smtClean="0"/>
              <a:t>bana sevgisini kesecek, beni artık sevmeyecek, bana sevgisini </a:t>
            </a:r>
            <a:r>
              <a:rPr lang="tr-TR" dirty="0" smtClean="0"/>
              <a:t>keserek </a:t>
            </a:r>
            <a:r>
              <a:rPr lang="tr-TR" b="1" dirty="0" smtClean="0"/>
              <a:t>beni cezalandıracak, bana zarar verecek" </a:t>
            </a:r>
            <a:r>
              <a:rPr lang="tr-TR" dirty="0" smtClean="0"/>
              <a:t>korkuları başlar.</a:t>
            </a:r>
          </a:p>
          <a:p>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534400" cy="1446984"/>
          </a:xfrm>
        </p:spPr>
        <p:txBody>
          <a:bodyPr>
            <a:normAutofit fontScale="90000"/>
          </a:bodyPr>
          <a:lstStyle/>
          <a:p>
            <a:r>
              <a:rPr lang="tr-TR" sz="3600" b="1" dirty="0" smtClean="0"/>
              <a:t/>
            </a:r>
            <a:br>
              <a:rPr lang="tr-TR" sz="3600" b="1" dirty="0" smtClean="0"/>
            </a:br>
            <a:r>
              <a:rPr lang="tr-TR" sz="3600" b="1" dirty="0" smtClean="0"/>
              <a:t/>
            </a:r>
            <a:br>
              <a:rPr lang="tr-TR" sz="3600" b="1" dirty="0" smtClean="0"/>
            </a:br>
            <a:r>
              <a:rPr lang="tr-TR" sz="3600" b="1" dirty="0" smtClean="0"/>
              <a:t/>
            </a:r>
            <a:br>
              <a:rPr lang="tr-TR" sz="3600" b="1" dirty="0" smtClean="0"/>
            </a:br>
            <a:r>
              <a:rPr lang="tr-TR" sz="3600" b="1" dirty="0" smtClean="0"/>
              <a:t/>
            </a:r>
            <a:br>
              <a:rPr lang="tr-TR" sz="3600" b="1" dirty="0" smtClean="0"/>
            </a:br>
            <a:r>
              <a:rPr lang="tr-TR" sz="3600" b="1" dirty="0" err="1" smtClean="0"/>
              <a:t>Fallik</a:t>
            </a:r>
            <a:r>
              <a:rPr lang="tr-TR" sz="3600" b="1" dirty="0" smtClean="0"/>
              <a:t> (</a:t>
            </a:r>
            <a:r>
              <a:rPr lang="tr-TR" sz="3600" b="1" dirty="0" err="1" smtClean="0"/>
              <a:t>Odipal</a:t>
            </a:r>
            <a:r>
              <a:rPr lang="tr-TR" sz="3600" b="1" dirty="0" smtClean="0"/>
              <a:t>) Dönem (3-6 yaş)</a:t>
            </a:r>
            <a:r>
              <a:rPr lang="tr-TR" sz="3600" dirty="0" smtClean="0"/>
              <a:t>-</a:t>
            </a:r>
            <a:r>
              <a:rPr lang="tr-TR" sz="3200" b="1" dirty="0" smtClean="0"/>
              <a:t> ELEKTRA KOMPLEKSİ</a:t>
            </a:r>
            <a:br>
              <a:rPr lang="tr-TR" sz="3200" b="1" dirty="0" smtClean="0"/>
            </a:br>
            <a:endParaRPr lang="tr-TR" dirty="0"/>
          </a:p>
        </p:txBody>
      </p:sp>
      <p:sp>
        <p:nvSpPr>
          <p:cNvPr id="3" name="2 İçerik Yer Tutucusu"/>
          <p:cNvSpPr>
            <a:spLocks noGrp="1"/>
          </p:cNvSpPr>
          <p:nvPr>
            <p:ph sz="quarter" idx="1"/>
          </p:nvPr>
        </p:nvSpPr>
        <p:spPr/>
        <p:txBody>
          <a:bodyPr>
            <a:normAutofit/>
          </a:bodyPr>
          <a:lstStyle/>
          <a:p>
            <a:r>
              <a:rPr lang="tr-TR" sz="2400" dirty="0" smtClean="0"/>
              <a:t>6 yaşına kadar sağlıklı bir şekilde çözümlenemeyen </a:t>
            </a:r>
            <a:r>
              <a:rPr lang="tr-TR" sz="2400" dirty="0" err="1" smtClean="0"/>
              <a:t>elektra</a:t>
            </a:r>
            <a:r>
              <a:rPr lang="tr-TR" sz="2400" dirty="0" smtClean="0"/>
              <a:t> kompleksi bilinçdışına bastırılır. </a:t>
            </a:r>
            <a:r>
              <a:rPr lang="tr-TR" sz="2400" dirty="0" err="1" smtClean="0"/>
              <a:t>Latent</a:t>
            </a:r>
            <a:r>
              <a:rPr lang="tr-TR" sz="2400" dirty="0" smtClean="0"/>
              <a:t> döneme geçilir.</a:t>
            </a:r>
          </a:p>
          <a:p>
            <a:r>
              <a:rPr lang="tr-TR" sz="2400" dirty="0" smtClean="0"/>
              <a:t>Ergenlikle beraber çözümlenemeyen </a:t>
            </a:r>
            <a:r>
              <a:rPr lang="tr-TR" sz="2400" dirty="0" err="1" smtClean="0"/>
              <a:t>elektra</a:t>
            </a:r>
            <a:r>
              <a:rPr lang="tr-TR" sz="2400" dirty="0" smtClean="0"/>
              <a:t> kompleksi tekrar aktive olur. Hormonların etkisiyle sistem alabora olur. </a:t>
            </a:r>
          </a:p>
          <a:p>
            <a:r>
              <a:rPr lang="tr-TR" sz="2400" dirty="0" smtClean="0"/>
              <a:t>Masum ve çocukça olan cinsellik erişkin cinselliğine dönüşür. Bilinçdışı olarak </a:t>
            </a:r>
            <a:r>
              <a:rPr lang="tr-TR" sz="2400" b="1" dirty="0" smtClean="0"/>
              <a:t>babaya karşı </a:t>
            </a:r>
            <a:r>
              <a:rPr lang="tr-TR" sz="2400" dirty="0" smtClean="0"/>
              <a:t>cinsel </a:t>
            </a:r>
            <a:r>
              <a:rPr lang="tr-TR" sz="2400" b="1" dirty="0" smtClean="0"/>
              <a:t>fantezileri içeren dürtüler ve mastürbasyon </a:t>
            </a:r>
            <a:r>
              <a:rPr lang="tr-TR" sz="2400" dirty="0" smtClean="0"/>
              <a:t>başlar.</a:t>
            </a:r>
          </a:p>
          <a:p>
            <a:r>
              <a:rPr lang="tr-TR" sz="2400" dirty="0" smtClean="0"/>
              <a:t>Bu</a:t>
            </a:r>
            <a:r>
              <a:rPr lang="tr-TR" sz="2400" b="1" dirty="0" smtClean="0"/>
              <a:t> sıkıntı </a:t>
            </a:r>
            <a:r>
              <a:rPr lang="tr-TR" sz="2400" dirty="0" smtClean="0"/>
              <a:t>ve bunalım yaratır. Bu dönemde </a:t>
            </a:r>
            <a:r>
              <a:rPr lang="tr-TR" sz="2400" dirty="0" err="1" smtClean="0"/>
              <a:t>elektra</a:t>
            </a:r>
            <a:r>
              <a:rPr lang="tr-TR" sz="2400" dirty="0" smtClean="0"/>
              <a:t> sadece cinsellikle alakalı değildir, duygusal ve sosyal ilişkilerde de kendini gösterir.</a:t>
            </a:r>
            <a:endParaRPr lang="tr-TR"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534400" cy="1446984"/>
          </a:xfrm>
        </p:spPr>
        <p:txBody>
          <a:bodyPr>
            <a:normAutofit fontScale="90000"/>
          </a:bodyPr>
          <a:lstStyle/>
          <a:p>
            <a:r>
              <a:rPr lang="tr-TR" sz="3600" b="1" dirty="0" smtClean="0"/>
              <a:t/>
            </a:r>
            <a:br>
              <a:rPr lang="tr-TR" sz="3600" b="1" dirty="0" smtClean="0"/>
            </a:br>
            <a:r>
              <a:rPr lang="tr-TR" sz="3600" b="1" dirty="0" smtClean="0"/>
              <a:t/>
            </a:r>
            <a:br>
              <a:rPr lang="tr-TR" sz="3600" b="1" dirty="0" smtClean="0"/>
            </a:br>
            <a:r>
              <a:rPr lang="tr-TR" sz="3600" b="1" dirty="0" smtClean="0"/>
              <a:t/>
            </a:r>
            <a:br>
              <a:rPr lang="tr-TR" sz="3600" b="1" dirty="0" smtClean="0"/>
            </a:br>
            <a:r>
              <a:rPr lang="tr-TR" sz="3600" b="1" dirty="0" smtClean="0"/>
              <a:t/>
            </a:r>
            <a:br>
              <a:rPr lang="tr-TR" sz="3600" b="1" dirty="0" smtClean="0"/>
            </a:br>
            <a:r>
              <a:rPr lang="tr-TR" sz="3600" b="1" dirty="0" err="1" smtClean="0"/>
              <a:t>Fallik</a:t>
            </a:r>
            <a:r>
              <a:rPr lang="tr-TR" sz="3600" b="1" dirty="0" smtClean="0"/>
              <a:t> (</a:t>
            </a:r>
            <a:r>
              <a:rPr lang="tr-TR" sz="3600" b="1" dirty="0" err="1" smtClean="0"/>
              <a:t>Odipal</a:t>
            </a:r>
            <a:r>
              <a:rPr lang="tr-TR" sz="3600" b="1" dirty="0" smtClean="0"/>
              <a:t>) Dönem (3-6 yaş)</a:t>
            </a:r>
            <a:r>
              <a:rPr lang="tr-TR" sz="3600" dirty="0" smtClean="0"/>
              <a:t>-</a:t>
            </a:r>
            <a:r>
              <a:rPr lang="tr-TR" sz="3200" b="1" dirty="0" smtClean="0"/>
              <a:t> ELEKTRA KOMPLEKSİ</a:t>
            </a:r>
            <a:br>
              <a:rPr lang="tr-TR" sz="3200" b="1" dirty="0" smtClean="0"/>
            </a:br>
            <a:endParaRPr lang="tr-TR" dirty="0"/>
          </a:p>
        </p:txBody>
      </p:sp>
      <p:sp>
        <p:nvSpPr>
          <p:cNvPr id="3" name="2 İçerik Yer Tutucusu"/>
          <p:cNvSpPr>
            <a:spLocks noGrp="1"/>
          </p:cNvSpPr>
          <p:nvPr>
            <p:ph sz="quarter" idx="1"/>
          </p:nvPr>
        </p:nvSpPr>
        <p:spPr/>
        <p:txBody>
          <a:bodyPr>
            <a:noAutofit/>
          </a:bodyPr>
          <a:lstStyle/>
          <a:p>
            <a:r>
              <a:rPr lang="tr-TR" sz="2000" dirty="0" err="1" smtClean="0"/>
              <a:t>Elektra</a:t>
            </a:r>
            <a:r>
              <a:rPr lang="tr-TR" sz="2000" dirty="0" smtClean="0"/>
              <a:t> kompleksin çözülebilmesi için </a:t>
            </a:r>
            <a:r>
              <a:rPr lang="tr-TR" sz="2000" b="1" dirty="0" smtClean="0"/>
              <a:t>5 önemli koşulun </a:t>
            </a:r>
            <a:r>
              <a:rPr lang="tr-TR" sz="2000" dirty="0" smtClean="0"/>
              <a:t>bir arada yerine gelmesi gerekir. </a:t>
            </a:r>
          </a:p>
          <a:p>
            <a:endParaRPr lang="tr-TR" sz="2000" dirty="0" smtClean="0"/>
          </a:p>
          <a:p>
            <a:r>
              <a:rPr lang="tr-TR" sz="2000" b="1" dirty="0" smtClean="0"/>
              <a:t>I .Koşul; </a:t>
            </a:r>
            <a:r>
              <a:rPr lang="tr-TR" sz="2000" dirty="0" smtClean="0"/>
              <a:t>anne ve babanın birbirini sevmesi, sevgilerini çocuğun yanında paylaşmalarıdır. Bu durumda </a:t>
            </a:r>
            <a:r>
              <a:rPr lang="tr-TR" sz="2000" dirty="0" smtClean="0">
                <a:solidFill>
                  <a:srgbClr val="FF0000"/>
                </a:solidFill>
              </a:rPr>
              <a:t>“annem ve babam birbirlerini seviyorlar, ben aradan çekilmeliyim”</a:t>
            </a:r>
            <a:r>
              <a:rPr lang="tr-TR" sz="2000" dirty="0" smtClean="0"/>
              <a:t> diyen kız çocuk anne ve babanın sevgisine hürmeten babaya olan bağını koparabilir. </a:t>
            </a:r>
          </a:p>
          <a:p>
            <a:endParaRPr lang="tr-TR" sz="2000" dirty="0" smtClean="0"/>
          </a:p>
          <a:p>
            <a:r>
              <a:rPr lang="tr-TR" sz="2000" b="1" dirty="0" smtClean="0"/>
              <a:t>2.Koşul; </a:t>
            </a:r>
            <a:r>
              <a:rPr lang="tr-TR" sz="2000" dirty="0" smtClean="0"/>
              <a:t>annenin kızına değer vermesi, kızıyla kaliteli vakit geçirmesi ve kızının anlayacağı bir seviyede sağlıklı bir iletişim kurmasıdır. Sağlıklı bir anne-kız ilişkisi sayesinde çocuk “</a:t>
            </a:r>
            <a:r>
              <a:rPr lang="tr-TR" sz="2000" dirty="0" smtClean="0">
                <a:solidFill>
                  <a:srgbClr val="FF0000"/>
                </a:solidFill>
              </a:rPr>
              <a:t>bunu anneme yapamam, o beni çok seviyor, bende onu çok seviyorum</a:t>
            </a:r>
            <a:r>
              <a:rPr lang="tr-TR" sz="2000" dirty="0" smtClean="0"/>
              <a:t>” diyerek annesinin hatırı için babaya olan bağını koparabilir</a:t>
            </a:r>
            <a:endParaRPr lang="tr-TR"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534400" cy="1446984"/>
          </a:xfrm>
        </p:spPr>
        <p:txBody>
          <a:bodyPr>
            <a:normAutofit fontScale="90000"/>
          </a:bodyPr>
          <a:lstStyle/>
          <a:p>
            <a:r>
              <a:rPr lang="tr-TR" sz="3600" b="1" dirty="0" smtClean="0"/>
              <a:t/>
            </a:r>
            <a:br>
              <a:rPr lang="tr-TR" sz="3600" b="1" dirty="0" smtClean="0"/>
            </a:br>
            <a:r>
              <a:rPr lang="tr-TR" sz="3600" b="1" dirty="0" smtClean="0"/>
              <a:t/>
            </a:r>
            <a:br>
              <a:rPr lang="tr-TR" sz="3600" b="1" dirty="0" smtClean="0"/>
            </a:br>
            <a:r>
              <a:rPr lang="tr-TR" sz="3600" b="1" dirty="0" smtClean="0"/>
              <a:t/>
            </a:r>
            <a:br>
              <a:rPr lang="tr-TR" sz="3600" b="1" dirty="0" smtClean="0"/>
            </a:br>
            <a:r>
              <a:rPr lang="tr-TR" sz="3600" b="1" dirty="0" smtClean="0"/>
              <a:t/>
            </a:r>
            <a:br>
              <a:rPr lang="tr-TR" sz="3600" b="1" dirty="0" smtClean="0"/>
            </a:br>
            <a:r>
              <a:rPr lang="tr-TR" sz="3600" b="1" dirty="0" err="1" smtClean="0"/>
              <a:t>Fallik</a:t>
            </a:r>
            <a:r>
              <a:rPr lang="tr-TR" sz="3600" b="1" dirty="0" smtClean="0"/>
              <a:t> (</a:t>
            </a:r>
            <a:r>
              <a:rPr lang="tr-TR" sz="3600" b="1" dirty="0" err="1" smtClean="0"/>
              <a:t>Odipal</a:t>
            </a:r>
            <a:r>
              <a:rPr lang="tr-TR" sz="3600" b="1" dirty="0" smtClean="0"/>
              <a:t>) Dönem (3-6 yaş)</a:t>
            </a:r>
            <a:r>
              <a:rPr lang="tr-TR" sz="3600" dirty="0" smtClean="0"/>
              <a:t>-</a:t>
            </a:r>
            <a:r>
              <a:rPr lang="tr-TR" sz="3200" b="1" dirty="0" smtClean="0"/>
              <a:t> ELEKTRA KOMPLEKSİ</a:t>
            </a:r>
            <a:br>
              <a:rPr lang="tr-TR" sz="3200" b="1" dirty="0" smtClean="0"/>
            </a:br>
            <a:endParaRPr lang="tr-TR" dirty="0"/>
          </a:p>
        </p:txBody>
      </p:sp>
      <p:sp>
        <p:nvSpPr>
          <p:cNvPr id="3" name="2 İçerik Yer Tutucusu"/>
          <p:cNvSpPr>
            <a:spLocks noGrp="1"/>
          </p:cNvSpPr>
          <p:nvPr>
            <p:ph sz="quarter" idx="1"/>
          </p:nvPr>
        </p:nvSpPr>
        <p:spPr/>
        <p:txBody>
          <a:bodyPr>
            <a:normAutofit/>
          </a:bodyPr>
          <a:lstStyle/>
          <a:p>
            <a:r>
              <a:rPr lang="tr-TR" sz="2000" b="1" dirty="0" smtClean="0"/>
              <a:t>3.Koşul; </a:t>
            </a:r>
            <a:r>
              <a:rPr lang="tr-TR" sz="2000" dirty="0" smtClean="0"/>
              <a:t>çocuk için yeni ve tehlikesiz eş adaylarının varlığıdır. Yani aile çocuğa sosyal bir ilişki ortamı sunarsa, bu ortamda kız çocuk evcilik oyunlarıyla yeni bir eş bularak babaya olan bağını koparabilir. </a:t>
            </a:r>
          </a:p>
          <a:p>
            <a:r>
              <a:rPr lang="tr-TR" sz="2000" b="1" dirty="0" smtClean="0"/>
              <a:t>4.Koşul; </a:t>
            </a:r>
            <a:r>
              <a:rPr lang="tr-TR" sz="2000" dirty="0" smtClean="0"/>
              <a:t>ebeveynlerin çocuklarının kendilerinden kopmasına izin vermesidir. </a:t>
            </a:r>
          </a:p>
          <a:p>
            <a:r>
              <a:rPr lang="tr-TR" sz="2000" b="1" dirty="0" smtClean="0"/>
              <a:t>5. koşul; </a:t>
            </a:r>
            <a:r>
              <a:rPr lang="tr-TR" sz="2000" dirty="0" smtClean="0"/>
              <a:t>çocuğun cinsel kimliği değersizleştiren bir ebeveyne sahip olmamasıdır.</a:t>
            </a:r>
          </a:p>
          <a:p>
            <a:r>
              <a:rPr lang="tr-TR" sz="2000" dirty="0" smtClean="0"/>
              <a:t> Sağlıklı bir aile ortamında bu 5 koşul birlikte yerine geldiğinde </a:t>
            </a:r>
            <a:r>
              <a:rPr lang="tr-TR" sz="2000" dirty="0" err="1" smtClean="0"/>
              <a:t>elektra</a:t>
            </a:r>
            <a:r>
              <a:rPr lang="tr-TR" sz="2000" dirty="0" smtClean="0"/>
              <a:t> kompleksi çözümlenir ve çocuk anne ile sağlıklı bir özdeşim kurar, karşılığında kendine başka bir eş bularak babayı bırakır. </a:t>
            </a:r>
            <a:endParaRPr lang="tr-TR"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534400" cy="1446984"/>
          </a:xfrm>
        </p:spPr>
        <p:txBody>
          <a:bodyPr>
            <a:normAutofit fontScale="90000"/>
          </a:bodyPr>
          <a:lstStyle/>
          <a:p>
            <a:r>
              <a:rPr lang="tr-TR" sz="3600" b="1" dirty="0" smtClean="0"/>
              <a:t/>
            </a:r>
            <a:br>
              <a:rPr lang="tr-TR" sz="3600" b="1" dirty="0" smtClean="0"/>
            </a:br>
            <a:r>
              <a:rPr lang="tr-TR" sz="3600" b="1" dirty="0" smtClean="0"/>
              <a:t/>
            </a:r>
            <a:br>
              <a:rPr lang="tr-TR" sz="3600" b="1" dirty="0" smtClean="0"/>
            </a:br>
            <a:r>
              <a:rPr lang="tr-TR" sz="3600" b="1" dirty="0" smtClean="0"/>
              <a:t/>
            </a:r>
            <a:br>
              <a:rPr lang="tr-TR" sz="3600" b="1" dirty="0" smtClean="0"/>
            </a:br>
            <a:r>
              <a:rPr lang="tr-TR" sz="3600" b="1" dirty="0" smtClean="0"/>
              <a:t/>
            </a:r>
            <a:br>
              <a:rPr lang="tr-TR" sz="3600" b="1" dirty="0" smtClean="0"/>
            </a:br>
            <a:r>
              <a:rPr lang="tr-TR" sz="3600" b="1" dirty="0" err="1" smtClean="0"/>
              <a:t>Fallik</a:t>
            </a:r>
            <a:r>
              <a:rPr lang="tr-TR" sz="3600" b="1" dirty="0" smtClean="0"/>
              <a:t> (</a:t>
            </a:r>
            <a:r>
              <a:rPr lang="tr-TR" sz="3600" b="1" dirty="0" err="1" smtClean="0"/>
              <a:t>Odipal</a:t>
            </a:r>
            <a:r>
              <a:rPr lang="tr-TR" sz="3600" b="1" dirty="0" smtClean="0"/>
              <a:t>) Dönem (3-6 yaş)</a:t>
            </a:r>
            <a:r>
              <a:rPr lang="tr-TR" sz="3600" dirty="0" smtClean="0"/>
              <a:t>-</a:t>
            </a:r>
            <a:r>
              <a:rPr lang="tr-TR" sz="3200" b="1" dirty="0" smtClean="0"/>
              <a:t> ELEKTRA KOMPLEKSİ</a:t>
            </a:r>
            <a:br>
              <a:rPr lang="tr-TR" sz="3200" b="1" dirty="0" smtClean="0"/>
            </a:br>
            <a:endParaRPr lang="tr-TR" dirty="0"/>
          </a:p>
        </p:txBody>
      </p:sp>
      <p:sp>
        <p:nvSpPr>
          <p:cNvPr id="3" name="2 İçerik Yer Tutucusu"/>
          <p:cNvSpPr>
            <a:spLocks noGrp="1"/>
          </p:cNvSpPr>
          <p:nvPr>
            <p:ph sz="quarter" idx="1"/>
          </p:nvPr>
        </p:nvSpPr>
        <p:spPr/>
        <p:txBody>
          <a:bodyPr>
            <a:normAutofit/>
          </a:bodyPr>
          <a:lstStyle/>
          <a:p>
            <a:r>
              <a:rPr lang="tr-TR" sz="2200" dirty="0" smtClean="0"/>
              <a:t>Bu dönemde çocuğa özdeşim izni verilmelidir. Özdeşim yapılacak bir anne yoksa </a:t>
            </a:r>
            <a:r>
              <a:rPr lang="tr-TR" sz="2200" dirty="0" err="1" smtClean="0"/>
              <a:t>elektara</a:t>
            </a:r>
            <a:r>
              <a:rPr lang="tr-TR" sz="2200" dirty="0" smtClean="0"/>
              <a:t> çatışmasının çözümlenmesi zorlaşabilir. </a:t>
            </a:r>
          </a:p>
          <a:p>
            <a:r>
              <a:rPr lang="tr-TR" sz="2200" dirty="0" smtClean="0"/>
              <a:t>Çocukta bu döneme kadar görülmeyen </a:t>
            </a:r>
            <a:r>
              <a:rPr lang="tr-TR" sz="2200" dirty="0" err="1" smtClean="0"/>
              <a:t>süperego</a:t>
            </a:r>
            <a:r>
              <a:rPr lang="tr-TR" sz="2200" dirty="0" smtClean="0"/>
              <a:t> yani vicdan ve ahlak duygusu işte bu </a:t>
            </a:r>
            <a:r>
              <a:rPr lang="tr-TR" sz="2200" dirty="0" err="1" smtClean="0"/>
              <a:t>özdeşimlerin</a:t>
            </a:r>
            <a:r>
              <a:rPr lang="tr-TR" sz="2200" dirty="0" smtClean="0"/>
              <a:t> güçlenmesiyle gelişmektedir. </a:t>
            </a:r>
          </a:p>
          <a:p>
            <a:r>
              <a:rPr lang="tr-TR" sz="2200" dirty="0" smtClean="0"/>
              <a:t>Zamanla kız çocuğunda anneyle özdeşim inşa edilir ve kompleks çözülür. </a:t>
            </a:r>
          </a:p>
          <a:p>
            <a:r>
              <a:rPr lang="tr-TR" sz="2200" dirty="0" smtClean="0"/>
              <a:t>Ayrıca kız çocuğun annesine karşı olan normal sevgisinin çok daha şiddetlenerek, babasını rakip olarak görmesi ve ondan nefret etmesi durumu da olabilir. Buna </a:t>
            </a:r>
            <a:r>
              <a:rPr lang="tr-TR" sz="2200" b="1" dirty="0" smtClean="0"/>
              <a:t>“negatif </a:t>
            </a:r>
            <a:r>
              <a:rPr lang="tr-TR" sz="2200" b="1" dirty="0" err="1" smtClean="0"/>
              <a:t>elektara</a:t>
            </a:r>
            <a:r>
              <a:rPr lang="tr-TR" sz="2200" b="1" dirty="0" smtClean="0"/>
              <a:t> kompleksi” </a:t>
            </a:r>
            <a:r>
              <a:rPr lang="tr-TR" sz="2200" dirty="0" smtClean="0"/>
              <a:t>denir.</a:t>
            </a:r>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b="1" dirty="0" err="1" smtClean="0"/>
              <a:t>Fallik</a:t>
            </a:r>
            <a:r>
              <a:rPr lang="tr-TR" sz="3200" b="1" dirty="0" smtClean="0"/>
              <a:t> (</a:t>
            </a:r>
            <a:r>
              <a:rPr lang="tr-TR" sz="3200" b="1" dirty="0" err="1" smtClean="0"/>
              <a:t>Odipal</a:t>
            </a:r>
            <a:r>
              <a:rPr lang="tr-TR" sz="3200" b="1" dirty="0" smtClean="0"/>
              <a:t>) Dönem (3-6 yaş)</a:t>
            </a:r>
            <a:r>
              <a:rPr lang="tr-TR" sz="3200" dirty="0" smtClean="0"/>
              <a:t>-</a:t>
            </a:r>
            <a:r>
              <a:rPr lang="tr-TR" sz="2800" b="1" dirty="0" smtClean="0"/>
              <a:t> </a:t>
            </a:r>
            <a:r>
              <a:rPr lang="tr-TR" dirty="0" smtClean="0"/>
              <a:t>ÖDİPAL KAPSÜL VE ÖDİPAL BAĞ</a:t>
            </a:r>
            <a:endParaRPr lang="tr-TR" dirty="0"/>
          </a:p>
        </p:txBody>
      </p:sp>
      <p:sp>
        <p:nvSpPr>
          <p:cNvPr id="3" name="2 İçerik Yer Tutucusu"/>
          <p:cNvSpPr>
            <a:spLocks noGrp="1"/>
          </p:cNvSpPr>
          <p:nvPr>
            <p:ph sz="quarter" idx="1"/>
          </p:nvPr>
        </p:nvSpPr>
        <p:spPr/>
        <p:txBody>
          <a:bodyPr/>
          <a:lstStyle/>
          <a:p>
            <a:pPr lvl="0"/>
            <a:r>
              <a:rPr lang="tr-TR" dirty="0" err="1" smtClean="0"/>
              <a:t>Ödipal</a:t>
            </a:r>
            <a:r>
              <a:rPr lang="tr-TR" dirty="0" smtClean="0"/>
              <a:t> kapsülün içinde şunlar vardır:</a:t>
            </a:r>
          </a:p>
          <a:p>
            <a:r>
              <a:rPr lang="tr-TR" b="1" dirty="0" smtClean="0"/>
              <a:t>—Erkek çocuğun anneye olan </a:t>
            </a:r>
            <a:r>
              <a:rPr lang="tr-TR" b="1" dirty="0" err="1" smtClean="0"/>
              <a:t>ödipal</a:t>
            </a:r>
            <a:r>
              <a:rPr lang="tr-TR" b="1" dirty="0" smtClean="0"/>
              <a:t> bağı,</a:t>
            </a:r>
          </a:p>
          <a:p>
            <a:r>
              <a:rPr lang="tr-TR" b="1" dirty="0" smtClean="0"/>
              <a:t>—Kız çocuğun babaya olan </a:t>
            </a:r>
            <a:r>
              <a:rPr lang="tr-TR" b="1" dirty="0" err="1" smtClean="0"/>
              <a:t>ödipal</a:t>
            </a:r>
            <a:r>
              <a:rPr lang="tr-TR" b="1" dirty="0" smtClean="0"/>
              <a:t> bağı,</a:t>
            </a:r>
          </a:p>
          <a:p>
            <a:r>
              <a:rPr lang="tr-TR" b="1" dirty="0" smtClean="0"/>
              <a:t>—Babanın </a:t>
            </a:r>
            <a:r>
              <a:rPr lang="tr-TR" b="1" dirty="0" err="1" smtClean="0"/>
              <a:t>ödipal</a:t>
            </a:r>
            <a:r>
              <a:rPr lang="tr-TR" b="1" dirty="0" smtClean="0"/>
              <a:t> bağdan dolayı cezalandıracağı korkusu </a:t>
            </a:r>
          </a:p>
          <a:p>
            <a:r>
              <a:rPr lang="tr-TR" b="1" dirty="0" smtClean="0"/>
              <a:t>—Annenin </a:t>
            </a:r>
            <a:r>
              <a:rPr lang="tr-TR" b="1" dirty="0" err="1" smtClean="0"/>
              <a:t>ödipal</a:t>
            </a:r>
            <a:r>
              <a:rPr lang="tr-TR" b="1" dirty="0" smtClean="0"/>
              <a:t> bağdan dolayı sevgisini keseceği veya cezalandıracağı korkusu, vb.</a:t>
            </a:r>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b="1" dirty="0" err="1" smtClean="0"/>
              <a:t>Fallik</a:t>
            </a:r>
            <a:r>
              <a:rPr lang="tr-TR" sz="3200" b="1" dirty="0" smtClean="0"/>
              <a:t> (</a:t>
            </a:r>
            <a:r>
              <a:rPr lang="tr-TR" sz="3200" b="1" dirty="0" err="1" smtClean="0"/>
              <a:t>Odipal</a:t>
            </a:r>
            <a:r>
              <a:rPr lang="tr-TR" sz="3200" b="1" dirty="0" smtClean="0"/>
              <a:t>) Dönem (3-6 yaş)</a:t>
            </a:r>
            <a:r>
              <a:rPr lang="tr-TR" sz="3200" dirty="0" smtClean="0"/>
              <a:t>-</a:t>
            </a:r>
            <a:r>
              <a:rPr lang="tr-TR" sz="2800" b="1" dirty="0" smtClean="0"/>
              <a:t> </a:t>
            </a:r>
            <a:r>
              <a:rPr lang="tr-TR" dirty="0" smtClean="0"/>
              <a:t>ÖDİPAL KAPSÜL VE ÖDİPAL BAĞ</a:t>
            </a:r>
            <a:endParaRPr lang="tr-TR" dirty="0"/>
          </a:p>
        </p:txBody>
      </p:sp>
      <p:sp>
        <p:nvSpPr>
          <p:cNvPr id="3" name="2 İçerik Yer Tutucusu"/>
          <p:cNvSpPr>
            <a:spLocks noGrp="1"/>
          </p:cNvSpPr>
          <p:nvPr>
            <p:ph sz="quarter" idx="1"/>
          </p:nvPr>
        </p:nvSpPr>
        <p:spPr/>
        <p:txBody>
          <a:bodyPr>
            <a:normAutofit fontScale="92500" lnSpcReduction="20000"/>
          </a:bodyPr>
          <a:lstStyle/>
          <a:p>
            <a:r>
              <a:rPr lang="tr-TR" dirty="0" err="1" smtClean="0"/>
              <a:t>Ödipal</a:t>
            </a:r>
            <a:r>
              <a:rPr lang="tr-TR" dirty="0" smtClean="0"/>
              <a:t> çatışmasını sağlıklı bir biçimde çözememiş ve karşı cinsten olan ebeveyne karşı olan bağını koparamayan kişilerde bilinçdışı olarak aktif tutulan bağa </a:t>
            </a:r>
            <a:r>
              <a:rPr lang="tr-TR" b="1" dirty="0" err="1" smtClean="0"/>
              <a:t>ödipal</a:t>
            </a:r>
            <a:r>
              <a:rPr lang="tr-TR" b="1" dirty="0" smtClean="0"/>
              <a:t> bağ </a:t>
            </a:r>
            <a:r>
              <a:rPr lang="tr-TR" dirty="0" smtClean="0"/>
              <a:t>denir. </a:t>
            </a:r>
          </a:p>
          <a:p>
            <a:r>
              <a:rPr lang="tr-TR" dirty="0" err="1" smtClean="0"/>
              <a:t>Ödipal</a:t>
            </a:r>
            <a:r>
              <a:rPr lang="tr-TR" dirty="0" smtClean="0"/>
              <a:t> bağ kişinin ergenlik ve yetişkinlik döneminde çeşitli durumlarda aktifleşebilir, ruhsal ve cinsel sıkıntılara yol açabilir. </a:t>
            </a:r>
            <a:r>
              <a:rPr lang="tr-TR" i="1" u="sng" dirty="0" err="1" smtClean="0"/>
              <a:t>Ödipal</a:t>
            </a:r>
            <a:r>
              <a:rPr lang="tr-TR" i="1" u="sng" dirty="0" smtClean="0"/>
              <a:t> bağın aktifleştiği durumlar şunlardır:</a:t>
            </a:r>
          </a:p>
          <a:p>
            <a:r>
              <a:rPr lang="tr-TR" b="1" dirty="0" smtClean="0"/>
              <a:t>Evlenme,</a:t>
            </a:r>
          </a:p>
          <a:p>
            <a:r>
              <a:rPr lang="tr-TR" b="1" dirty="0" smtClean="0"/>
              <a:t>Eşin hamile kalması,</a:t>
            </a:r>
          </a:p>
          <a:p>
            <a:r>
              <a:rPr lang="tr-TR" b="1" dirty="0" smtClean="0"/>
              <a:t>Eşin doğum yapması,</a:t>
            </a:r>
          </a:p>
          <a:p>
            <a:r>
              <a:rPr lang="tr-TR" b="1" dirty="0" smtClean="0"/>
              <a:t>Eşin davranışlarında veya görünümünde değişiklik </a:t>
            </a:r>
            <a:r>
              <a:rPr lang="tr-TR" dirty="0" smtClean="0"/>
              <a:t>olması, vb.</a:t>
            </a:r>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b="1" dirty="0" err="1" smtClean="0"/>
              <a:t>Fallik</a:t>
            </a:r>
            <a:r>
              <a:rPr lang="tr-TR" sz="3200" b="1" dirty="0" smtClean="0"/>
              <a:t> (</a:t>
            </a:r>
            <a:r>
              <a:rPr lang="tr-TR" sz="3200" b="1" dirty="0" err="1" smtClean="0"/>
              <a:t>Odipal</a:t>
            </a:r>
            <a:r>
              <a:rPr lang="tr-TR" sz="3200" b="1" dirty="0" smtClean="0"/>
              <a:t>) Dönem (3-6 yaş)</a:t>
            </a:r>
            <a:r>
              <a:rPr lang="tr-TR" sz="3200" dirty="0" smtClean="0"/>
              <a:t>-</a:t>
            </a:r>
            <a:r>
              <a:rPr lang="tr-TR" sz="2800" b="1" dirty="0" smtClean="0"/>
              <a:t> </a:t>
            </a:r>
            <a:r>
              <a:rPr lang="tr-TR" dirty="0" smtClean="0"/>
              <a:t>ÖDİPAL KAPSÜL VE ÖDİPAL BAĞ</a:t>
            </a:r>
            <a:endParaRPr lang="tr-TR" dirty="0"/>
          </a:p>
        </p:txBody>
      </p:sp>
      <p:sp>
        <p:nvSpPr>
          <p:cNvPr id="3" name="2 İçerik Yer Tutucusu"/>
          <p:cNvSpPr>
            <a:spLocks noGrp="1"/>
          </p:cNvSpPr>
          <p:nvPr>
            <p:ph sz="quarter" idx="1"/>
          </p:nvPr>
        </p:nvSpPr>
        <p:spPr/>
        <p:txBody>
          <a:bodyPr>
            <a:normAutofit fontScale="77500" lnSpcReduction="20000"/>
          </a:bodyPr>
          <a:lstStyle/>
          <a:p>
            <a:r>
              <a:rPr lang="tr-TR" dirty="0" smtClean="0"/>
              <a:t>Erkek </a:t>
            </a:r>
            <a:r>
              <a:rPr lang="tr-TR" b="1" dirty="0" smtClean="0"/>
              <a:t>bağlanma </a:t>
            </a:r>
            <a:r>
              <a:rPr lang="tr-TR" dirty="0" smtClean="0"/>
              <a:t>adını verdiğimiz bir </a:t>
            </a:r>
            <a:r>
              <a:rPr lang="tr-TR" b="1" dirty="0" smtClean="0"/>
              <a:t>bedel </a:t>
            </a:r>
            <a:r>
              <a:rPr lang="tr-TR" dirty="0" smtClean="0"/>
              <a:t>ödeme durumu yaşayabilir. Bağlanma aşağıdaki şekillerde karşımıza çıkabilir: </a:t>
            </a:r>
          </a:p>
          <a:p>
            <a:r>
              <a:rPr lang="tr-TR" dirty="0" smtClean="0"/>
              <a:t>—Sertleşme sorunu,</a:t>
            </a:r>
          </a:p>
          <a:p>
            <a:r>
              <a:rPr lang="tr-TR" dirty="0" smtClean="0"/>
              <a:t>—Penis vajinaya girmeden veya değer değmez yaşanan erken boşalma, </a:t>
            </a:r>
          </a:p>
          <a:p>
            <a:r>
              <a:rPr lang="tr-TR" dirty="0" smtClean="0"/>
              <a:t>—Cinsel isteksizlik,</a:t>
            </a:r>
          </a:p>
          <a:p>
            <a:r>
              <a:rPr lang="tr-TR" dirty="0" smtClean="0"/>
              <a:t>—Cinsel güçsüzlük,</a:t>
            </a:r>
          </a:p>
          <a:p>
            <a:r>
              <a:rPr lang="tr-TR" dirty="0" smtClean="0"/>
              <a:t>—Cinsel aktivitelerden veya organlardan korkma veya tiksinme,</a:t>
            </a:r>
          </a:p>
          <a:p>
            <a:r>
              <a:rPr lang="tr-TR" dirty="0" smtClean="0"/>
              <a:t>—</a:t>
            </a:r>
            <a:r>
              <a:rPr lang="tr-TR" dirty="0" err="1" smtClean="0"/>
              <a:t>Disparoni</a:t>
            </a:r>
            <a:r>
              <a:rPr lang="tr-TR" dirty="0" smtClean="0"/>
              <a:t> (ağrılı cinsel ilişki), </a:t>
            </a:r>
          </a:p>
          <a:p>
            <a:r>
              <a:rPr lang="tr-TR" dirty="0" smtClean="0"/>
              <a:t>—Gece İdrar kaçırma</a:t>
            </a:r>
          </a:p>
          <a:p>
            <a:r>
              <a:rPr lang="tr-TR" dirty="0" smtClean="0"/>
              <a:t>—</a:t>
            </a:r>
            <a:r>
              <a:rPr lang="tr-TR" dirty="0" err="1" smtClean="0"/>
              <a:t>Anksiyete</a:t>
            </a:r>
            <a:r>
              <a:rPr lang="tr-TR" dirty="0" smtClean="0"/>
              <a:t>,</a:t>
            </a:r>
          </a:p>
          <a:p>
            <a:r>
              <a:rPr lang="tr-TR" dirty="0" smtClean="0"/>
              <a:t>—Depresyon,</a:t>
            </a:r>
          </a:p>
          <a:p>
            <a:r>
              <a:rPr lang="tr-TR" dirty="0" smtClean="0"/>
              <a:t>—Panik atak,</a:t>
            </a:r>
          </a:p>
          <a:p>
            <a:pPr lvl="0"/>
            <a:r>
              <a:rPr lang="tr-TR" dirty="0" smtClean="0"/>
              <a:t>Sosyal fobi, vb.</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b="1" dirty="0" smtClean="0"/>
              <a:t>Freud’un </a:t>
            </a:r>
            <a:r>
              <a:rPr lang="tr-TR" sz="3200" b="1" dirty="0" err="1" smtClean="0"/>
              <a:t>Psiko</a:t>
            </a:r>
            <a:r>
              <a:rPr lang="tr-TR" sz="3200" b="1" dirty="0" smtClean="0"/>
              <a:t>-Seksüel Gelişim Kuramına Göre Cinsel Sağlık</a:t>
            </a:r>
            <a:endParaRPr lang="tr-TR" dirty="0"/>
          </a:p>
        </p:txBody>
      </p:sp>
      <p:sp>
        <p:nvSpPr>
          <p:cNvPr id="3" name="2 İçerik Yer Tutucusu"/>
          <p:cNvSpPr>
            <a:spLocks noGrp="1"/>
          </p:cNvSpPr>
          <p:nvPr>
            <p:ph sz="quarter" idx="1"/>
          </p:nvPr>
        </p:nvSpPr>
        <p:spPr/>
        <p:txBody>
          <a:bodyPr>
            <a:normAutofit/>
          </a:bodyPr>
          <a:lstStyle/>
          <a:p>
            <a:r>
              <a:rPr lang="tr-TR" b="1" dirty="0" err="1" smtClean="0">
                <a:solidFill>
                  <a:srgbClr val="FF0000"/>
                </a:solidFill>
              </a:rPr>
              <a:t>Süperego</a:t>
            </a:r>
            <a:r>
              <a:rPr lang="tr-TR" b="1" dirty="0" smtClean="0">
                <a:solidFill>
                  <a:srgbClr val="FF0000"/>
                </a:solidFill>
              </a:rPr>
              <a:t>, </a:t>
            </a:r>
            <a:r>
              <a:rPr lang="tr-TR" dirty="0" smtClean="0"/>
              <a:t>baba figürünün ve kültürel adetlerin içselleştirilmiş bir sembolüdür. </a:t>
            </a:r>
          </a:p>
          <a:p>
            <a:r>
              <a:rPr lang="tr-TR" dirty="0" smtClean="0"/>
              <a:t>"</a:t>
            </a:r>
            <a:r>
              <a:rPr lang="tr-TR" dirty="0" err="1" smtClean="0"/>
              <a:t>İd"in</a:t>
            </a:r>
            <a:r>
              <a:rPr lang="tr-TR" dirty="0" smtClean="0"/>
              <a:t> ihtiyaç ve talepleriyle çatışma halindedir. "</a:t>
            </a:r>
            <a:r>
              <a:rPr lang="tr-TR" dirty="0" err="1" smtClean="0"/>
              <a:t>İd"ye</a:t>
            </a:r>
            <a:r>
              <a:rPr lang="tr-TR" dirty="0" smtClean="0"/>
              <a:t> karşı saldırgandır. Tabuları ayakta tutar. </a:t>
            </a:r>
          </a:p>
          <a:p>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b="1" dirty="0" err="1" smtClean="0"/>
              <a:t>Fallik</a:t>
            </a:r>
            <a:r>
              <a:rPr lang="tr-TR" sz="3200" b="1" dirty="0" smtClean="0"/>
              <a:t> (</a:t>
            </a:r>
            <a:r>
              <a:rPr lang="tr-TR" sz="3200" b="1" dirty="0" err="1" smtClean="0"/>
              <a:t>Odipal</a:t>
            </a:r>
            <a:r>
              <a:rPr lang="tr-TR" sz="3200" b="1" dirty="0" smtClean="0"/>
              <a:t>) Dönem (3-6 yaş)</a:t>
            </a:r>
            <a:r>
              <a:rPr lang="tr-TR" sz="3200" dirty="0" smtClean="0"/>
              <a:t>-</a:t>
            </a:r>
            <a:r>
              <a:rPr lang="tr-TR" sz="2800" b="1" dirty="0" smtClean="0"/>
              <a:t> </a:t>
            </a:r>
            <a:r>
              <a:rPr lang="tr-TR" dirty="0" smtClean="0"/>
              <a:t>ÖDİPAL KAPSÜL VE ÖDİPAL BAĞ</a:t>
            </a:r>
            <a:endParaRPr lang="tr-TR" dirty="0"/>
          </a:p>
        </p:txBody>
      </p:sp>
      <p:sp>
        <p:nvSpPr>
          <p:cNvPr id="3" name="2 İçerik Yer Tutucusu"/>
          <p:cNvSpPr>
            <a:spLocks noGrp="1"/>
          </p:cNvSpPr>
          <p:nvPr>
            <p:ph sz="quarter" idx="1"/>
          </p:nvPr>
        </p:nvSpPr>
        <p:spPr/>
        <p:txBody>
          <a:bodyPr>
            <a:normAutofit/>
          </a:bodyPr>
          <a:lstStyle/>
          <a:p>
            <a:r>
              <a:rPr lang="tr-TR" b="1" dirty="0" smtClean="0"/>
              <a:t>Kadınlarda </a:t>
            </a:r>
            <a:r>
              <a:rPr lang="tr-TR" b="1" dirty="0" err="1" smtClean="0"/>
              <a:t>ödipal</a:t>
            </a:r>
            <a:r>
              <a:rPr lang="tr-TR" b="1" dirty="0" smtClean="0"/>
              <a:t> kapsülün etkileri;</a:t>
            </a:r>
          </a:p>
          <a:p>
            <a:r>
              <a:rPr lang="tr-TR" dirty="0" err="1" smtClean="0"/>
              <a:t>Disparoni</a:t>
            </a:r>
            <a:endParaRPr lang="tr-TR" dirty="0" smtClean="0"/>
          </a:p>
          <a:p>
            <a:r>
              <a:rPr lang="tr-TR" dirty="0" err="1" smtClean="0"/>
              <a:t>Aseksüelite</a:t>
            </a:r>
            <a:endParaRPr lang="tr-TR" dirty="0" smtClean="0"/>
          </a:p>
          <a:p>
            <a:r>
              <a:rPr lang="tr-TR" dirty="0" smtClean="0"/>
              <a:t>Cinsel soğukluk</a:t>
            </a:r>
          </a:p>
          <a:p>
            <a:r>
              <a:rPr lang="tr-TR" dirty="0" smtClean="0"/>
              <a:t>Orgazm güçlüğü</a:t>
            </a:r>
          </a:p>
          <a:p>
            <a:r>
              <a:rPr lang="tr-TR" dirty="0" smtClean="0"/>
              <a:t>Cinsel tiksinti bozuklukları</a:t>
            </a:r>
          </a:p>
          <a:p>
            <a:r>
              <a:rPr lang="tr-TR" dirty="0" smtClean="0"/>
              <a:t>Cinsel fobiler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2" algn="ctr" rtl="0">
              <a:spcBef>
                <a:spcPct val="0"/>
              </a:spcBef>
            </a:pPr>
            <a:r>
              <a:rPr lang="tr-TR" b="1" dirty="0" err="1"/>
              <a:t>Latans</a:t>
            </a:r>
            <a:r>
              <a:rPr lang="tr-TR" b="1" dirty="0"/>
              <a:t>/ Örtük- Gizil Dönem (6-11 yaş)</a:t>
            </a:r>
            <a:r>
              <a:rPr lang="tr-TR" sz="1600" dirty="0"/>
              <a:t/>
            </a:r>
            <a:br>
              <a:rPr lang="tr-TR" sz="1600" dirty="0"/>
            </a:br>
            <a:endParaRPr lang="tr-TR" dirty="0"/>
          </a:p>
        </p:txBody>
      </p:sp>
      <p:sp>
        <p:nvSpPr>
          <p:cNvPr id="3" name="2 İçerik Yer Tutucusu"/>
          <p:cNvSpPr>
            <a:spLocks noGrp="1"/>
          </p:cNvSpPr>
          <p:nvPr>
            <p:ph sz="quarter" idx="1"/>
          </p:nvPr>
        </p:nvSpPr>
        <p:spPr/>
        <p:txBody>
          <a:bodyPr/>
          <a:lstStyle/>
          <a:p>
            <a:r>
              <a:rPr lang="tr-TR" dirty="0" err="1" smtClean="0"/>
              <a:t>Puberteye</a:t>
            </a:r>
            <a:r>
              <a:rPr lang="tr-TR" dirty="0" smtClean="0"/>
              <a:t> kadar </a:t>
            </a:r>
            <a:r>
              <a:rPr lang="tr-TR" dirty="0" err="1" smtClean="0"/>
              <a:t>Ödipus</a:t>
            </a:r>
            <a:r>
              <a:rPr lang="tr-TR" dirty="0" smtClean="0"/>
              <a:t> karmaşasının çözüldüğü ve cinsel dürtünün etkin olmadığı veya sessiz olduğu bir dönemdir. </a:t>
            </a:r>
          </a:p>
          <a:p>
            <a:r>
              <a:rPr lang="tr-TR" dirty="0" smtClean="0"/>
              <a:t>Bu aşamada cinsel kimlik rolü ve cinsel roller birleştirilerek pekiştirilir. </a:t>
            </a:r>
          </a:p>
          <a:p>
            <a:r>
              <a:rPr lang="tr-TR" dirty="0" smtClean="0"/>
              <a:t>İçgüdüsel dürtülerin kontrolü ve cinsel yönden sessizlik, benliğin (egonun) ve yeteneklerin gelişmesini sağlar. </a:t>
            </a:r>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2" algn="ctr" rtl="0">
              <a:spcBef>
                <a:spcPct val="0"/>
              </a:spcBef>
            </a:pPr>
            <a:r>
              <a:rPr lang="tr-TR" b="1" dirty="0" err="1"/>
              <a:t>Latans</a:t>
            </a:r>
            <a:r>
              <a:rPr lang="tr-TR" b="1" dirty="0"/>
              <a:t>/ Örtük- Gizil Dönem (6-11 yaş)</a:t>
            </a:r>
            <a:r>
              <a:rPr lang="tr-TR" sz="1600" dirty="0"/>
              <a:t/>
            </a:r>
            <a:br>
              <a:rPr lang="tr-TR" sz="1600" dirty="0"/>
            </a:br>
            <a:endParaRPr lang="tr-TR" dirty="0"/>
          </a:p>
        </p:txBody>
      </p:sp>
      <p:sp>
        <p:nvSpPr>
          <p:cNvPr id="3" name="2 İçerik Yer Tutucusu"/>
          <p:cNvSpPr>
            <a:spLocks noGrp="1"/>
          </p:cNvSpPr>
          <p:nvPr>
            <p:ph sz="quarter" idx="1"/>
          </p:nvPr>
        </p:nvSpPr>
        <p:spPr/>
        <p:txBody>
          <a:bodyPr/>
          <a:lstStyle/>
          <a:p>
            <a:r>
              <a:rPr lang="tr-TR" dirty="0" smtClean="0"/>
              <a:t>Kız ve erkek çocuklarının oyunlarında bu farklılık görülür. </a:t>
            </a:r>
          </a:p>
          <a:p>
            <a:r>
              <a:rPr lang="tr-TR" dirty="0" smtClean="0"/>
              <a:t>Kızlar ve erkek çocuklar kendi aralarında gruplaşırlar. </a:t>
            </a:r>
          </a:p>
          <a:p>
            <a:r>
              <a:rPr lang="tr-TR" dirty="0" smtClean="0"/>
              <a:t>Kendi cinsinden olan arkadaşları ile oyun oynamak önem kazanır. </a:t>
            </a:r>
          </a:p>
          <a:p>
            <a:r>
              <a:rPr lang="tr-TR" dirty="0" smtClean="0"/>
              <a:t>Sosyalleşme kendini gösterir. Okula başlama ve toplumsallaşma görülür. Toplumsal kurallar benimsenir. </a:t>
            </a:r>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2" algn="ctr" rtl="0">
              <a:spcBef>
                <a:spcPct val="0"/>
              </a:spcBef>
            </a:pPr>
            <a:r>
              <a:rPr lang="tr-TR" b="1" dirty="0" err="1"/>
              <a:t>Latans</a:t>
            </a:r>
            <a:r>
              <a:rPr lang="tr-TR" b="1" dirty="0"/>
              <a:t>/ Örtük- Gizil Dönem (6-11 yaş)</a:t>
            </a:r>
            <a:r>
              <a:rPr lang="tr-TR" sz="1600" dirty="0"/>
              <a:t/>
            </a:r>
            <a:br>
              <a:rPr lang="tr-TR" sz="1600" dirty="0"/>
            </a:br>
            <a:endParaRPr lang="tr-TR" dirty="0"/>
          </a:p>
        </p:txBody>
      </p:sp>
      <p:sp>
        <p:nvSpPr>
          <p:cNvPr id="3" name="2 İçerik Yer Tutucusu"/>
          <p:cNvSpPr>
            <a:spLocks noGrp="1"/>
          </p:cNvSpPr>
          <p:nvPr>
            <p:ph sz="quarter" idx="1"/>
          </p:nvPr>
        </p:nvSpPr>
        <p:spPr/>
        <p:txBody>
          <a:bodyPr>
            <a:normAutofit fontScale="92500"/>
          </a:bodyPr>
          <a:lstStyle/>
          <a:p>
            <a:r>
              <a:rPr lang="tr-TR" dirty="0" smtClean="0"/>
              <a:t>Bu dönemde anne-baba ve aile bireylerine, öğretmen ve akranlar eklenmiştir. </a:t>
            </a:r>
          </a:p>
          <a:p>
            <a:r>
              <a:rPr lang="tr-TR" dirty="0" smtClean="0"/>
              <a:t>Çocuk kişilerle iletişim kurmayı önemser, merak ve öğrenme baskındır. </a:t>
            </a:r>
          </a:p>
          <a:p>
            <a:r>
              <a:rPr lang="tr-TR" dirty="0" smtClean="0"/>
              <a:t>Bu dönem sağlıklı geçirilmezse içsel kontrolün gelişmesinin olmamasına veya aşırı olmasına neden olur. </a:t>
            </a:r>
          </a:p>
          <a:p>
            <a:r>
              <a:rPr lang="tr-TR" dirty="0" smtClean="0"/>
              <a:t>Kontrolün olmaması öğrenme ve yeteneklerin gelişmesinde enerjilerin kullanılmamasına, içsel kontrolün aşırılığı da kişilik gelişiminin olgunlaşmamasına ve obsesif karakter özelliklerinin yaşa göre erkenden ortaya çıkmasına neden olabilir</a:t>
            </a:r>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2" algn="ctr" rtl="0">
              <a:spcBef>
                <a:spcPct val="0"/>
              </a:spcBef>
            </a:pPr>
            <a:r>
              <a:rPr lang="tr-TR" b="1" dirty="0" err="1"/>
              <a:t>Latans</a:t>
            </a:r>
            <a:r>
              <a:rPr lang="tr-TR" b="1" dirty="0"/>
              <a:t>/ Örtük- Gizil Dönem (6-11 yaş)</a:t>
            </a:r>
            <a:r>
              <a:rPr lang="tr-TR" sz="1600" dirty="0"/>
              <a:t/>
            </a:r>
            <a:br>
              <a:rPr lang="tr-TR" sz="1600" dirty="0"/>
            </a:br>
            <a:endParaRPr lang="tr-TR" dirty="0"/>
          </a:p>
        </p:txBody>
      </p:sp>
      <p:sp>
        <p:nvSpPr>
          <p:cNvPr id="3" name="2 İçerik Yer Tutucusu"/>
          <p:cNvSpPr>
            <a:spLocks noGrp="1"/>
          </p:cNvSpPr>
          <p:nvPr>
            <p:ph sz="quarter" idx="1"/>
          </p:nvPr>
        </p:nvSpPr>
        <p:spPr/>
        <p:txBody>
          <a:bodyPr/>
          <a:lstStyle/>
          <a:p>
            <a:r>
              <a:rPr lang="tr-TR" dirty="0" smtClean="0"/>
              <a:t>Eğitim-öğretim evresi olan </a:t>
            </a:r>
            <a:r>
              <a:rPr lang="tr-TR" dirty="0" err="1" smtClean="0"/>
              <a:t>latent</a:t>
            </a:r>
            <a:r>
              <a:rPr lang="tr-TR" dirty="0" smtClean="0"/>
              <a:t> evrede haz, cinsel objeden ziyade farklı objelere yönelmiş durumdadır.</a:t>
            </a:r>
          </a:p>
          <a:p>
            <a:r>
              <a:rPr lang="tr-TR" dirty="0" smtClean="0"/>
              <a:t>Bu dönemde ilk aşk denemeleri yapılıp platonik aşklar gündeme gelir. </a:t>
            </a:r>
          </a:p>
          <a:p>
            <a:r>
              <a:rPr lang="tr-TR" dirty="0" smtClean="0"/>
              <a:t>Karşı cinse kendini beğendirme ya da karşı cinsten bir partner seçme bu dönemin diğer önemli bir özelliğidir.</a:t>
            </a:r>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2" algn="ctr" rtl="0">
              <a:spcBef>
                <a:spcPct val="0"/>
              </a:spcBef>
            </a:pPr>
            <a:r>
              <a:rPr lang="tr-TR" b="1" dirty="0" err="1"/>
              <a:t>Genital</a:t>
            </a:r>
            <a:r>
              <a:rPr lang="tr-TR" b="1" dirty="0"/>
              <a:t> Dönem (12-18 yaş)</a:t>
            </a:r>
            <a:r>
              <a:rPr lang="tr-TR" sz="1600" dirty="0"/>
              <a:t/>
            </a:r>
            <a:br>
              <a:rPr lang="tr-TR" sz="1600" dirty="0"/>
            </a:br>
            <a:endParaRPr lang="tr-TR" dirty="0"/>
          </a:p>
        </p:txBody>
      </p:sp>
      <p:sp>
        <p:nvSpPr>
          <p:cNvPr id="3" name="2 İçerik Yer Tutucusu"/>
          <p:cNvSpPr>
            <a:spLocks noGrp="1"/>
          </p:cNvSpPr>
          <p:nvPr>
            <p:ph sz="quarter" idx="1"/>
          </p:nvPr>
        </p:nvSpPr>
        <p:spPr/>
        <p:txBody>
          <a:bodyPr/>
          <a:lstStyle/>
          <a:p>
            <a:r>
              <a:rPr lang="tr-TR" dirty="0" smtClean="0"/>
              <a:t>Çocuğun fizyolojik olgunluğa erişmesi ve bazı hormonların etkilerinin artması ile tekrar cinsel dürtülerin gücü artar. </a:t>
            </a:r>
          </a:p>
          <a:p>
            <a:r>
              <a:rPr lang="tr-TR" dirty="0" smtClean="0"/>
              <a:t>Bu dönemdeki hızlı değişme ve gelişme bir önceki dönemde gizli kalmış dürtüleri tekrar ortaya çıkarır.</a:t>
            </a:r>
          </a:p>
          <a:p>
            <a:r>
              <a:rPr lang="tr-TR" dirty="0" smtClean="0"/>
              <a:t>Cinsel organlar yine uyarılmanın odak noktasıdır. </a:t>
            </a:r>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2" algn="ctr" rtl="0">
              <a:spcBef>
                <a:spcPct val="0"/>
              </a:spcBef>
            </a:pPr>
            <a:r>
              <a:rPr lang="tr-TR" b="1" dirty="0" err="1"/>
              <a:t>Genital</a:t>
            </a:r>
            <a:r>
              <a:rPr lang="tr-TR" b="1" dirty="0"/>
              <a:t> Dönem (12-18 yaş)</a:t>
            </a:r>
            <a:r>
              <a:rPr lang="tr-TR" sz="1600" dirty="0"/>
              <a:t/>
            </a:r>
            <a:br>
              <a:rPr lang="tr-TR" sz="1600" dirty="0"/>
            </a:br>
            <a:endParaRPr lang="tr-TR" dirty="0"/>
          </a:p>
        </p:txBody>
      </p:sp>
      <p:sp>
        <p:nvSpPr>
          <p:cNvPr id="3" name="2 İçerik Yer Tutucusu"/>
          <p:cNvSpPr>
            <a:spLocks noGrp="1"/>
          </p:cNvSpPr>
          <p:nvPr>
            <p:ph sz="quarter" idx="1"/>
          </p:nvPr>
        </p:nvSpPr>
        <p:spPr/>
        <p:txBody>
          <a:bodyPr>
            <a:normAutofit/>
          </a:bodyPr>
          <a:lstStyle/>
          <a:p>
            <a:r>
              <a:rPr lang="tr-TR" dirty="0" smtClean="0"/>
              <a:t>Cinsel kimlik arayışı dönemi şekillendirir. </a:t>
            </a:r>
          </a:p>
          <a:p>
            <a:r>
              <a:rPr lang="tr-TR" dirty="0" smtClean="0"/>
              <a:t>Bu dönemin amacı, ergenin ailesine olan bağımlılığından koparak aile dışındaki karşı cinsle olgun ilişkiler kurabilmeyi öğrenmektir. </a:t>
            </a:r>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2" algn="ctr" rtl="0">
              <a:spcBef>
                <a:spcPct val="0"/>
              </a:spcBef>
            </a:pPr>
            <a:r>
              <a:rPr lang="tr-TR" b="1" dirty="0" err="1"/>
              <a:t>Genital</a:t>
            </a:r>
            <a:r>
              <a:rPr lang="tr-TR" b="1" dirty="0"/>
              <a:t> Dönem (12-18 yaş)</a:t>
            </a:r>
            <a:r>
              <a:rPr lang="tr-TR" sz="1600" dirty="0"/>
              <a:t/>
            </a:r>
            <a:br>
              <a:rPr lang="tr-TR" sz="1600" dirty="0"/>
            </a:br>
            <a:endParaRPr lang="tr-TR" dirty="0"/>
          </a:p>
        </p:txBody>
      </p:sp>
      <p:sp>
        <p:nvSpPr>
          <p:cNvPr id="3" name="2 İçerik Yer Tutucusu"/>
          <p:cNvSpPr>
            <a:spLocks noGrp="1"/>
          </p:cNvSpPr>
          <p:nvPr>
            <p:ph sz="quarter" idx="1"/>
          </p:nvPr>
        </p:nvSpPr>
        <p:spPr/>
        <p:txBody>
          <a:bodyPr>
            <a:normAutofit/>
          </a:bodyPr>
          <a:lstStyle/>
          <a:p>
            <a:r>
              <a:rPr lang="tr-TR" dirty="0" smtClean="0"/>
              <a:t>Ergenlikte, önceki </a:t>
            </a:r>
            <a:r>
              <a:rPr lang="tr-TR" dirty="0" err="1" smtClean="0"/>
              <a:t>psikoseksüel</a:t>
            </a:r>
            <a:r>
              <a:rPr lang="tr-TR" dirty="0" smtClean="0"/>
              <a:t> dönemlerin başarılı olması kişiliğin tam olarak olgunlaşmasını ve doyumlu cinsel yaklaşım duygusunu sağlar. </a:t>
            </a:r>
          </a:p>
          <a:p>
            <a:r>
              <a:rPr lang="tr-TR" dirty="0" smtClean="0"/>
              <a:t>Böyle bir kişi doyuma ulaşır ve çalışma alanında, değerlerde, sevgide, yaratıcılık ve üreticilikte başarılı olur. </a:t>
            </a:r>
          </a:p>
          <a:p>
            <a:r>
              <a:rPr lang="tr-TR" dirty="0" smtClean="0"/>
              <a:t>Eğer gelişimin bu döneminde başarılı olunmazsa erişkin kişiliğinde cinsel kimlik, sosyal etkinlik, bağlanma alanlarında sorunlar ortaya çıkar.</a:t>
            </a:r>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Ergenlik</a:t>
            </a:r>
            <a:endParaRPr lang="tr-TR" dirty="0"/>
          </a:p>
        </p:txBody>
      </p:sp>
      <p:sp>
        <p:nvSpPr>
          <p:cNvPr id="3" name="2 İçerik Yer Tutucusu"/>
          <p:cNvSpPr>
            <a:spLocks noGrp="1"/>
          </p:cNvSpPr>
          <p:nvPr>
            <p:ph sz="quarter" idx="1"/>
          </p:nvPr>
        </p:nvSpPr>
        <p:spPr/>
        <p:txBody>
          <a:bodyPr/>
          <a:lstStyle/>
          <a:p>
            <a:r>
              <a:rPr lang="tr-TR" dirty="0" smtClean="0"/>
              <a:t>Ergenlik, insanlarda fiziksel ve psikolojik değişikliklerin olduğu önemli bir dönemdir. </a:t>
            </a:r>
          </a:p>
          <a:p>
            <a:r>
              <a:rPr lang="tr-TR" dirty="0" smtClean="0"/>
              <a:t>Bu dönemde kişilik yapısı ile birlikte cinsel organlarda fiziksel ve fonksiyonel değişiklikler ön plana çıkmaktadır.</a:t>
            </a:r>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Ergenlik</a:t>
            </a:r>
            <a:endParaRPr lang="tr-TR" dirty="0"/>
          </a:p>
        </p:txBody>
      </p:sp>
      <p:sp>
        <p:nvSpPr>
          <p:cNvPr id="3" name="2 İçerik Yer Tutucusu"/>
          <p:cNvSpPr>
            <a:spLocks noGrp="1"/>
          </p:cNvSpPr>
          <p:nvPr>
            <p:ph sz="quarter" idx="1"/>
          </p:nvPr>
        </p:nvSpPr>
        <p:spPr/>
        <p:txBody>
          <a:bodyPr/>
          <a:lstStyle/>
          <a:p>
            <a:r>
              <a:rPr lang="tr-TR" dirty="0" smtClean="0"/>
              <a:t>Ergenlik için bir yaş sınırı getirmek zordur. Bedensel, ruhsal ve toplumsal gelişim her insanda aynı yaşlarda olmaz. </a:t>
            </a:r>
          </a:p>
          <a:p>
            <a:r>
              <a:rPr lang="tr-TR" dirty="0" smtClean="0"/>
              <a:t>1. Erken ergenlik: 11-15 yaşlar arasındaki dönemdir. 2. Orta ergenlik: 14-15 yaşlarından başlayıp, 16-17 yaşlara kadar süren dönemdir. </a:t>
            </a:r>
          </a:p>
          <a:p>
            <a:r>
              <a:rPr lang="tr-TR" dirty="0" smtClean="0"/>
              <a:t>3. Geç ergenlik: 16-17 yaşlardan başlayıp 20’li yaşlarda sona erer. </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fontScale="90000"/>
          </a:bodyPr>
          <a:lstStyle/>
          <a:p>
            <a:r>
              <a:rPr lang="tr-TR" sz="3200" b="1" dirty="0" smtClean="0"/>
              <a:t>Freud’un </a:t>
            </a:r>
            <a:r>
              <a:rPr lang="tr-TR" sz="3200" b="1" dirty="0" err="1" smtClean="0"/>
              <a:t>Psiko</a:t>
            </a:r>
            <a:r>
              <a:rPr lang="tr-TR" sz="3200" b="1" dirty="0" smtClean="0"/>
              <a:t>-Seksüel Gelişim Kuramına Göre Cinsel Sağlık</a:t>
            </a:r>
            <a:endParaRPr lang="tr-TR" dirty="0"/>
          </a:p>
        </p:txBody>
      </p:sp>
      <p:sp>
        <p:nvSpPr>
          <p:cNvPr id="3" name="2 İçerik Yer Tutucusu"/>
          <p:cNvSpPr>
            <a:spLocks noGrp="1"/>
          </p:cNvSpPr>
          <p:nvPr>
            <p:ph sz="half" idx="1"/>
          </p:nvPr>
        </p:nvSpPr>
        <p:spPr/>
        <p:txBody>
          <a:bodyPr>
            <a:normAutofit/>
          </a:bodyPr>
          <a:lstStyle/>
          <a:p>
            <a:r>
              <a:rPr lang="tr-TR" sz="2400" dirty="0" smtClean="0"/>
              <a:t>Freud’a göre kişiliğin temelleri yaşamın ilk yıllarında atılır ve bunların değiştirilmesi oldukça güçtür. </a:t>
            </a:r>
          </a:p>
          <a:p>
            <a:r>
              <a:rPr lang="tr-TR" sz="2400" dirty="0" smtClean="0"/>
              <a:t>Bu nedenle her aşamanın gelişim görevini çocuğun başarıyla atlatabilmesi için anne babanın davranışlarını buna göre şekillendirmeleri gerekir</a:t>
            </a:r>
            <a:endParaRPr lang="tr-TR" sz="24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220072" y="1700808"/>
            <a:ext cx="3249372" cy="4148134"/>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u="sng" dirty="0" smtClean="0"/>
              <a:t>Erken </a:t>
            </a:r>
            <a:r>
              <a:rPr lang="tr-TR" u="sng" dirty="0" err="1" smtClean="0"/>
              <a:t>Adölesan</a:t>
            </a:r>
            <a:r>
              <a:rPr lang="tr-TR" u="sng" dirty="0" smtClean="0"/>
              <a:t> Dönem :</a:t>
            </a:r>
            <a:r>
              <a:rPr lang="tr-TR" b="1" dirty="0" smtClean="0"/>
              <a:t> </a:t>
            </a:r>
            <a:r>
              <a:rPr lang="tr-TR" dirty="0" smtClean="0"/>
              <a:t>Erken </a:t>
            </a:r>
            <a:r>
              <a:rPr lang="tr-TR" dirty="0" err="1" smtClean="0"/>
              <a:t>adölesan</a:t>
            </a:r>
            <a:r>
              <a:rPr lang="tr-TR" dirty="0" smtClean="0"/>
              <a:t> dönemde </a:t>
            </a:r>
            <a:r>
              <a:rPr lang="tr-TR" dirty="0" err="1" smtClean="0"/>
              <a:t>pubertenin</a:t>
            </a:r>
            <a:r>
              <a:rPr lang="tr-TR" dirty="0" smtClean="0"/>
              <a:t> başlaması ile oluşan fiziksel değişimler ve bu değişimlerle birlikte </a:t>
            </a:r>
            <a:r>
              <a:rPr lang="tr-TR" dirty="0" err="1" smtClean="0"/>
              <a:t>psikososyal</a:t>
            </a:r>
            <a:r>
              <a:rPr lang="tr-TR" dirty="0" smtClean="0"/>
              <a:t> değişimler gözlenmektedir. </a:t>
            </a:r>
          </a:p>
          <a:p>
            <a:r>
              <a:rPr lang="tr-TR" dirty="0" err="1" smtClean="0"/>
              <a:t>Adölesanda</a:t>
            </a:r>
            <a:r>
              <a:rPr lang="tr-TR" dirty="0" smtClean="0"/>
              <a:t>, bedendeki hızlı değişimlere karşı şaşkınlık ve endişe duyguları, değişikliklere ayak uyduramama, kendi vücuduna yabancılaşma, benlik saygısında azalma gibi duygular hakimdir</a:t>
            </a:r>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fontScale="92500"/>
          </a:bodyPr>
          <a:lstStyle/>
          <a:p>
            <a:r>
              <a:rPr lang="tr-TR" u="sng" dirty="0" smtClean="0"/>
              <a:t>Orta </a:t>
            </a:r>
            <a:r>
              <a:rPr lang="tr-TR" u="sng" dirty="0" err="1" smtClean="0"/>
              <a:t>Adölesan</a:t>
            </a:r>
            <a:r>
              <a:rPr lang="tr-TR" u="sng" dirty="0" smtClean="0"/>
              <a:t> Dönem: </a:t>
            </a:r>
            <a:r>
              <a:rPr lang="tr-TR" dirty="0" smtClean="0"/>
              <a:t>Bu dönemde fiziksel değişimler tamamlanmak üzeredir. Kişiliğin oluşması ve özerklik bu dönemin başlıca özelliğini oluşturur.</a:t>
            </a:r>
          </a:p>
          <a:p>
            <a:r>
              <a:rPr lang="tr-TR" dirty="0" smtClean="0"/>
              <a:t> Orta </a:t>
            </a:r>
            <a:r>
              <a:rPr lang="tr-TR" dirty="0" err="1" smtClean="0"/>
              <a:t>adolesan</a:t>
            </a:r>
            <a:r>
              <a:rPr lang="tr-TR" dirty="0" smtClean="0"/>
              <a:t> dönemde daha yoğun duygular yaşanıp büyük amaçlar belirlenir. Akranların etkisi önemlidir.</a:t>
            </a:r>
          </a:p>
          <a:p>
            <a:r>
              <a:rPr lang="tr-TR" dirty="0" err="1" smtClean="0"/>
              <a:t>Adölesanın</a:t>
            </a:r>
            <a:r>
              <a:rPr lang="tr-TR" dirty="0" smtClean="0"/>
              <a:t> yaşadığı şaşkınlık ve korku yerini kabullenmeye bırakır. </a:t>
            </a:r>
          </a:p>
          <a:p>
            <a:r>
              <a:rPr lang="tr-TR" dirty="0" smtClean="0"/>
              <a:t>Bağımsız olma isteği,karşı cinse ilginin artması, saldırganlık davranışında azalma gibi davranış değişiklikleri gözlenir. Deneme dürtüsünün sonucu olarak yüksek riskli davranışlar görülebilir</a:t>
            </a:r>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u="sng" dirty="0" smtClean="0"/>
              <a:t>Geç </a:t>
            </a:r>
            <a:r>
              <a:rPr lang="tr-TR" u="sng" dirty="0" err="1" smtClean="0"/>
              <a:t>Adölesan</a:t>
            </a:r>
            <a:r>
              <a:rPr lang="tr-TR" u="sng" dirty="0" smtClean="0"/>
              <a:t> Dönem :</a:t>
            </a:r>
            <a:r>
              <a:rPr lang="tr-TR" b="1" dirty="0" smtClean="0"/>
              <a:t> </a:t>
            </a:r>
            <a:r>
              <a:rPr lang="tr-TR" dirty="0" smtClean="0"/>
              <a:t>Kişisellik ve geleceğe dönük planlar, geç </a:t>
            </a:r>
            <a:r>
              <a:rPr lang="tr-TR" dirty="0" err="1" smtClean="0"/>
              <a:t>adölesan</a:t>
            </a:r>
            <a:r>
              <a:rPr lang="tr-TR" dirty="0" smtClean="0"/>
              <a:t> döneminin başlıca özelliklerini oluşturur. </a:t>
            </a:r>
          </a:p>
          <a:p>
            <a:r>
              <a:rPr lang="tr-TR" dirty="0" err="1" smtClean="0"/>
              <a:t>Adölesanın</a:t>
            </a:r>
            <a:r>
              <a:rPr lang="tr-TR" dirty="0" smtClean="0"/>
              <a:t> fiziksel değişikliklere ilişkin şüpheleri kaybolur. </a:t>
            </a:r>
          </a:p>
          <a:p>
            <a:r>
              <a:rPr lang="tr-TR" dirty="0" smtClean="0"/>
              <a:t>Cinsel kimlik gelişmiş, soyut düşünce yapısı tamamen yerleşmiştir.</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t>Freud’un </a:t>
            </a:r>
            <a:r>
              <a:rPr lang="tr-TR" sz="3600" b="1" dirty="0" err="1" smtClean="0"/>
              <a:t>Psiko</a:t>
            </a:r>
            <a:r>
              <a:rPr lang="tr-TR" sz="3600" b="1" dirty="0" smtClean="0"/>
              <a:t>-Seksüel Gelişim Kuramına Göre Cinsel Sağlık</a:t>
            </a:r>
            <a:endParaRPr lang="tr-TR" dirty="0"/>
          </a:p>
        </p:txBody>
      </p:sp>
      <p:sp>
        <p:nvSpPr>
          <p:cNvPr id="3" name="2 İçerik Yer Tutucusu"/>
          <p:cNvSpPr>
            <a:spLocks noGrp="1"/>
          </p:cNvSpPr>
          <p:nvPr>
            <p:ph sz="quarter" idx="1"/>
          </p:nvPr>
        </p:nvSpPr>
        <p:spPr/>
        <p:txBody>
          <a:bodyPr/>
          <a:lstStyle/>
          <a:p>
            <a:r>
              <a:rPr lang="tr-TR" dirty="0" smtClean="0"/>
              <a:t>Freud, </a:t>
            </a:r>
            <a:r>
              <a:rPr lang="tr-TR" dirty="0" err="1" smtClean="0"/>
              <a:t>psikoseksüel</a:t>
            </a:r>
            <a:r>
              <a:rPr lang="tr-TR" dirty="0" smtClean="0"/>
              <a:t> gelişim sürecini belli yaş alanlarında, </a:t>
            </a:r>
            <a:r>
              <a:rPr lang="tr-TR" dirty="0" err="1" smtClean="0"/>
              <a:t>id’in</a:t>
            </a:r>
            <a:r>
              <a:rPr lang="tr-TR" dirty="0" smtClean="0"/>
              <a:t> doyum arayışını yansıtan beş aşamaya ayırmıştır. </a:t>
            </a:r>
          </a:p>
          <a:p>
            <a:r>
              <a:rPr lang="tr-TR" dirty="0" smtClean="0"/>
              <a:t>Aşamalar düzenli ve birbirinden kesin sınırlarla ayrılamaz. Her aşama bir önceki aşamadan etkilenir</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b="1" dirty="0" smtClean="0"/>
              <a:t>Freud’un </a:t>
            </a:r>
            <a:r>
              <a:rPr lang="tr-TR" sz="3200" b="1" dirty="0" err="1" smtClean="0"/>
              <a:t>Psiko</a:t>
            </a:r>
            <a:r>
              <a:rPr lang="tr-TR" sz="3200" b="1" dirty="0" smtClean="0"/>
              <a:t>-Seksüel Gelişim Kuramına Göre Cinsel Sağlık</a:t>
            </a:r>
            <a:endParaRPr lang="tr-TR" dirty="0"/>
          </a:p>
        </p:txBody>
      </p:sp>
      <p:sp>
        <p:nvSpPr>
          <p:cNvPr id="3" name="2 İçerik Yer Tutucusu"/>
          <p:cNvSpPr>
            <a:spLocks noGrp="1"/>
          </p:cNvSpPr>
          <p:nvPr>
            <p:ph sz="quarter" idx="1"/>
          </p:nvPr>
        </p:nvSpPr>
        <p:spPr/>
        <p:txBody>
          <a:bodyPr/>
          <a:lstStyle/>
          <a:p>
            <a:pPr lvl="2"/>
            <a:r>
              <a:rPr lang="tr-TR" b="1" dirty="0" smtClean="0"/>
              <a:t>Oral Dönem (0-1.5 yaş)</a:t>
            </a:r>
            <a:endParaRPr lang="tr-TR" sz="1800" dirty="0" smtClean="0"/>
          </a:p>
          <a:p>
            <a:pPr lvl="2"/>
            <a:r>
              <a:rPr lang="tr-TR" b="1" dirty="0" smtClean="0"/>
              <a:t>Anal Dönem (1.5-3 yaş)</a:t>
            </a:r>
            <a:endParaRPr lang="tr-TR" sz="1800" dirty="0" smtClean="0"/>
          </a:p>
          <a:p>
            <a:pPr lvl="2"/>
            <a:r>
              <a:rPr lang="tr-TR" b="1" dirty="0" err="1" smtClean="0"/>
              <a:t>Fallik</a:t>
            </a:r>
            <a:r>
              <a:rPr lang="tr-TR" b="1" dirty="0" smtClean="0"/>
              <a:t> Dönem (3-6 yaş)</a:t>
            </a:r>
            <a:endParaRPr lang="tr-TR" sz="1800" dirty="0" smtClean="0"/>
          </a:p>
          <a:p>
            <a:pPr lvl="2"/>
            <a:r>
              <a:rPr lang="tr-TR" b="1" dirty="0" err="1" smtClean="0"/>
              <a:t>Latans</a:t>
            </a:r>
            <a:r>
              <a:rPr lang="tr-TR" b="1" dirty="0" smtClean="0"/>
              <a:t>/ Örtük- Gizil Dönem (6-11 yaş)</a:t>
            </a:r>
            <a:endParaRPr lang="tr-TR" sz="1800" dirty="0" smtClean="0"/>
          </a:p>
          <a:p>
            <a:pPr lvl="2"/>
            <a:r>
              <a:rPr lang="tr-TR" b="1" dirty="0" err="1" smtClean="0"/>
              <a:t>Genital</a:t>
            </a:r>
            <a:r>
              <a:rPr lang="tr-TR" b="1" dirty="0" smtClean="0"/>
              <a:t> Dönem (12-18 yaş)</a:t>
            </a:r>
            <a:endParaRPr lang="tr-TR" sz="1800" dirty="0" smtClean="0"/>
          </a:p>
          <a:p>
            <a:endParaRPr lang="tr-TR" dirty="0"/>
          </a:p>
        </p:txBody>
      </p:sp>
      <p:pic>
        <p:nvPicPr>
          <p:cNvPr id="3075" name="Picture 3"/>
          <p:cNvPicPr>
            <a:picLocks noGrp="1" noChangeAspect="1" noChangeArrowheads="1"/>
          </p:cNvPicPr>
          <p:nvPr>
            <p:ph sz="half" idx="4294967295"/>
          </p:nvPr>
        </p:nvPicPr>
        <p:blipFill>
          <a:blip r:embed="rId2" cstate="print"/>
          <a:srcRect/>
          <a:stretch>
            <a:fillRect/>
          </a:stretch>
        </p:blipFill>
        <p:spPr bwMode="auto">
          <a:xfrm>
            <a:off x="1691680" y="3645024"/>
            <a:ext cx="5017740" cy="220780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endParaRPr lang="tr-TR"/>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505744" y="1527175"/>
            <a:ext cx="6096000" cy="4572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404</TotalTime>
  <Words>3341</Words>
  <Application>Microsoft Office PowerPoint</Application>
  <PresentationFormat>Ekran Gösterisi (4:3)</PresentationFormat>
  <Paragraphs>256</Paragraphs>
  <Slides>62</Slides>
  <Notes>0</Notes>
  <HiddenSlides>0</HiddenSlides>
  <MMClips>0</MMClips>
  <ScaleCrop>false</ScaleCrop>
  <HeadingPairs>
    <vt:vector size="4" baseType="variant">
      <vt:variant>
        <vt:lpstr>Tema</vt:lpstr>
      </vt:variant>
      <vt:variant>
        <vt:i4>1</vt:i4>
      </vt:variant>
      <vt:variant>
        <vt:lpstr>Slayt Başlıkları</vt:lpstr>
      </vt:variant>
      <vt:variant>
        <vt:i4>62</vt:i4>
      </vt:variant>
    </vt:vector>
  </HeadingPairs>
  <TitlesOfParts>
    <vt:vector size="63" baseType="lpstr">
      <vt:lpstr>Kent</vt:lpstr>
      <vt:lpstr>Yaşlara Göre Cinsel Gelişim</vt:lpstr>
      <vt:lpstr>Freud’un Psiko-Seksüel Gelişim Kuramına Göre Cinsel Sağlık</vt:lpstr>
      <vt:lpstr>Freud’un Psiko-Seksüel Gelişim Kuramına Göre Cinsel Sağlık</vt:lpstr>
      <vt:lpstr>Freud’un Psiko-Seksüel Gelişim Kuramına Göre Cinsel Sağlık</vt:lpstr>
      <vt:lpstr>Freud’un Psiko-Seksüel Gelişim Kuramına Göre Cinsel Sağlık</vt:lpstr>
      <vt:lpstr>Freud’un Psiko-Seksüel Gelişim Kuramına Göre Cinsel Sağlık</vt:lpstr>
      <vt:lpstr>Freud’un Psiko-Seksüel Gelişim Kuramına Göre Cinsel Sağlık</vt:lpstr>
      <vt:lpstr>Freud’un Psiko-Seksüel Gelişim Kuramına Göre Cinsel Sağlık</vt:lpstr>
      <vt:lpstr>Slayt 9</vt:lpstr>
      <vt:lpstr>Oral Dönem (0-1.5 yaş) </vt:lpstr>
      <vt:lpstr>Oral Dönem (0-1.5 yaş) </vt:lpstr>
      <vt:lpstr>Oral Dönem (0-1.5 yaş) </vt:lpstr>
      <vt:lpstr>Oral Dönem (0-1.5 yaş) </vt:lpstr>
      <vt:lpstr>Oral Dönem (0-1.5 yaş) </vt:lpstr>
      <vt:lpstr>Oral Dönem (0-1.5 yaş) </vt:lpstr>
      <vt:lpstr>Oral Dönem (0-1.5 yaş) </vt:lpstr>
      <vt:lpstr>Oral Dönem (0-1.5 yaş) </vt:lpstr>
      <vt:lpstr>Anal Dönem (1.5-3 yaş)</vt:lpstr>
      <vt:lpstr>Anal Dönem (1.5-3 yaş)</vt:lpstr>
      <vt:lpstr>Anal Dönem (1.5-3 yaş)</vt:lpstr>
      <vt:lpstr>Anal Dönem (1.5-3 yaş)</vt:lpstr>
      <vt:lpstr>Anal Dönem (1.5-3 yaş)</vt:lpstr>
      <vt:lpstr>Anal Dönem (1.5-3 yaş)</vt:lpstr>
      <vt:lpstr>Anal Dönem (1.5-3 yaş)</vt:lpstr>
      <vt:lpstr>Anal Dönem (1.5-3 yaş)</vt:lpstr>
      <vt:lpstr>Fallik (Odipal) Dönem (3-6 yaş) </vt:lpstr>
      <vt:lpstr>Fallik Dönem (3-6 yaş) </vt:lpstr>
      <vt:lpstr>Fallik (Odipal) Dönem (3-6 yaş) </vt:lpstr>
      <vt:lpstr>Fallik (Odipal) Dönem (3-6 yaş) </vt:lpstr>
      <vt:lpstr>Fallik (Odipal) Dönem (3-6 yaş) </vt:lpstr>
      <vt:lpstr>Fallik (Odipal) Dönem (3-6 yaş) </vt:lpstr>
      <vt:lpstr>      Fallik (Odipal) Dönem (3-6 yaş)-ÖDİPAL KOMPLEKS </vt:lpstr>
      <vt:lpstr>      Fallik (Odipal) Dönem (3-6 yaş)-ÖDİPAL KOMPLEKS </vt:lpstr>
      <vt:lpstr>      Fallik (Odipal) Dönem (3-6 yaş)-ÖDİPAL KOMPLEKS </vt:lpstr>
      <vt:lpstr>      Fallik (Odipal) Dönem (3-6 yaş)-ÖDİPAL KOMPLEKS </vt:lpstr>
      <vt:lpstr>      Fallik (Odipal) Dönem (3-6 yaş)-ÖDİPAL KOMPLEKS </vt:lpstr>
      <vt:lpstr>      Fallik (Odipal) Dönem (3-6 yaş)-ÖDİPAL KOMPLEKS </vt:lpstr>
      <vt:lpstr>      Fallik (Odipal) Dönem (3-6 yaş)-ÖDİPAL KOMPLEKS </vt:lpstr>
      <vt:lpstr>      Fallik (Odipal) Dönem (3-6 yaş)-ÖDİPAL KOMPLEKS </vt:lpstr>
      <vt:lpstr>    Fallik (Odipal) Dönem (3-6 yaş)- ELEKTRA KOMPLEKSİ </vt:lpstr>
      <vt:lpstr>    Fallik (Odipal) Dönem (3-6 yaş)- ELEKTRA KOMPLEKSİ </vt:lpstr>
      <vt:lpstr>    Fallik (Odipal) Dönem (3-6 yaş)- ELEKTRA KOMPLEKSİ </vt:lpstr>
      <vt:lpstr>    Fallik (Odipal) Dönem (3-6 yaş)- ELEKTRA KOMPLEKSİ </vt:lpstr>
      <vt:lpstr>    Fallik (Odipal) Dönem (3-6 yaş)- ELEKTRA KOMPLEKSİ </vt:lpstr>
      <vt:lpstr>    Fallik (Odipal) Dönem (3-6 yaş)- ELEKTRA KOMPLEKSİ </vt:lpstr>
      <vt:lpstr>    Fallik (Odipal) Dönem (3-6 yaş)- ELEKTRA KOMPLEKSİ </vt:lpstr>
      <vt:lpstr>Fallik (Odipal) Dönem (3-6 yaş)- ÖDİPAL KAPSÜL VE ÖDİPAL BAĞ</vt:lpstr>
      <vt:lpstr>Fallik (Odipal) Dönem (3-6 yaş)- ÖDİPAL KAPSÜL VE ÖDİPAL BAĞ</vt:lpstr>
      <vt:lpstr>Fallik (Odipal) Dönem (3-6 yaş)- ÖDİPAL KAPSÜL VE ÖDİPAL BAĞ</vt:lpstr>
      <vt:lpstr>Fallik (Odipal) Dönem (3-6 yaş)- ÖDİPAL KAPSÜL VE ÖDİPAL BAĞ</vt:lpstr>
      <vt:lpstr>Latans/ Örtük- Gizil Dönem (6-11 yaş) </vt:lpstr>
      <vt:lpstr>Latans/ Örtük- Gizil Dönem (6-11 yaş) </vt:lpstr>
      <vt:lpstr>Latans/ Örtük- Gizil Dönem (6-11 yaş) </vt:lpstr>
      <vt:lpstr>Latans/ Örtük- Gizil Dönem (6-11 yaş) </vt:lpstr>
      <vt:lpstr>Genital Dönem (12-18 yaş) </vt:lpstr>
      <vt:lpstr>Genital Dönem (12-18 yaş) </vt:lpstr>
      <vt:lpstr>Genital Dönem (12-18 yaş) </vt:lpstr>
      <vt:lpstr>Ergenlik</vt:lpstr>
      <vt:lpstr>Ergenlik</vt:lpstr>
      <vt:lpstr>Slayt 60</vt:lpstr>
      <vt:lpstr>Slayt 61</vt:lpstr>
      <vt:lpstr>Slayt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Yaşlara Göre Cinsel Gelişim</dc:title>
  <dc:creator>Neslihan</dc:creator>
  <cp:lastModifiedBy>Neslihan</cp:lastModifiedBy>
  <cp:revision>17</cp:revision>
  <dcterms:created xsi:type="dcterms:W3CDTF">2017-03-24T09:14:28Z</dcterms:created>
  <dcterms:modified xsi:type="dcterms:W3CDTF">2017-04-26T12:02:34Z</dcterms:modified>
</cp:coreProperties>
</file>