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65" r:id="rId3"/>
    <p:sldId id="266" r:id="rId4"/>
    <p:sldId id="258" r:id="rId5"/>
    <p:sldId id="259" r:id="rId6"/>
    <p:sldId id="260" r:id="rId7"/>
    <p:sldId id="261" r:id="rId8"/>
    <p:sldId id="262" r:id="rId9"/>
    <p:sldId id="263" r:id="rId10"/>
    <p:sldId id="267" r:id="rId11"/>
    <p:sldId id="264"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691B89B-6C45-40F3-851E-1075D147D27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D184086-01A9-4596-9AC4-31BA6E6A4C8B}" type="slidenum">
              <a:rPr lang="tr-TR" smtClean="0"/>
              <a:t>‹#›</a:t>
            </a:fld>
            <a:endParaRPr lang="tr-TR"/>
          </a:p>
        </p:txBody>
      </p:sp>
    </p:spTree>
    <p:extLst>
      <p:ext uri="{BB962C8B-B14F-4D97-AF65-F5344CB8AC3E}">
        <p14:creationId xmlns:p14="http://schemas.microsoft.com/office/powerpoint/2010/main" val="2429241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91B89B-6C45-40F3-851E-1075D147D27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184086-01A9-4596-9AC4-31BA6E6A4C8B}" type="slidenum">
              <a:rPr lang="tr-TR" smtClean="0"/>
              <a:t>‹#›</a:t>
            </a:fld>
            <a:endParaRPr lang="tr-TR"/>
          </a:p>
        </p:txBody>
      </p:sp>
    </p:spTree>
    <p:extLst>
      <p:ext uri="{BB962C8B-B14F-4D97-AF65-F5344CB8AC3E}">
        <p14:creationId xmlns:p14="http://schemas.microsoft.com/office/powerpoint/2010/main" val="4149714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91B89B-6C45-40F3-851E-1075D147D27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184086-01A9-4596-9AC4-31BA6E6A4C8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32193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8691B89B-6C45-40F3-851E-1075D147D278}"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184086-01A9-4596-9AC4-31BA6E6A4C8B}" type="slidenum">
              <a:rPr lang="tr-TR" smtClean="0"/>
              <a:t>‹#›</a:t>
            </a:fld>
            <a:endParaRPr lang="tr-TR"/>
          </a:p>
        </p:txBody>
      </p:sp>
    </p:spTree>
    <p:extLst>
      <p:ext uri="{BB962C8B-B14F-4D97-AF65-F5344CB8AC3E}">
        <p14:creationId xmlns:p14="http://schemas.microsoft.com/office/powerpoint/2010/main" val="10271568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8691B89B-6C45-40F3-851E-1075D147D278}"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184086-01A9-4596-9AC4-31BA6E6A4C8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189328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8691B89B-6C45-40F3-851E-1075D147D278}"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184086-01A9-4596-9AC4-31BA6E6A4C8B}" type="slidenum">
              <a:rPr lang="tr-TR" smtClean="0"/>
              <a:t>‹#›</a:t>
            </a:fld>
            <a:endParaRPr lang="tr-TR"/>
          </a:p>
        </p:txBody>
      </p:sp>
    </p:spTree>
    <p:extLst>
      <p:ext uri="{BB962C8B-B14F-4D97-AF65-F5344CB8AC3E}">
        <p14:creationId xmlns:p14="http://schemas.microsoft.com/office/powerpoint/2010/main" val="10690233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91B89B-6C45-40F3-851E-1075D147D27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184086-01A9-4596-9AC4-31BA6E6A4C8B}" type="slidenum">
              <a:rPr lang="tr-TR" smtClean="0"/>
              <a:t>‹#›</a:t>
            </a:fld>
            <a:endParaRPr lang="tr-TR"/>
          </a:p>
        </p:txBody>
      </p:sp>
    </p:spTree>
    <p:extLst>
      <p:ext uri="{BB962C8B-B14F-4D97-AF65-F5344CB8AC3E}">
        <p14:creationId xmlns:p14="http://schemas.microsoft.com/office/powerpoint/2010/main" val="42542039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91B89B-6C45-40F3-851E-1075D147D27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184086-01A9-4596-9AC4-31BA6E6A4C8B}" type="slidenum">
              <a:rPr lang="tr-TR" smtClean="0"/>
              <a:t>‹#›</a:t>
            </a:fld>
            <a:endParaRPr lang="tr-TR"/>
          </a:p>
        </p:txBody>
      </p:sp>
    </p:spTree>
    <p:extLst>
      <p:ext uri="{BB962C8B-B14F-4D97-AF65-F5344CB8AC3E}">
        <p14:creationId xmlns:p14="http://schemas.microsoft.com/office/powerpoint/2010/main" val="939512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91B89B-6C45-40F3-851E-1075D147D27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D184086-01A9-4596-9AC4-31BA6E6A4C8B}" type="slidenum">
              <a:rPr lang="tr-TR" smtClean="0"/>
              <a:t>‹#›</a:t>
            </a:fld>
            <a:endParaRPr lang="tr-TR"/>
          </a:p>
        </p:txBody>
      </p:sp>
    </p:spTree>
    <p:extLst>
      <p:ext uri="{BB962C8B-B14F-4D97-AF65-F5344CB8AC3E}">
        <p14:creationId xmlns:p14="http://schemas.microsoft.com/office/powerpoint/2010/main" val="98709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91B89B-6C45-40F3-851E-1075D147D278}"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D184086-01A9-4596-9AC4-31BA6E6A4C8B}" type="slidenum">
              <a:rPr lang="tr-TR" smtClean="0"/>
              <a:t>‹#›</a:t>
            </a:fld>
            <a:endParaRPr lang="tr-TR"/>
          </a:p>
        </p:txBody>
      </p:sp>
    </p:spTree>
    <p:extLst>
      <p:ext uri="{BB962C8B-B14F-4D97-AF65-F5344CB8AC3E}">
        <p14:creationId xmlns:p14="http://schemas.microsoft.com/office/powerpoint/2010/main" val="1153186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691B89B-6C45-40F3-851E-1075D147D278}"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D184086-01A9-4596-9AC4-31BA6E6A4C8B}" type="slidenum">
              <a:rPr lang="tr-TR" smtClean="0"/>
              <a:t>‹#›</a:t>
            </a:fld>
            <a:endParaRPr lang="tr-TR"/>
          </a:p>
        </p:txBody>
      </p:sp>
    </p:spTree>
    <p:extLst>
      <p:ext uri="{BB962C8B-B14F-4D97-AF65-F5344CB8AC3E}">
        <p14:creationId xmlns:p14="http://schemas.microsoft.com/office/powerpoint/2010/main" val="2039974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691B89B-6C45-40F3-851E-1075D147D278}"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D184086-01A9-4596-9AC4-31BA6E6A4C8B}" type="slidenum">
              <a:rPr lang="tr-TR" smtClean="0"/>
              <a:t>‹#›</a:t>
            </a:fld>
            <a:endParaRPr lang="tr-TR"/>
          </a:p>
        </p:txBody>
      </p:sp>
    </p:spTree>
    <p:extLst>
      <p:ext uri="{BB962C8B-B14F-4D97-AF65-F5344CB8AC3E}">
        <p14:creationId xmlns:p14="http://schemas.microsoft.com/office/powerpoint/2010/main" val="3454543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691B89B-6C45-40F3-851E-1075D147D278}"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D184086-01A9-4596-9AC4-31BA6E6A4C8B}" type="slidenum">
              <a:rPr lang="tr-TR" smtClean="0"/>
              <a:t>‹#›</a:t>
            </a:fld>
            <a:endParaRPr lang="tr-TR"/>
          </a:p>
        </p:txBody>
      </p:sp>
    </p:spTree>
    <p:extLst>
      <p:ext uri="{BB962C8B-B14F-4D97-AF65-F5344CB8AC3E}">
        <p14:creationId xmlns:p14="http://schemas.microsoft.com/office/powerpoint/2010/main" val="30387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91B89B-6C45-40F3-851E-1075D147D278}"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D184086-01A9-4596-9AC4-31BA6E6A4C8B}" type="slidenum">
              <a:rPr lang="tr-TR" smtClean="0"/>
              <a:t>‹#›</a:t>
            </a:fld>
            <a:endParaRPr lang="tr-TR"/>
          </a:p>
        </p:txBody>
      </p:sp>
    </p:spTree>
    <p:extLst>
      <p:ext uri="{BB962C8B-B14F-4D97-AF65-F5344CB8AC3E}">
        <p14:creationId xmlns:p14="http://schemas.microsoft.com/office/powerpoint/2010/main" val="1257325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91B89B-6C45-40F3-851E-1075D147D278}"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D184086-01A9-4596-9AC4-31BA6E6A4C8B}" type="slidenum">
              <a:rPr lang="tr-TR" smtClean="0"/>
              <a:t>‹#›</a:t>
            </a:fld>
            <a:endParaRPr lang="tr-TR"/>
          </a:p>
        </p:txBody>
      </p:sp>
    </p:spTree>
    <p:extLst>
      <p:ext uri="{BB962C8B-B14F-4D97-AF65-F5344CB8AC3E}">
        <p14:creationId xmlns:p14="http://schemas.microsoft.com/office/powerpoint/2010/main" val="697658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91B89B-6C45-40F3-851E-1075D147D278}"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D184086-01A9-4596-9AC4-31BA6E6A4C8B}" type="slidenum">
              <a:rPr lang="tr-TR" smtClean="0"/>
              <a:t>‹#›</a:t>
            </a:fld>
            <a:endParaRPr lang="tr-TR"/>
          </a:p>
        </p:txBody>
      </p:sp>
    </p:spTree>
    <p:extLst>
      <p:ext uri="{BB962C8B-B14F-4D97-AF65-F5344CB8AC3E}">
        <p14:creationId xmlns:p14="http://schemas.microsoft.com/office/powerpoint/2010/main" val="1990849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691B89B-6C45-40F3-851E-1075D147D278}"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D184086-01A9-4596-9AC4-31BA6E6A4C8B}" type="slidenum">
              <a:rPr lang="tr-TR" smtClean="0"/>
              <a:t>‹#›</a:t>
            </a:fld>
            <a:endParaRPr lang="tr-TR"/>
          </a:p>
        </p:txBody>
      </p:sp>
    </p:spTree>
    <p:extLst>
      <p:ext uri="{BB962C8B-B14F-4D97-AF65-F5344CB8AC3E}">
        <p14:creationId xmlns:p14="http://schemas.microsoft.com/office/powerpoint/2010/main" val="45207830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Borçlu ve Alacaklının Birden Çok Olması</a:t>
            </a:r>
            <a:endParaRPr lang="tr-TR" dirty="0"/>
          </a:p>
        </p:txBody>
      </p:sp>
      <p:sp>
        <p:nvSpPr>
          <p:cNvPr id="3" name="İçerik Yer Tutucusu 2"/>
          <p:cNvSpPr>
            <a:spLocks noGrp="1"/>
          </p:cNvSpPr>
          <p:nvPr>
            <p:ph idx="1"/>
          </p:nvPr>
        </p:nvSpPr>
        <p:spPr/>
        <p:txBody>
          <a:bodyPr/>
          <a:lstStyle/>
          <a:p>
            <a:pPr marL="0" indent="0">
              <a:buNone/>
            </a:pPr>
            <a:r>
              <a:rPr lang="tr-TR" dirty="0" smtClean="0"/>
              <a:t>Müteselsil Borçluluk</a:t>
            </a:r>
          </a:p>
          <a:p>
            <a:pPr marL="0" indent="0">
              <a:buNone/>
            </a:pPr>
            <a:r>
              <a:rPr lang="tr-TR" b="1" dirty="0" smtClean="0"/>
              <a:t>TBK m. 162</a:t>
            </a:r>
          </a:p>
          <a:p>
            <a:pPr marL="0" indent="0" algn="just">
              <a:buNone/>
            </a:pPr>
            <a:r>
              <a:rPr lang="tr-TR" dirty="0" smtClean="0"/>
              <a:t>«Birden çok borçludan her biri, alacaklıya karşı borcun tamamından sorumlu olmayı kabul ettiğini bildirirse, müteselsil borçluluk doğar. Böyle bir bildirim yoksa, müteselsil borçluluk ancak kanunda öngörülen hâllerde doğar.»</a:t>
            </a:r>
            <a:endParaRPr lang="tr-TR" dirty="0"/>
          </a:p>
        </p:txBody>
      </p:sp>
    </p:spTree>
    <p:extLst>
      <p:ext uri="{BB962C8B-B14F-4D97-AF65-F5344CB8AC3E}">
        <p14:creationId xmlns:p14="http://schemas.microsoft.com/office/powerpoint/2010/main" val="1978147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10. HD, 23/01/2020,</a:t>
            </a:r>
            <a:br>
              <a:rPr lang="tr-TR" dirty="0" smtClean="0"/>
            </a:br>
            <a:r>
              <a:rPr lang="tr-TR" dirty="0" smtClean="0"/>
              <a:t> E. 2019/2973 , K.</a:t>
            </a:r>
            <a:r>
              <a:rPr lang="tr-TR" dirty="0"/>
              <a:t> </a:t>
            </a:r>
            <a:r>
              <a:rPr lang="tr-TR" dirty="0" smtClean="0"/>
              <a:t>2020/516</a:t>
            </a:r>
            <a:endParaRPr lang="tr-TR" dirty="0"/>
          </a:p>
        </p:txBody>
      </p:sp>
      <p:sp>
        <p:nvSpPr>
          <p:cNvPr id="3" name="İçerik Yer Tutucusu 2"/>
          <p:cNvSpPr>
            <a:spLocks noGrp="1"/>
          </p:cNvSpPr>
          <p:nvPr>
            <p:ph idx="1"/>
          </p:nvPr>
        </p:nvSpPr>
        <p:spPr/>
        <p:txBody>
          <a:bodyPr/>
          <a:lstStyle/>
          <a:p>
            <a:pPr algn="just"/>
            <a:r>
              <a:rPr lang="tr-TR" dirty="0" smtClean="0"/>
              <a:t>«</a:t>
            </a:r>
            <a:r>
              <a:rPr lang="tr-TR" dirty="0"/>
              <a:t>Önemle vurgulanmalıdır ki 01.07.2012 tarihinde yürürlüğe giren 6098 sayılı Türk Borçlar Kanununda eksik ve tam teselsül ayırımına son verilmiş, 61. maddede, birden çok kişi birlikte bir zarara sebebiyet verdikleri veya aynı zarardan çeşitli sebeplerden dolayı sorumlu oldukları takdirde, haklarında müteselsil sorumluluğa ilişkin hükümlerin uygulanacağı, 62. maddede, tazminatın aynı zarardan sorumlu müteselsil borçlular arasında paylaştırılmasında, bütün durum ve koşullar, özellikle onlardan her birine yüklenebilecek kusurun ağırlığı ve yarattıkları tehlikenin yoğunluğunun göz önünde tutulacağı, tazminatın kendi payına düşeninden fazlasını ödeyen kişinin, bu fazla ödemesi için, diğer müteselsil sorumlulara karşı rücu hakkına sahip ve zarar görenin haklarına halef olacağı bildirilmiştir</a:t>
            </a:r>
            <a:r>
              <a:rPr lang="tr-TR" dirty="0" smtClean="0"/>
              <a:t>.»</a:t>
            </a:r>
            <a:endParaRPr lang="tr-TR" dirty="0"/>
          </a:p>
        </p:txBody>
      </p:sp>
    </p:spTree>
    <p:extLst>
      <p:ext uri="{BB962C8B-B14F-4D97-AF65-F5344CB8AC3E}">
        <p14:creationId xmlns:p14="http://schemas.microsoft.com/office/powerpoint/2010/main" val="665159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Alacaklının Birden Çok Olması</a:t>
            </a:r>
            <a:endParaRPr lang="tr-TR" dirty="0"/>
          </a:p>
        </p:txBody>
      </p:sp>
      <p:sp>
        <p:nvSpPr>
          <p:cNvPr id="3" name="İçerik Yer Tutucusu 2"/>
          <p:cNvSpPr>
            <a:spLocks noGrp="1"/>
          </p:cNvSpPr>
          <p:nvPr>
            <p:ph idx="1"/>
          </p:nvPr>
        </p:nvSpPr>
        <p:spPr/>
        <p:txBody>
          <a:bodyPr>
            <a:normAutofit/>
          </a:bodyPr>
          <a:lstStyle/>
          <a:p>
            <a:r>
              <a:rPr lang="tr-TR" dirty="0" smtClean="0"/>
              <a:t>1- Elbirliği halinde alacak ilişkisi</a:t>
            </a:r>
          </a:p>
          <a:p>
            <a:r>
              <a:rPr lang="tr-TR" dirty="0" smtClean="0"/>
              <a:t>2- Bireysel alacak ilişkisi</a:t>
            </a:r>
          </a:p>
          <a:p>
            <a:pPr lvl="1"/>
            <a:r>
              <a:rPr lang="tr-TR" dirty="0" smtClean="0"/>
              <a:t>a) Bölünemeyen alacak</a:t>
            </a:r>
          </a:p>
          <a:p>
            <a:pPr lvl="1"/>
            <a:r>
              <a:rPr lang="tr-TR" dirty="0" smtClean="0"/>
              <a:t>b) Kümülatif alacak</a:t>
            </a:r>
          </a:p>
          <a:p>
            <a:pPr lvl="1"/>
            <a:r>
              <a:rPr lang="tr-TR" dirty="0" smtClean="0"/>
              <a:t>c) Kısmi alacak</a:t>
            </a:r>
          </a:p>
          <a:p>
            <a:pPr lvl="1"/>
            <a:r>
              <a:rPr lang="tr-TR" dirty="0" smtClean="0"/>
              <a:t>d) Müteselsil alacak</a:t>
            </a:r>
            <a:endParaRPr lang="tr-TR" dirty="0"/>
          </a:p>
        </p:txBody>
      </p:sp>
    </p:spTree>
    <p:extLst>
      <p:ext uri="{BB962C8B-B14F-4D97-AF65-F5344CB8AC3E}">
        <p14:creationId xmlns:p14="http://schemas.microsoft.com/office/powerpoint/2010/main" val="126782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b="1" dirty="0"/>
              <a:t>TBK m. 169</a:t>
            </a:r>
          </a:p>
          <a:p>
            <a:pPr algn="just"/>
            <a:r>
              <a:rPr lang="tr-TR" dirty="0"/>
              <a:t>«Müteselsil alacaklılık, borçlunun, alacaklılardan her birine borcun tamamını isteme hakkını tanıdığı veya kanunun belirlediği durumlarda doğar. </a:t>
            </a:r>
          </a:p>
          <a:p>
            <a:pPr algn="just"/>
            <a:r>
              <a:rPr lang="tr-TR" dirty="0"/>
              <a:t>Borçlu, alacaklılardan birine yaptığı ifayla, bütün alacaklılara karşı borcundan kurtulmuş olur. Alacaklılardan birinin icraya veya mahkemeye başvurmuş olduğu kendisine bildirilmedikçe, borçlu onlardan dilediği birine ifada bulunabilir. </a:t>
            </a:r>
          </a:p>
          <a:p>
            <a:pPr algn="just"/>
            <a:r>
              <a:rPr lang="tr-TR" dirty="0"/>
              <a:t>Aksi kararlaştırılmadıkça veya alacaklılar arasındaki hukuki ilişkinin niteliğinden anlaşılmadıkça, alacaklılardan her birinin edim üzerindeki hakları eşittir. </a:t>
            </a:r>
          </a:p>
          <a:p>
            <a:pPr algn="just"/>
            <a:r>
              <a:rPr lang="tr-TR" dirty="0"/>
              <a:t>Kendisine düşen paydan fazlasını elde eden alacaklı, bu fazlalığı payını alamamış olan diğer alacaklılara ödemekle yükümlüdür.»</a:t>
            </a:r>
          </a:p>
          <a:p>
            <a:endParaRPr lang="tr-TR" dirty="0"/>
          </a:p>
        </p:txBody>
      </p:sp>
    </p:spTree>
    <p:extLst>
      <p:ext uri="{BB962C8B-B14F-4D97-AF65-F5344CB8AC3E}">
        <p14:creationId xmlns:p14="http://schemas.microsoft.com/office/powerpoint/2010/main" val="3020614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buNone/>
            </a:pPr>
            <a:r>
              <a:rPr lang="tr-TR" dirty="0"/>
              <a:t> </a:t>
            </a:r>
            <a:r>
              <a:rPr lang="tr-TR" dirty="0" smtClean="0"/>
              <a:t>   Birden çok borçlunun mevcut olduğu borç ilişkileri</a:t>
            </a:r>
          </a:p>
          <a:p>
            <a:r>
              <a:rPr lang="tr-TR" dirty="0" smtClean="0"/>
              <a:t>1-Bireysel borç ilişkisi</a:t>
            </a:r>
          </a:p>
          <a:p>
            <a:r>
              <a:rPr lang="tr-TR" dirty="0" smtClean="0"/>
              <a:t>2-Elbirliği halinde borç ilişkisi</a:t>
            </a:r>
          </a:p>
          <a:p>
            <a:endParaRPr lang="tr-TR" dirty="0"/>
          </a:p>
          <a:p>
            <a:r>
              <a:rPr lang="tr-TR" dirty="0" smtClean="0"/>
              <a:t>Bireysel borç ilişkisinin çeşitleri</a:t>
            </a:r>
          </a:p>
          <a:p>
            <a:r>
              <a:rPr lang="tr-TR" dirty="0" smtClean="0"/>
              <a:t>1-Bölünemeyen borç</a:t>
            </a:r>
          </a:p>
          <a:p>
            <a:r>
              <a:rPr lang="tr-TR" dirty="0" smtClean="0"/>
              <a:t>2-Müteselsil borç</a:t>
            </a:r>
          </a:p>
          <a:p>
            <a:r>
              <a:rPr lang="tr-TR" dirty="0" smtClean="0"/>
              <a:t>3- Kümülatif borç</a:t>
            </a:r>
          </a:p>
          <a:p>
            <a:r>
              <a:rPr lang="tr-TR" dirty="0" smtClean="0"/>
              <a:t>4-Kısmi borç</a:t>
            </a:r>
          </a:p>
          <a:p>
            <a:r>
              <a:rPr lang="tr-TR" dirty="0" smtClean="0"/>
              <a:t>5-Tali borç</a:t>
            </a:r>
            <a:endParaRPr lang="tr-TR" dirty="0"/>
          </a:p>
        </p:txBody>
      </p:sp>
    </p:spTree>
    <p:extLst>
      <p:ext uri="{BB962C8B-B14F-4D97-AF65-F5344CB8AC3E}">
        <p14:creationId xmlns:p14="http://schemas.microsoft.com/office/powerpoint/2010/main" val="2832985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Müteselsil borcun doğuş sebepleri</a:t>
            </a:r>
          </a:p>
          <a:p>
            <a:r>
              <a:rPr lang="tr-TR" dirty="0" smtClean="0"/>
              <a:t>a) Hukuki işlemden doğan müteselsil borç</a:t>
            </a:r>
          </a:p>
          <a:p>
            <a:pPr lvl="1" algn="just"/>
            <a:r>
              <a:rPr lang="tr-TR" dirty="0" err="1" smtClean="0"/>
              <a:t>aa</a:t>
            </a:r>
            <a:r>
              <a:rPr lang="tr-TR" dirty="0" smtClean="0"/>
              <a:t>) Sözleşmenin kurulduğu sırada tarafların ortak irade beyanlarından doğan müteselsil borç</a:t>
            </a:r>
          </a:p>
          <a:p>
            <a:pPr lvl="1" algn="just"/>
            <a:r>
              <a:rPr lang="tr-TR" dirty="0" err="1" smtClean="0"/>
              <a:t>bb</a:t>
            </a:r>
            <a:r>
              <a:rPr lang="tr-TR" dirty="0" smtClean="0"/>
              <a:t>) Borca katılma</a:t>
            </a:r>
          </a:p>
          <a:p>
            <a:pPr marL="457200" lvl="1" indent="0" algn="just">
              <a:buNone/>
            </a:pPr>
            <a:r>
              <a:rPr lang="tr-TR" sz="1800" dirty="0" smtClean="0"/>
              <a:t>b) Kanundan doğan müteselsil borçlar</a:t>
            </a:r>
            <a:endParaRPr lang="tr-TR" sz="1800" dirty="0"/>
          </a:p>
        </p:txBody>
      </p:sp>
    </p:spTree>
    <p:extLst>
      <p:ext uri="{BB962C8B-B14F-4D97-AF65-F5344CB8AC3E}">
        <p14:creationId xmlns:p14="http://schemas.microsoft.com/office/powerpoint/2010/main" val="532733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163</a:t>
            </a:r>
          </a:p>
          <a:p>
            <a:pPr algn="just"/>
            <a:r>
              <a:rPr lang="tr-TR" dirty="0" smtClean="0"/>
              <a:t>«Alacaklı, borcun tamamının veya bir kısmının ifasını, dilerse borçluların hepsinden, dilerse yalnız birinden isteyebilir. Borçluların sorumluluğu, borcun tamamı ödeninceye kadar devam eder.»</a:t>
            </a:r>
            <a:endParaRPr lang="tr-TR" b="1" dirty="0"/>
          </a:p>
        </p:txBody>
      </p:sp>
    </p:spTree>
    <p:extLst>
      <p:ext uri="{BB962C8B-B14F-4D97-AF65-F5344CB8AC3E}">
        <p14:creationId xmlns:p14="http://schemas.microsoft.com/office/powerpoint/2010/main" val="710662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164</a:t>
            </a:r>
          </a:p>
          <a:p>
            <a:pPr algn="just"/>
            <a:r>
              <a:rPr lang="tr-TR" dirty="0" smtClean="0"/>
              <a:t>«Müteselsil borçlulardan biri, alacaklıya karşı, ancak onunla kendi arasındaki kişisel ilişkilerden veya müteselsil borcun sebep ya da konusundan doğan def’i ve itirazları ileri sürebilir. Müteselsil borçlulardan biri ortak def’i ve itirazları ileri sürmezse, diğerlerine karşı sorumlu olur.»</a:t>
            </a:r>
            <a:endParaRPr lang="tr-TR" b="1" dirty="0"/>
          </a:p>
        </p:txBody>
      </p:sp>
    </p:spTree>
    <p:extLst>
      <p:ext uri="{BB962C8B-B14F-4D97-AF65-F5344CB8AC3E}">
        <p14:creationId xmlns:p14="http://schemas.microsoft.com/office/powerpoint/2010/main" val="763882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165</a:t>
            </a:r>
          </a:p>
          <a:p>
            <a:r>
              <a:rPr lang="tr-TR" dirty="0" smtClean="0"/>
              <a:t>«Kanun veya sözleşme ile aksi belirlenmedikçe, borçlulardan biri kendi davranışıyla diğer borçluların durumunu ağırlaştıramaz.»</a:t>
            </a:r>
            <a:endParaRPr lang="tr-TR" b="1" dirty="0"/>
          </a:p>
        </p:txBody>
      </p:sp>
    </p:spTree>
    <p:extLst>
      <p:ext uri="{BB962C8B-B14F-4D97-AF65-F5344CB8AC3E}">
        <p14:creationId xmlns:p14="http://schemas.microsoft.com/office/powerpoint/2010/main" val="1443832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166</a:t>
            </a:r>
          </a:p>
          <a:p>
            <a:pPr algn="just"/>
            <a:r>
              <a:rPr lang="tr-TR" dirty="0" smtClean="0"/>
              <a:t>«Borçlulardan biri, ifa veya takasla borcun tamamını veya bir kısmını sona erdirmişse, bu oranda diğer borçluları da borçtan kurtarmış olur.</a:t>
            </a:r>
          </a:p>
          <a:p>
            <a:pPr algn="just"/>
            <a:r>
              <a:rPr lang="tr-TR" dirty="0" smtClean="0"/>
              <a:t> Borçlulardan biri, alacaklıya ifada bulunmaksızın borçtan kurtulmuşsa, diğer borçlular bundan, ancak durumun veya borcun niteliğinin elverdiği ölçüde yararlanabilirler. </a:t>
            </a:r>
          </a:p>
          <a:p>
            <a:pPr algn="just"/>
            <a:r>
              <a:rPr lang="tr-TR" dirty="0" smtClean="0"/>
              <a:t>Alacaklının borçlulardan biriyle yaptığı ibra sözleşmesi, diğer borçluları da ibra edilen borçlunun iç ilişkideki borca katılma payı oranında borçtan kurtarır.»</a:t>
            </a:r>
            <a:endParaRPr lang="tr-TR" dirty="0"/>
          </a:p>
        </p:txBody>
      </p:sp>
    </p:spTree>
    <p:extLst>
      <p:ext uri="{BB962C8B-B14F-4D97-AF65-F5344CB8AC3E}">
        <p14:creationId xmlns:p14="http://schemas.microsoft.com/office/powerpoint/2010/main" val="661736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167</a:t>
            </a:r>
          </a:p>
          <a:p>
            <a:pPr algn="just"/>
            <a:r>
              <a:rPr lang="tr-TR" dirty="0" smtClean="0"/>
              <a:t>«Aksi kararlaştırılmadıkça veya borçlular arasındaki hukuki ilişkinin niteliğinden anlaşılmadıkça, borçlulardan her biri, alacaklıya yapılan ifadan, birbirlerine karşı eşit paylarla sorumludurlar. </a:t>
            </a:r>
          </a:p>
          <a:p>
            <a:pPr algn="just"/>
            <a:r>
              <a:rPr lang="tr-TR" dirty="0" smtClean="0"/>
              <a:t>Kendisine düşen paydan fazla ifada bulunan borçlunun, ödediği fazla miktarı diğer borçlulardan isteme hakkı vardır. Bu durumda borçlu, her bir borçluya ancak payı oranında rücu edebilir. </a:t>
            </a:r>
          </a:p>
          <a:p>
            <a:pPr algn="just"/>
            <a:r>
              <a:rPr lang="tr-TR" dirty="0" smtClean="0"/>
              <a:t>Borçlulardan birinden alınamayan miktarı, diğer borçlular eşit olarak üstlenmekle yükümlüdürler.»</a:t>
            </a:r>
            <a:endParaRPr lang="tr-TR" b="1" dirty="0"/>
          </a:p>
        </p:txBody>
      </p:sp>
    </p:spTree>
    <p:extLst>
      <p:ext uri="{BB962C8B-B14F-4D97-AF65-F5344CB8AC3E}">
        <p14:creationId xmlns:p14="http://schemas.microsoft.com/office/powerpoint/2010/main" val="2247310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168</a:t>
            </a:r>
          </a:p>
          <a:p>
            <a:pPr algn="just"/>
            <a:r>
              <a:rPr lang="tr-TR" dirty="0" smtClean="0"/>
              <a:t>«Diğerlerine rücu hakkına sahip olan borçlulardan her biri, ifa ettiği miktar oranında alacaklının haklarına halef olur. Alacaklı diğerlerinin zararına olarak borçlulardan birinin durumunu iyileştirirse, bunun sonuçlarına katlanır.»</a:t>
            </a:r>
            <a:endParaRPr lang="tr-TR" b="1" dirty="0"/>
          </a:p>
        </p:txBody>
      </p:sp>
    </p:spTree>
    <p:extLst>
      <p:ext uri="{BB962C8B-B14F-4D97-AF65-F5344CB8AC3E}">
        <p14:creationId xmlns:p14="http://schemas.microsoft.com/office/powerpoint/2010/main" val="47459712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29</TotalTime>
  <Words>576</Words>
  <Application>Microsoft Office PowerPoint</Application>
  <PresentationFormat>Geniş ekran</PresentationFormat>
  <Paragraphs>49</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Century Gothic</vt:lpstr>
      <vt:lpstr>Wingdings 3</vt:lpstr>
      <vt:lpstr>Duman</vt:lpstr>
      <vt:lpstr>Borçlu ve Alacaklının Birden Çok Olması</vt:lpstr>
      <vt:lpstr>PowerPoint Sunusu</vt:lpstr>
      <vt:lpstr>PowerPoint Sunusu</vt:lpstr>
      <vt:lpstr>PowerPoint Sunusu</vt:lpstr>
      <vt:lpstr>PowerPoint Sunusu</vt:lpstr>
      <vt:lpstr>PowerPoint Sunusu</vt:lpstr>
      <vt:lpstr>PowerPoint Sunusu</vt:lpstr>
      <vt:lpstr>PowerPoint Sunusu</vt:lpstr>
      <vt:lpstr>PowerPoint Sunusu</vt:lpstr>
      <vt:lpstr>Yarg. 10. HD, 23/01/2020,  E. 2019/2973 , K. 2020/516</vt:lpstr>
      <vt:lpstr>Alacaklının Birden Çok Olması</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Ceza Koşulu, Bağlanma Parası ve Cayma Parası</dc:title>
  <dc:creator>TOSHIBA</dc:creator>
  <cp:lastModifiedBy>TOSHIBA</cp:lastModifiedBy>
  <cp:revision>5</cp:revision>
  <dcterms:created xsi:type="dcterms:W3CDTF">2020-05-03T13:13:04Z</dcterms:created>
  <dcterms:modified xsi:type="dcterms:W3CDTF">2020-05-04T14:14:56Z</dcterms:modified>
</cp:coreProperties>
</file>