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2575">
              <a:lnSpc>
                <a:spcPts val="1495"/>
              </a:lnSpc>
              <a:spcBef>
                <a:spcPts val="5"/>
              </a:spcBef>
            </a:pPr>
            <a:r>
              <a:rPr lang="tr-TR" b="1" spc="-10" dirty="0">
                <a:latin typeface="Comic Sans MS"/>
                <a:cs typeface="Comic Sans MS"/>
              </a:rPr>
              <a:t>DA </a:t>
            </a:r>
            <a:r>
              <a:rPr lang="tr-TR" b="1" spc="-35" dirty="0" err="1" smtClean="0">
                <a:latin typeface="Comic Sans MS"/>
                <a:cs typeface="Comic Sans MS"/>
              </a:rPr>
              <a:t>ELEKTRiK</a:t>
            </a:r>
            <a:r>
              <a:rPr lang="tr-TR" b="1" spc="-10" dirty="0" smtClean="0">
                <a:latin typeface="Comic Sans MS"/>
                <a:cs typeface="Comic Sans MS"/>
              </a:rPr>
              <a:t> </a:t>
            </a:r>
            <a:r>
              <a:rPr lang="tr-TR" b="1" spc="-35" dirty="0" err="1" smtClean="0">
                <a:latin typeface="Comic Sans MS"/>
                <a:cs typeface="Comic Sans MS"/>
              </a:rPr>
              <a:t>MAKiNALARI</a:t>
            </a:r>
            <a:endParaRPr lang="tr-TR" dirty="0">
              <a:latin typeface="Comic Sans MS"/>
              <a:cs typeface="Comic Sans MS"/>
            </a:endParaRPr>
          </a:p>
          <a:p>
            <a:pPr marL="282575" marR="323215">
              <a:lnSpc>
                <a:spcPts val="1490"/>
              </a:lnSpc>
              <a:spcBef>
                <a:spcPts val="50"/>
              </a:spcBef>
            </a:pPr>
            <a:r>
              <a:rPr lang="tr-TR" spc="-10" dirty="0">
                <a:latin typeface="Comic Sans MS"/>
                <a:cs typeface="Comic Sans MS"/>
              </a:rPr>
              <a:t>Doğru akım makineleri mekanik enerjiyi doğru akım elektrik enerjisine çeviren  (dinamo)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doğru akım elektrik enerjisini mekanik enerjiye çeviren (motor)  makinelerdir.</a:t>
            </a:r>
            <a:endParaRPr lang="tr-TR" dirty="0">
              <a:latin typeface="Comic Sans MS"/>
              <a:cs typeface="Comic Sans MS"/>
            </a:endParaRPr>
          </a:p>
          <a:p>
            <a:pPr marL="282575">
              <a:lnSpc>
                <a:spcPts val="1495"/>
              </a:lnSpc>
              <a:spcBef>
                <a:spcPts val="1440"/>
              </a:spcBef>
            </a:pPr>
            <a:r>
              <a:rPr lang="tr-TR" b="1" spc="-10" dirty="0">
                <a:latin typeface="Comic Sans MS"/>
                <a:cs typeface="Comic Sans MS"/>
              </a:rPr>
              <a:t>TEMEL</a:t>
            </a:r>
            <a:r>
              <a:rPr lang="tr-TR" b="1" spc="-5" dirty="0">
                <a:latin typeface="Comic Sans MS"/>
                <a:cs typeface="Comic Sans MS"/>
              </a:rPr>
              <a:t> </a:t>
            </a:r>
            <a:r>
              <a:rPr lang="tr-TR" b="1" spc="-30" dirty="0">
                <a:latin typeface="Comic Sans MS"/>
                <a:cs typeface="Comic Sans MS"/>
              </a:rPr>
              <a:t>PRENSĐPLER</a:t>
            </a:r>
            <a:endParaRPr lang="tr-TR" dirty="0">
              <a:latin typeface="Comic Sans MS"/>
              <a:cs typeface="Comic Sans MS"/>
            </a:endParaRPr>
          </a:p>
          <a:p>
            <a:pPr marL="282575" marR="292735">
              <a:lnSpc>
                <a:spcPct val="99500"/>
              </a:lnSpc>
              <a:spcBef>
                <a:spcPts val="5"/>
              </a:spcBef>
            </a:pPr>
            <a:r>
              <a:rPr lang="tr-TR" spc="-10" dirty="0">
                <a:latin typeface="Comic Sans MS"/>
                <a:cs typeface="Comic Sans MS"/>
              </a:rPr>
              <a:t>Elektrik motorları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jeneratörler birbiriyle yakından ilişkili olup; ortak bir  çalışma teorisine dayanır. </a:t>
            </a:r>
            <a:r>
              <a:rPr lang="tr-TR" spc="-10" dirty="0" err="1">
                <a:latin typeface="Comic Sans MS"/>
                <a:cs typeface="Comic Sans MS"/>
              </a:rPr>
              <a:t>Faraday</a:t>
            </a:r>
            <a:r>
              <a:rPr lang="tr-TR" spc="-10" dirty="0">
                <a:latin typeface="Comic Sans MS"/>
                <a:cs typeface="Comic Sans MS"/>
              </a:rPr>
              <a:t> tarafından deneysel olarak bulunmuş olduğu  üzere, bir iletken manyetik alanda hareket ettirildiğinde bir elektrik  potansiyeli meydana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gelir.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9100" marR="956944">
              <a:lnSpc>
                <a:spcPts val="1320"/>
              </a:lnSpc>
              <a:spcBef>
                <a:spcPts val="1410"/>
              </a:spcBef>
            </a:pPr>
            <a:r>
              <a:rPr lang="tr-TR" dirty="0" err="1">
                <a:latin typeface="Comic Sans MS"/>
                <a:cs typeface="Comic Sans MS"/>
              </a:rPr>
              <a:t>Faraday’ın</a:t>
            </a:r>
            <a:r>
              <a:rPr lang="tr-TR" dirty="0">
                <a:latin typeface="Comic Sans MS"/>
                <a:cs typeface="Comic Sans MS"/>
              </a:rPr>
              <a:t> deneysel </a:t>
            </a:r>
            <a:r>
              <a:rPr lang="tr-TR" spc="-5" dirty="0">
                <a:latin typeface="Comic Sans MS"/>
                <a:cs typeface="Comic Sans MS"/>
              </a:rPr>
              <a:t>çalışması göstermiştir </a:t>
            </a:r>
            <a:r>
              <a:rPr lang="tr-TR" dirty="0">
                <a:latin typeface="Comic Sans MS"/>
                <a:cs typeface="Comic Sans MS"/>
              </a:rPr>
              <a:t>ki , </a:t>
            </a:r>
            <a:r>
              <a:rPr lang="tr-TR" spc="-5" dirty="0">
                <a:latin typeface="Comic Sans MS"/>
                <a:cs typeface="Comic Sans MS"/>
              </a:rPr>
              <a:t>indüklenen gerilim </a:t>
            </a:r>
            <a:r>
              <a:rPr lang="tr-TR" dirty="0">
                <a:latin typeface="Comic Sans MS"/>
                <a:cs typeface="Comic Sans MS"/>
              </a:rPr>
              <a:t>(e) </a:t>
            </a:r>
            <a:r>
              <a:rPr lang="tr-TR" spc="-5" dirty="0">
                <a:latin typeface="Comic Sans MS"/>
                <a:cs typeface="Comic Sans MS"/>
              </a:rPr>
              <a:t>değeri;  </a:t>
            </a:r>
            <a:r>
              <a:rPr lang="tr-TR" dirty="0">
                <a:latin typeface="Comic Sans MS"/>
                <a:cs typeface="Comic Sans MS"/>
              </a:rPr>
              <a:t>e = B. </a:t>
            </a:r>
            <a:r>
              <a:rPr lang="tr-TR" sz="2400" i="1" spc="-15" dirty="0">
                <a:latin typeface="Comic Sans MS"/>
                <a:cs typeface="Comic Sans MS"/>
              </a:rPr>
              <a:t>l </a:t>
            </a:r>
            <a:r>
              <a:rPr lang="tr-TR" dirty="0">
                <a:latin typeface="Comic Sans MS"/>
                <a:cs typeface="Comic Sans MS"/>
              </a:rPr>
              <a:t>.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v</a:t>
            </a:r>
          </a:p>
          <a:p>
            <a:pPr marL="419100">
              <a:lnSpc>
                <a:spcPts val="1295"/>
              </a:lnSpc>
            </a:pPr>
            <a:r>
              <a:rPr lang="tr-TR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eşitlik </a:t>
            </a:r>
            <a:r>
              <a:rPr lang="tr-TR" dirty="0">
                <a:latin typeface="Comic Sans MS"/>
                <a:cs typeface="Comic Sans MS"/>
              </a:rPr>
              <a:t>, </a:t>
            </a:r>
            <a:r>
              <a:rPr lang="tr-TR" spc="-5" dirty="0">
                <a:latin typeface="Comic Sans MS"/>
                <a:cs typeface="Comic Sans MS"/>
              </a:rPr>
              <a:t>jeneratörün çalışma prensibini </a:t>
            </a:r>
            <a:r>
              <a:rPr lang="tr-TR" dirty="0">
                <a:latin typeface="Comic Sans MS"/>
                <a:cs typeface="Comic Sans MS"/>
              </a:rPr>
              <a:t>oluşturan </a:t>
            </a:r>
            <a:r>
              <a:rPr lang="tr-TR" spc="-5" dirty="0">
                <a:latin typeface="Comic Sans MS"/>
                <a:cs typeface="Comic Sans MS"/>
              </a:rPr>
              <a:t>temel</a:t>
            </a:r>
            <a:r>
              <a:rPr lang="tr-TR" spc="5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eşitliktir.</a:t>
            </a:r>
            <a:endParaRPr lang="tr-TR" dirty="0">
              <a:latin typeface="Comic Sans MS"/>
              <a:cs typeface="Comic Sans MS"/>
            </a:endParaRPr>
          </a:p>
          <a:p>
            <a:pPr marL="182880" marR="382905" indent="236220">
              <a:lnSpc>
                <a:spcPct val="100000"/>
              </a:lnSpc>
              <a:spcBef>
                <a:spcPts val="5"/>
              </a:spcBef>
            </a:pPr>
            <a:r>
              <a:rPr lang="tr-TR" dirty="0">
                <a:latin typeface="Comic Sans MS"/>
                <a:cs typeface="Comic Sans MS"/>
              </a:rPr>
              <a:t>Enerjinin korunumu </a:t>
            </a:r>
            <a:r>
              <a:rPr lang="tr-TR" spc="-5" dirty="0">
                <a:latin typeface="Comic Sans MS"/>
                <a:cs typeface="Comic Sans MS"/>
              </a:rPr>
              <a:t>prensibine </a:t>
            </a:r>
            <a:r>
              <a:rPr lang="tr-TR" dirty="0">
                <a:latin typeface="Comic Sans MS"/>
                <a:cs typeface="Comic Sans MS"/>
              </a:rPr>
              <a:t>göre, </a:t>
            </a:r>
            <a:r>
              <a:rPr lang="tr-TR" spc="-5" dirty="0">
                <a:latin typeface="Comic Sans MS"/>
                <a:cs typeface="Comic Sans MS"/>
              </a:rPr>
              <a:t>elektrik potansiyeli üretmek için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iş yapılması  </a:t>
            </a:r>
            <a:r>
              <a:rPr lang="tr-TR" dirty="0">
                <a:latin typeface="Comic Sans MS"/>
                <a:cs typeface="Comic Sans MS"/>
              </a:rPr>
              <a:t>gerekir.</a:t>
            </a:r>
          </a:p>
          <a:p>
            <a:pPr marL="182880" marR="497205" indent="236220">
              <a:lnSpc>
                <a:spcPct val="100000"/>
              </a:lnSpc>
              <a:spcBef>
                <a:spcPts val="15"/>
              </a:spcBef>
            </a:pPr>
            <a:r>
              <a:rPr lang="tr-TR" spc="-5" dirty="0">
                <a:latin typeface="Comic Sans MS"/>
                <a:cs typeface="Comic Sans MS"/>
              </a:rPr>
              <a:t>Manyetik alan </a:t>
            </a:r>
            <a:r>
              <a:rPr lang="tr-TR" dirty="0">
                <a:latin typeface="Comic Sans MS"/>
                <a:cs typeface="Comic Sans MS"/>
              </a:rPr>
              <a:t>içinde </a:t>
            </a:r>
            <a:r>
              <a:rPr lang="tr-TR" spc="-5" dirty="0">
                <a:latin typeface="Comic Sans MS"/>
                <a:cs typeface="Comic Sans MS"/>
              </a:rPr>
              <a:t>hareket etmekte olan bir iletken hareket ettiği sürece, kapalı  devreden bir </a:t>
            </a:r>
            <a:r>
              <a:rPr lang="tr-TR" dirty="0">
                <a:latin typeface="Comic Sans MS"/>
                <a:cs typeface="Comic Sans MS"/>
              </a:rPr>
              <a:t>akım </a:t>
            </a:r>
            <a:r>
              <a:rPr lang="tr-TR" spc="-5" dirty="0">
                <a:latin typeface="Comic Sans MS"/>
                <a:cs typeface="Comic Sans MS"/>
              </a:rPr>
              <a:t>(i)</a:t>
            </a:r>
            <a:r>
              <a:rPr lang="tr-TR" spc="1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geçirecektir.</a:t>
            </a:r>
          </a:p>
          <a:p>
            <a:pPr marL="419100">
              <a:lnSpc>
                <a:spcPct val="100000"/>
              </a:lnSpc>
              <a:spcBef>
                <a:spcPts val="20"/>
              </a:spcBef>
            </a:pPr>
            <a:r>
              <a:rPr lang="tr-TR" dirty="0">
                <a:latin typeface="Comic Sans MS"/>
                <a:cs typeface="Comic Sans MS"/>
              </a:rPr>
              <a:t>Güç = e .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i</a:t>
            </a:r>
          </a:p>
          <a:p>
            <a:pPr marL="419100" marR="74295">
              <a:lnSpc>
                <a:spcPct val="100000"/>
              </a:lnSpc>
              <a:spcBef>
                <a:spcPts val="5"/>
              </a:spcBef>
            </a:pPr>
            <a:r>
              <a:rPr lang="tr-TR" dirty="0">
                <a:latin typeface="Comic Sans MS"/>
                <a:cs typeface="Comic Sans MS"/>
              </a:rPr>
              <a:t>Olduğuna göre , eğer </a:t>
            </a:r>
            <a:r>
              <a:rPr lang="tr-TR" spc="-5" dirty="0">
                <a:latin typeface="Comic Sans MS"/>
                <a:cs typeface="Comic Sans MS"/>
              </a:rPr>
              <a:t>iletken </a:t>
            </a:r>
            <a:r>
              <a:rPr lang="tr-TR" dirty="0">
                <a:latin typeface="Comic Sans MS"/>
                <a:cs typeface="Comic Sans MS"/>
              </a:rPr>
              <a:t>(t) </a:t>
            </a:r>
            <a:r>
              <a:rPr lang="tr-TR" spc="-5" dirty="0">
                <a:latin typeface="Comic Sans MS"/>
                <a:cs typeface="Comic Sans MS"/>
              </a:rPr>
              <a:t>saniyelik </a:t>
            </a:r>
            <a:r>
              <a:rPr lang="tr-TR" dirty="0">
                <a:latin typeface="Comic Sans MS"/>
                <a:cs typeface="Comic Sans MS"/>
              </a:rPr>
              <a:t>süre </a:t>
            </a:r>
            <a:r>
              <a:rPr lang="tr-TR" spc="-5" dirty="0">
                <a:latin typeface="Comic Sans MS"/>
                <a:cs typeface="Comic Sans MS"/>
              </a:rPr>
              <a:t>içinde sabit bir </a:t>
            </a:r>
            <a:r>
              <a:rPr lang="tr-TR" dirty="0">
                <a:latin typeface="Comic Sans MS"/>
                <a:cs typeface="Comic Sans MS"/>
              </a:rPr>
              <a:t>hızla hareket </a:t>
            </a:r>
            <a:r>
              <a:rPr lang="tr-TR" spc="-5" dirty="0">
                <a:latin typeface="Comic Sans MS"/>
                <a:cs typeface="Comic Sans MS"/>
              </a:rPr>
              <a:t>etmekte ise </a:t>
            </a:r>
            <a:r>
              <a:rPr lang="tr-TR" dirty="0">
                <a:latin typeface="Comic Sans MS"/>
                <a:cs typeface="Comic Sans MS"/>
              </a:rPr>
              <a:t>,  </a:t>
            </a:r>
            <a:r>
              <a:rPr lang="tr-TR" spc="-5" dirty="0">
                <a:latin typeface="Comic Sans MS"/>
                <a:cs typeface="Comic Sans MS"/>
              </a:rPr>
              <a:t>Yapılan </a:t>
            </a:r>
            <a:r>
              <a:rPr lang="tr-TR" spc="-100" dirty="0" err="1">
                <a:latin typeface="Comic Sans MS"/>
                <a:cs typeface="Comic Sans MS"/>
              </a:rPr>
              <a:t>Đş</a:t>
            </a:r>
            <a:r>
              <a:rPr lang="tr-TR" spc="-10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= Güç .</a:t>
            </a:r>
            <a:r>
              <a:rPr lang="tr-TR" spc="-12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Zaman</a:t>
            </a:r>
            <a:endParaRPr lang="tr-TR" dirty="0">
              <a:latin typeface="Comic Sans MS"/>
              <a:cs typeface="Comic Sans MS"/>
            </a:endParaRPr>
          </a:p>
          <a:p>
            <a:pPr marL="419100">
              <a:lnSpc>
                <a:spcPts val="1295"/>
              </a:lnSpc>
              <a:spcBef>
                <a:spcPts val="15"/>
              </a:spcBef>
            </a:pPr>
            <a:r>
              <a:rPr lang="tr-TR" dirty="0">
                <a:latin typeface="Comic Sans MS"/>
                <a:cs typeface="Comic Sans MS"/>
              </a:rPr>
              <a:t>W = e . i .</a:t>
            </a:r>
            <a:r>
              <a:rPr lang="tr-TR" spc="-1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</a:p>
          <a:p>
            <a:pPr marL="419100">
              <a:lnSpc>
                <a:spcPts val="1355"/>
              </a:lnSpc>
              <a:tabLst>
                <a:tab pos="2075180" algn="l"/>
              </a:tabLst>
            </a:pPr>
            <a:r>
              <a:rPr lang="tr-TR" dirty="0">
                <a:latin typeface="Comic Sans MS"/>
                <a:cs typeface="Comic Sans MS"/>
              </a:rPr>
              <a:t>W = B . </a:t>
            </a:r>
            <a:r>
              <a:rPr lang="tr-TR" sz="2400" i="1" spc="-15" dirty="0">
                <a:latin typeface="Comic Sans MS"/>
                <a:cs typeface="Comic Sans MS"/>
              </a:rPr>
              <a:t>l </a:t>
            </a:r>
            <a:r>
              <a:rPr lang="tr-TR" dirty="0">
                <a:latin typeface="Comic Sans MS"/>
                <a:cs typeface="Comic Sans MS"/>
              </a:rPr>
              <a:t>. v . i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.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	</a:t>
            </a:r>
            <a:r>
              <a:rPr lang="tr-TR" spc="-5" dirty="0">
                <a:latin typeface="Comic Sans MS"/>
                <a:cs typeface="Comic Sans MS"/>
              </a:rPr>
              <a:t>(</a:t>
            </a:r>
            <a:r>
              <a:rPr lang="tr-TR" spc="-5" dirty="0" err="1">
                <a:latin typeface="Comic Sans MS"/>
                <a:cs typeface="Comic Sans MS"/>
              </a:rPr>
              <a:t>Joule</a:t>
            </a:r>
            <a:r>
              <a:rPr lang="tr-TR" spc="-5" dirty="0">
                <a:latin typeface="Comic Sans MS"/>
                <a:cs typeface="Comic Sans MS"/>
              </a:rPr>
              <a:t>) dür.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2105" marR="567055">
              <a:lnSpc>
                <a:spcPct val="100000"/>
              </a:lnSpc>
              <a:spcBef>
                <a:spcPts val="5"/>
              </a:spcBef>
            </a:pPr>
            <a:r>
              <a:rPr lang="tr-TR" spc="-10" dirty="0">
                <a:latin typeface="Comic Sans MS"/>
                <a:cs typeface="Comic Sans MS"/>
              </a:rPr>
              <a:t>Elektrik enerjisinin üretimi, iletken üzerinde karşıt </a:t>
            </a:r>
            <a:r>
              <a:rPr lang="tr-TR" spc="-5" dirty="0">
                <a:latin typeface="Comic Sans MS"/>
                <a:cs typeface="Comic Sans MS"/>
              </a:rPr>
              <a:t>yönde </a:t>
            </a:r>
            <a:r>
              <a:rPr lang="tr-TR" spc="-10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kuvvet  </a:t>
            </a:r>
            <a:r>
              <a:rPr lang="tr-TR" spc="-10" dirty="0">
                <a:latin typeface="Comic Sans MS"/>
                <a:cs typeface="Comic Sans MS"/>
              </a:rPr>
              <a:t>meydana getirir. </a:t>
            </a:r>
            <a:r>
              <a:rPr lang="tr-TR" spc="-35" dirty="0" err="1">
                <a:latin typeface="Comic Sans MS"/>
                <a:cs typeface="Comic Sans MS"/>
              </a:rPr>
              <a:t>Đletkeni</a:t>
            </a:r>
            <a:r>
              <a:rPr lang="tr-TR" spc="-3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kuvvet </a:t>
            </a:r>
            <a:r>
              <a:rPr lang="tr-TR" spc="-10" dirty="0">
                <a:latin typeface="Comic Sans MS"/>
                <a:cs typeface="Comic Sans MS"/>
              </a:rPr>
              <a:t>karşısında hareket ettirmek suretiyle  bir mekanik iş yapılmış olur. Yapılan </a:t>
            </a:r>
            <a:r>
              <a:rPr lang="tr-TR" spc="-5" dirty="0">
                <a:latin typeface="Comic Sans MS"/>
                <a:cs typeface="Comic Sans MS"/>
              </a:rPr>
              <a:t>iş,</a:t>
            </a:r>
            <a:endParaRPr lang="tr-TR" dirty="0">
              <a:latin typeface="Comic Sans MS"/>
              <a:cs typeface="Comic Sans MS"/>
            </a:endParaRPr>
          </a:p>
          <a:p>
            <a:pPr marL="332105" marR="4781550">
              <a:lnSpc>
                <a:spcPts val="1490"/>
              </a:lnSpc>
              <a:spcBef>
                <a:spcPts val="35"/>
              </a:spcBef>
            </a:pPr>
            <a:r>
              <a:rPr lang="tr-TR" spc="-120" dirty="0" err="1">
                <a:latin typeface="Comic Sans MS"/>
                <a:cs typeface="Comic Sans MS"/>
              </a:rPr>
              <a:t>Đş</a:t>
            </a:r>
            <a:r>
              <a:rPr lang="tr-TR" spc="-12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= kuvvet . </a:t>
            </a:r>
            <a:r>
              <a:rPr lang="tr-TR" spc="-10" dirty="0">
                <a:latin typeface="Comic Sans MS"/>
                <a:cs typeface="Comic Sans MS"/>
              </a:rPr>
              <a:t>Yol  W </a:t>
            </a:r>
            <a:r>
              <a:rPr lang="tr-TR" spc="-5" dirty="0">
                <a:latin typeface="Comic Sans MS"/>
                <a:cs typeface="Comic Sans MS"/>
              </a:rPr>
              <a:t>= F . v . t</a:t>
            </a:r>
            <a:r>
              <a:rPr lang="tr-TR" spc="-70" dirty="0">
                <a:latin typeface="Comic Sans MS"/>
                <a:cs typeface="Comic Sans MS"/>
              </a:rPr>
              <a:t> </a:t>
            </a:r>
            <a:r>
              <a:rPr lang="tr-TR" spc="-10" dirty="0" err="1">
                <a:latin typeface="Comic Sans MS"/>
                <a:cs typeface="Comic Sans MS"/>
              </a:rPr>
              <a:t>dir</a:t>
            </a:r>
            <a:r>
              <a:rPr lang="tr-TR" spc="-10" dirty="0">
                <a:latin typeface="Comic Sans MS"/>
                <a:cs typeface="Comic Sans MS"/>
              </a:rPr>
              <a:t>.</a:t>
            </a:r>
            <a:endParaRPr lang="tr-TR" dirty="0">
              <a:latin typeface="Comic Sans MS"/>
              <a:cs typeface="Comic Sans MS"/>
            </a:endParaRPr>
          </a:p>
          <a:p>
            <a:pPr marL="332105">
              <a:lnSpc>
                <a:spcPts val="1420"/>
              </a:lnSpc>
            </a:pPr>
            <a:r>
              <a:rPr lang="tr-TR" spc="-5" dirty="0">
                <a:latin typeface="Comic Sans MS"/>
                <a:cs typeface="Comic Sans MS"/>
              </a:rPr>
              <a:t>F . v . t = </a:t>
            </a:r>
            <a:r>
              <a:rPr lang="tr-TR" spc="-10" dirty="0">
                <a:latin typeface="Comic Sans MS"/>
                <a:cs typeface="Comic Sans MS"/>
              </a:rPr>
              <a:t>B </a:t>
            </a:r>
            <a:r>
              <a:rPr lang="tr-TR" spc="-5" dirty="0">
                <a:latin typeface="Comic Sans MS"/>
                <a:cs typeface="Comic Sans MS"/>
              </a:rPr>
              <a:t>. </a:t>
            </a:r>
            <a:r>
              <a:rPr lang="tr-TR" i="1" spc="-20" dirty="0">
                <a:latin typeface="Comic Sans MS"/>
                <a:cs typeface="Comic Sans MS"/>
              </a:rPr>
              <a:t>l </a:t>
            </a:r>
            <a:r>
              <a:rPr lang="tr-TR" spc="-5" dirty="0">
                <a:latin typeface="Comic Sans MS"/>
                <a:cs typeface="Comic Sans MS"/>
              </a:rPr>
              <a:t>. v . i .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t</a:t>
            </a:r>
            <a:endParaRPr lang="tr-TR" dirty="0">
              <a:latin typeface="Comic Sans MS"/>
              <a:cs typeface="Comic Sans MS"/>
            </a:endParaRPr>
          </a:p>
          <a:p>
            <a:pPr marL="332105">
              <a:lnSpc>
                <a:spcPts val="1515"/>
              </a:lnSpc>
              <a:tabLst>
                <a:tab pos="1593850" algn="l"/>
              </a:tabLst>
            </a:pPr>
            <a:r>
              <a:rPr lang="tr-TR" spc="-5" dirty="0">
                <a:latin typeface="Comic Sans MS"/>
                <a:cs typeface="Comic Sans MS"/>
              </a:rPr>
              <a:t>F = </a:t>
            </a:r>
            <a:r>
              <a:rPr lang="tr-TR" spc="-10" dirty="0">
                <a:latin typeface="Comic Sans MS"/>
                <a:cs typeface="Comic Sans MS"/>
              </a:rPr>
              <a:t>B </a:t>
            </a:r>
            <a:r>
              <a:rPr lang="tr-TR" spc="-5" dirty="0">
                <a:latin typeface="Comic Sans MS"/>
                <a:cs typeface="Comic Sans MS"/>
              </a:rPr>
              <a:t>. </a:t>
            </a:r>
            <a:r>
              <a:rPr lang="tr-TR" i="1" spc="-20" dirty="0">
                <a:latin typeface="Comic Sans MS"/>
                <a:cs typeface="Comic Sans MS"/>
              </a:rPr>
              <a:t>l</a:t>
            </a:r>
            <a:r>
              <a:rPr lang="tr-TR" i="1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.</a:t>
            </a:r>
            <a:r>
              <a:rPr lang="tr-TR" spc="-1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i	(Newton) </a:t>
            </a:r>
            <a:r>
              <a:rPr lang="tr-TR" spc="-10" dirty="0">
                <a:latin typeface="Comic Sans MS"/>
                <a:cs typeface="Comic Sans MS"/>
              </a:rPr>
              <a:t>dur.</a:t>
            </a:r>
            <a:endParaRPr lang="tr-TR" dirty="0">
              <a:latin typeface="Comic Sans MS"/>
              <a:cs typeface="Comic Sans MS"/>
            </a:endParaRPr>
          </a:p>
          <a:p>
            <a:pPr marL="332105">
              <a:lnSpc>
                <a:spcPts val="1490"/>
              </a:lnSpc>
            </a:pPr>
            <a:r>
              <a:rPr lang="tr-TR" spc="-5" dirty="0">
                <a:latin typeface="Comic Sans MS"/>
                <a:cs typeface="Comic Sans MS"/>
              </a:rPr>
              <a:t>Bu </a:t>
            </a:r>
            <a:r>
              <a:rPr lang="tr-TR" spc="-10" dirty="0">
                <a:latin typeface="Comic Sans MS"/>
                <a:cs typeface="Comic Sans MS"/>
              </a:rPr>
              <a:t>eşitlik, bir elektrik jeneratörü içinde bulunan bir iletken üzerine</a:t>
            </a:r>
            <a:r>
              <a:rPr lang="tr-TR" spc="6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etki</a:t>
            </a:r>
            <a:endParaRPr lang="tr-TR" dirty="0">
              <a:latin typeface="Comic Sans MS"/>
              <a:cs typeface="Comic Sans MS"/>
            </a:endParaRPr>
          </a:p>
          <a:p>
            <a:pPr marL="332105" marR="394970">
              <a:lnSpc>
                <a:spcPct val="100000"/>
              </a:lnSpc>
            </a:pPr>
            <a:r>
              <a:rPr lang="tr-TR" spc="-10" dirty="0">
                <a:latin typeface="Comic Sans MS"/>
                <a:cs typeface="Comic Sans MS"/>
              </a:rPr>
              <a:t>eden </a:t>
            </a:r>
            <a:r>
              <a:rPr lang="tr-TR" spc="-5" dirty="0">
                <a:latin typeface="Comic Sans MS"/>
                <a:cs typeface="Comic Sans MS"/>
              </a:rPr>
              <a:t>kuvveti </a:t>
            </a:r>
            <a:r>
              <a:rPr lang="tr-TR" spc="-10" dirty="0">
                <a:latin typeface="Comic Sans MS"/>
                <a:cs typeface="Comic Sans MS"/>
              </a:rPr>
              <a:t>verir. </a:t>
            </a:r>
            <a:r>
              <a:rPr lang="tr-TR" spc="-5" dirty="0">
                <a:latin typeface="Comic Sans MS"/>
                <a:cs typeface="Comic Sans MS"/>
              </a:rPr>
              <a:t>Ayrıca </a:t>
            </a:r>
            <a:r>
              <a:rPr lang="tr-TR" spc="-15" dirty="0">
                <a:latin typeface="Comic Sans MS"/>
                <a:cs typeface="Comic Sans MS"/>
              </a:rPr>
              <a:t>bir </a:t>
            </a:r>
            <a:r>
              <a:rPr lang="tr-TR" spc="-10" dirty="0">
                <a:latin typeface="Comic Sans MS"/>
                <a:cs typeface="Comic Sans MS"/>
              </a:rPr>
              <a:t>harici </a:t>
            </a:r>
            <a:r>
              <a:rPr lang="tr-TR" spc="-5" dirty="0">
                <a:latin typeface="Comic Sans MS"/>
                <a:cs typeface="Comic Sans MS"/>
              </a:rPr>
              <a:t>güç </a:t>
            </a:r>
            <a:r>
              <a:rPr lang="tr-TR" spc="-10" dirty="0">
                <a:latin typeface="Comic Sans MS"/>
                <a:cs typeface="Comic Sans MS"/>
              </a:rPr>
              <a:t>kaynağı vasıtasıyla, bir manyetik  </a:t>
            </a:r>
            <a:r>
              <a:rPr lang="tr-TR" spc="-5" dirty="0">
                <a:latin typeface="Comic Sans MS"/>
                <a:cs typeface="Comic Sans MS"/>
              </a:rPr>
              <a:t>alan </a:t>
            </a:r>
            <a:r>
              <a:rPr lang="tr-TR" spc="-10" dirty="0">
                <a:latin typeface="Comic Sans MS"/>
                <a:cs typeface="Comic Sans MS"/>
              </a:rPr>
              <a:t>içindeki bir iletkenden akım geçirilmesi halinde de, iletkenin bir </a:t>
            </a:r>
            <a:r>
              <a:rPr lang="tr-TR" spc="-5" dirty="0">
                <a:latin typeface="Comic Sans MS"/>
                <a:cs typeface="Comic Sans MS"/>
              </a:rPr>
              <a:t>kuvvete  </a:t>
            </a:r>
            <a:r>
              <a:rPr lang="tr-TR" spc="-10" dirty="0">
                <a:latin typeface="Comic Sans MS"/>
                <a:cs typeface="Comic Sans MS"/>
              </a:rPr>
              <a:t>maruz kalacağını gösterir. </a:t>
            </a:r>
            <a:r>
              <a:rPr lang="tr-TR" spc="-5" dirty="0">
                <a:latin typeface="Comic Sans MS"/>
                <a:cs typeface="Comic Sans MS"/>
              </a:rPr>
              <a:t>Bu kuvvet </a:t>
            </a:r>
            <a:r>
              <a:rPr lang="tr-TR" spc="-10" dirty="0">
                <a:latin typeface="Comic Sans MS"/>
                <a:cs typeface="Comic Sans MS"/>
              </a:rPr>
              <a:t>de elektrik motorlarının esasını  oluşturur.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2575" marR="428625" indent="236220">
              <a:lnSpc>
                <a:spcPct val="100000"/>
              </a:lnSpc>
              <a:spcBef>
                <a:spcPts val="1215"/>
              </a:spcBef>
            </a:pPr>
            <a:r>
              <a:rPr lang="tr-TR" spc="-10" dirty="0">
                <a:latin typeface="Comic Sans MS"/>
                <a:cs typeface="Comic Sans MS"/>
              </a:rPr>
              <a:t>Eğer iletkenin hareketini kısıtlayıcı hiçbir etken </a:t>
            </a:r>
            <a:r>
              <a:rPr lang="tr-TR" spc="-5" dirty="0">
                <a:latin typeface="Comic Sans MS"/>
                <a:cs typeface="Comic Sans MS"/>
              </a:rPr>
              <a:t>yoksa, </a:t>
            </a:r>
            <a:r>
              <a:rPr lang="tr-TR" spc="-10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kuvvet </a:t>
            </a:r>
            <a:r>
              <a:rPr lang="tr-TR" spc="-10" dirty="0">
                <a:latin typeface="Comic Sans MS"/>
                <a:cs typeface="Comic Sans MS"/>
              </a:rPr>
              <a:t>iletkeni  hızlandıracaktır. </a:t>
            </a:r>
            <a:r>
              <a:rPr lang="tr-TR" spc="-30" dirty="0" err="1">
                <a:latin typeface="Comic Sans MS"/>
                <a:cs typeface="Comic Sans MS"/>
              </a:rPr>
              <a:t>Đletkenlerin</a:t>
            </a:r>
            <a:r>
              <a:rPr lang="tr-TR" spc="-3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harekete başlamasıyla birlikte, bir  elektromotor </a:t>
            </a:r>
            <a:r>
              <a:rPr lang="tr-TR" spc="-5" dirty="0">
                <a:latin typeface="Comic Sans MS"/>
                <a:cs typeface="Comic Sans MS"/>
              </a:rPr>
              <a:t>kuvvet (e-m-k) </a:t>
            </a:r>
            <a:r>
              <a:rPr lang="tr-TR" spc="-10" dirty="0">
                <a:latin typeface="Comic Sans MS"/>
                <a:cs typeface="Comic Sans MS"/>
              </a:rPr>
              <a:t>üretilecektir. Uygulanan gerilime ters yönde  </a:t>
            </a:r>
            <a:r>
              <a:rPr lang="tr-TR" spc="-5" dirty="0">
                <a:latin typeface="Comic Sans MS"/>
                <a:cs typeface="Comic Sans MS"/>
              </a:rPr>
              <a:t>etki </a:t>
            </a:r>
            <a:r>
              <a:rPr lang="tr-TR" spc="-10" dirty="0">
                <a:latin typeface="Comic Sans MS"/>
                <a:cs typeface="Comic Sans MS"/>
              </a:rPr>
              <a:t>eden </a:t>
            </a:r>
            <a:r>
              <a:rPr lang="tr-TR" spc="-5" dirty="0">
                <a:latin typeface="Comic Sans MS"/>
                <a:cs typeface="Comic Sans MS"/>
              </a:rPr>
              <a:t>(ve </a:t>
            </a:r>
            <a:r>
              <a:rPr lang="tr-TR" spc="-10" dirty="0">
                <a:latin typeface="Comic Sans MS"/>
                <a:cs typeface="Comic Sans MS"/>
              </a:rPr>
              <a:t>dolayısıyla zıt e-m-k denen) bu </a:t>
            </a:r>
            <a:r>
              <a:rPr lang="tr-TR" spc="-5" dirty="0">
                <a:latin typeface="Comic Sans MS"/>
                <a:cs typeface="Comic Sans MS"/>
              </a:rPr>
              <a:t>kuvvet, </a:t>
            </a:r>
            <a:r>
              <a:rPr lang="tr-TR" spc="-10" dirty="0">
                <a:latin typeface="Comic Sans MS"/>
                <a:cs typeface="Comic Sans MS"/>
              </a:rPr>
              <a:t>akım şiddetinin  düşmesine neden </a:t>
            </a:r>
            <a:r>
              <a:rPr lang="tr-TR" spc="-5" dirty="0">
                <a:latin typeface="Comic Sans MS"/>
                <a:cs typeface="Comic Sans MS"/>
              </a:rPr>
              <a:t>olacaktır. </a:t>
            </a:r>
            <a:r>
              <a:rPr lang="tr-TR" spc="-10" dirty="0">
                <a:latin typeface="Comic Sans MS"/>
                <a:cs typeface="Comic Sans MS"/>
              </a:rPr>
              <a:t>En sonunda da iletken bu mekanik </a:t>
            </a:r>
            <a:r>
              <a:rPr lang="tr-TR" spc="-5" dirty="0">
                <a:latin typeface="Comic Sans MS"/>
                <a:cs typeface="Comic Sans MS"/>
              </a:rPr>
              <a:t>kuvveti  </a:t>
            </a:r>
            <a:r>
              <a:rPr lang="tr-TR" spc="-10" dirty="0">
                <a:latin typeface="Comic Sans MS"/>
                <a:cs typeface="Comic Sans MS"/>
              </a:rPr>
              <a:t>dengeleyerek sabit bir hız durumuna</a:t>
            </a:r>
            <a:r>
              <a:rPr lang="tr-TR" spc="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ulaşacaktır.</a:t>
            </a:r>
            <a:endParaRPr lang="tr-TR" dirty="0">
              <a:latin typeface="Comic Sans MS"/>
              <a:cs typeface="Comic Sans MS"/>
            </a:endParaRPr>
          </a:p>
          <a:p>
            <a:pPr marL="282575" marR="475615" indent="236220">
              <a:lnSpc>
                <a:spcPts val="1490"/>
              </a:lnSpc>
              <a:spcBef>
                <a:spcPts val="15"/>
              </a:spcBef>
            </a:pPr>
            <a:r>
              <a:rPr lang="tr-TR" spc="-10" dirty="0">
                <a:latin typeface="Comic Sans MS"/>
                <a:cs typeface="Comic Sans MS"/>
              </a:rPr>
              <a:t>Mekanik </a:t>
            </a:r>
            <a:r>
              <a:rPr lang="tr-TR" spc="-5" dirty="0">
                <a:latin typeface="Comic Sans MS"/>
                <a:cs typeface="Comic Sans MS"/>
              </a:rPr>
              <a:t>yükte </a:t>
            </a:r>
            <a:r>
              <a:rPr lang="tr-TR" spc="-10" dirty="0">
                <a:latin typeface="Comic Sans MS"/>
                <a:cs typeface="Comic Sans MS"/>
              </a:rPr>
              <a:t>azalma olduğu takdirde, elektriksel </a:t>
            </a:r>
            <a:r>
              <a:rPr lang="tr-TR" spc="-5" dirty="0">
                <a:latin typeface="Comic Sans MS"/>
                <a:cs typeface="Comic Sans MS"/>
              </a:rPr>
              <a:t>kuvvet </a:t>
            </a:r>
            <a:r>
              <a:rPr lang="tr-TR" spc="-10" dirty="0">
                <a:latin typeface="Comic Sans MS"/>
                <a:cs typeface="Comic Sans MS"/>
              </a:rPr>
              <a:t>değeri düşmüş  mekanik </a:t>
            </a:r>
            <a:r>
              <a:rPr lang="tr-TR" spc="-5" dirty="0">
                <a:latin typeface="Comic Sans MS"/>
                <a:cs typeface="Comic Sans MS"/>
              </a:rPr>
              <a:t>kuvveti </a:t>
            </a:r>
            <a:r>
              <a:rPr lang="tr-TR" spc="-10" dirty="0">
                <a:latin typeface="Comic Sans MS"/>
                <a:cs typeface="Comic Sans MS"/>
              </a:rPr>
              <a:t>dengeleyemeyeceği için, iletkenin hızı artacaktır. Artan hız  ise, akım şiddetini düşürerek zıt elektromotor kuvvetini yükseltir </a:t>
            </a:r>
            <a:r>
              <a:rPr lang="tr-TR" spc="-5" dirty="0">
                <a:latin typeface="Comic Sans MS"/>
                <a:cs typeface="Comic Sans MS"/>
              </a:rPr>
              <a:t>ve  </a:t>
            </a:r>
            <a:r>
              <a:rPr lang="tr-TR" spc="-10" dirty="0">
                <a:latin typeface="Comic Sans MS"/>
                <a:cs typeface="Comic Sans MS"/>
              </a:rPr>
              <a:t>elektriksel </a:t>
            </a:r>
            <a:r>
              <a:rPr lang="tr-TR" spc="-5" dirty="0">
                <a:latin typeface="Comic Sans MS"/>
                <a:cs typeface="Comic Sans MS"/>
              </a:rPr>
              <a:t>kuvvet </a:t>
            </a:r>
            <a:r>
              <a:rPr lang="tr-TR" spc="-10" dirty="0" err="1">
                <a:latin typeface="Comic Sans MS"/>
                <a:cs typeface="Comic Sans MS"/>
              </a:rPr>
              <a:t>mekaniksel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kuvveti </a:t>
            </a:r>
            <a:r>
              <a:rPr lang="tr-TR" spc="-10" dirty="0">
                <a:latin typeface="Comic Sans MS"/>
                <a:cs typeface="Comic Sans MS"/>
              </a:rPr>
              <a:t>dengelediği anda, iletken daha yüksek  bir hızda denge durumuna gelmiş</a:t>
            </a:r>
            <a:r>
              <a:rPr lang="tr-TR" spc="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olur.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1775" marR="1082675" indent="236220">
              <a:lnSpc>
                <a:spcPct val="100000"/>
              </a:lnSpc>
            </a:pPr>
            <a:r>
              <a:rPr lang="tr-TR" b="1" spc="-10" dirty="0">
                <a:latin typeface="Comic Sans MS"/>
                <a:cs typeface="Comic Sans MS"/>
              </a:rPr>
              <a:t>DOĞRU AKIM </a:t>
            </a:r>
            <a:r>
              <a:rPr lang="tr-TR" b="1" spc="-60" dirty="0">
                <a:latin typeface="Comic Sans MS"/>
                <a:cs typeface="Comic Sans MS"/>
              </a:rPr>
              <a:t>MAKĐNELERĐNĐN </a:t>
            </a:r>
            <a:r>
              <a:rPr lang="tr-TR" b="1" spc="-10" dirty="0">
                <a:latin typeface="Comic Sans MS"/>
                <a:cs typeface="Comic Sans MS"/>
              </a:rPr>
              <a:t>ÇALIŞMA </a:t>
            </a:r>
            <a:r>
              <a:rPr lang="tr-TR" b="1" spc="-50" dirty="0">
                <a:latin typeface="Comic Sans MS"/>
                <a:cs typeface="Comic Sans MS"/>
              </a:rPr>
              <a:t>PRENSĐPLERĐ </a:t>
            </a:r>
            <a:r>
              <a:rPr lang="tr-TR" b="1" spc="-10" dirty="0">
                <a:latin typeface="Comic Sans MS"/>
                <a:cs typeface="Comic Sans MS"/>
              </a:rPr>
              <a:t>VE  YAPILARI</a:t>
            </a:r>
            <a:endParaRPr lang="tr-TR" dirty="0">
              <a:latin typeface="Comic Sans MS"/>
              <a:cs typeface="Comic Sans MS"/>
            </a:endParaRPr>
          </a:p>
          <a:p>
            <a:pPr marL="468630">
              <a:lnSpc>
                <a:spcPts val="1495"/>
              </a:lnSpc>
              <a:spcBef>
                <a:spcPts val="1480"/>
              </a:spcBef>
            </a:pPr>
            <a:r>
              <a:rPr lang="tr-TR" b="1" spc="-10" dirty="0">
                <a:latin typeface="Comic Sans MS"/>
                <a:cs typeface="Comic Sans MS"/>
              </a:rPr>
              <a:t>DOĞRU AKIM </a:t>
            </a:r>
            <a:r>
              <a:rPr lang="tr-TR" b="1" spc="-60" dirty="0">
                <a:latin typeface="Comic Sans MS"/>
                <a:cs typeface="Comic Sans MS"/>
              </a:rPr>
              <a:t>MAKĐNELERĐNĐN</a:t>
            </a:r>
            <a:r>
              <a:rPr lang="tr-TR" b="1" spc="-10" dirty="0">
                <a:latin typeface="Comic Sans MS"/>
                <a:cs typeface="Comic Sans MS"/>
              </a:rPr>
              <a:t> YAPILARI</a:t>
            </a:r>
            <a:endParaRPr lang="tr-TR" dirty="0">
              <a:latin typeface="Comic Sans MS"/>
              <a:cs typeface="Comic Sans MS"/>
            </a:endParaRPr>
          </a:p>
          <a:p>
            <a:pPr marL="231775" marR="426084" indent="236220">
              <a:lnSpc>
                <a:spcPts val="1490"/>
              </a:lnSpc>
              <a:spcBef>
                <a:spcPts val="55"/>
              </a:spcBef>
            </a:pPr>
            <a:r>
              <a:rPr lang="tr-TR" spc="-10" dirty="0">
                <a:latin typeface="Comic Sans MS"/>
                <a:cs typeface="Comic Sans MS"/>
              </a:rPr>
              <a:t>Doğru akım makineleri genel yapıları itibariyle </a:t>
            </a:r>
            <a:r>
              <a:rPr lang="tr-TR" spc="-10" dirty="0" err="1">
                <a:latin typeface="Comic Sans MS"/>
                <a:cs typeface="Comic Sans MS"/>
              </a:rPr>
              <a:t>endüktör</a:t>
            </a:r>
            <a:r>
              <a:rPr lang="tr-TR" spc="-10" dirty="0">
                <a:latin typeface="Comic Sans MS"/>
                <a:cs typeface="Comic Sans MS"/>
              </a:rPr>
              <a:t>,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, </a:t>
            </a:r>
            <a:r>
              <a:rPr lang="tr-TR" spc="-10" dirty="0" err="1">
                <a:latin typeface="Comic Sans MS"/>
                <a:cs typeface="Comic Sans MS"/>
              </a:rPr>
              <a:t>kollektör</a:t>
            </a:r>
            <a:r>
              <a:rPr lang="tr-TR" spc="-10" dirty="0">
                <a:latin typeface="Comic Sans MS"/>
                <a:cs typeface="Comic Sans MS"/>
              </a:rPr>
              <a:t>,  fırçalar, yataklar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kapaklardan</a:t>
            </a:r>
            <a:r>
              <a:rPr lang="tr-TR" spc="3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oluşmaktadır.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09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pc="-10" dirty="0">
                <a:latin typeface="Comic Sans MS"/>
                <a:cs typeface="Comic Sans MS"/>
              </a:rPr>
              <a:t>Manyetik alanın meydana geldiği kısım </a:t>
            </a:r>
            <a:r>
              <a:rPr lang="tr-TR" spc="-10" dirty="0" err="1">
                <a:latin typeface="Comic Sans MS"/>
                <a:cs typeface="Comic Sans MS"/>
              </a:rPr>
              <a:t>endüktör</a:t>
            </a:r>
            <a:r>
              <a:rPr lang="tr-TR" spc="-10" dirty="0">
                <a:latin typeface="Comic Sans MS"/>
                <a:cs typeface="Comic Sans MS"/>
              </a:rPr>
              <a:t> veya </a:t>
            </a:r>
            <a:r>
              <a:rPr lang="tr-TR" spc="-5" dirty="0">
                <a:latin typeface="Comic Sans MS"/>
                <a:cs typeface="Comic Sans MS"/>
              </a:rPr>
              <a:t>kutup </a:t>
            </a:r>
            <a:r>
              <a:rPr lang="tr-TR" spc="-10" dirty="0">
                <a:latin typeface="Comic Sans MS"/>
                <a:cs typeface="Comic Sans MS"/>
              </a:rPr>
              <a:t>olarak  isimlendirilir. Küçük güçlü doğru akım makinelerinde </a:t>
            </a:r>
            <a:r>
              <a:rPr lang="tr-TR" spc="-5" dirty="0">
                <a:latin typeface="Comic Sans MS"/>
                <a:cs typeface="Comic Sans MS"/>
              </a:rPr>
              <a:t>kutuplar </a:t>
            </a:r>
            <a:r>
              <a:rPr lang="tr-TR" spc="-10" dirty="0">
                <a:latin typeface="Comic Sans MS"/>
                <a:cs typeface="Comic Sans MS"/>
              </a:rPr>
              <a:t>sabit (daimi)  mıknatıslardan yapılmakla beraber büyük güçlü makinelerde kutuplar  elektromıknatıslardan </a:t>
            </a:r>
            <a:r>
              <a:rPr lang="tr-TR" spc="-5" dirty="0">
                <a:latin typeface="Comic Sans MS"/>
                <a:cs typeface="Comic Sans MS"/>
              </a:rPr>
              <a:t>oluşur. </a:t>
            </a:r>
            <a:r>
              <a:rPr lang="tr-TR" spc="-10" dirty="0">
                <a:latin typeface="Comic Sans MS"/>
                <a:cs typeface="Comic Sans MS"/>
              </a:rPr>
              <a:t>Doğru akım makinelerinin büyük çoğunluğunda  kutuplardan </a:t>
            </a:r>
            <a:r>
              <a:rPr lang="tr-TR" spc="-5" dirty="0">
                <a:latin typeface="Comic Sans MS"/>
                <a:cs typeface="Comic Sans MS"/>
              </a:rPr>
              <a:t>ayrı </a:t>
            </a:r>
            <a:r>
              <a:rPr lang="tr-TR" spc="-10" dirty="0">
                <a:latin typeface="Comic Sans MS"/>
                <a:cs typeface="Comic Sans MS"/>
              </a:rPr>
              <a:t>olarak yardımcı kutuplarda bulunmaktadır. Kutuplar, tek  parça çelikten veya </a:t>
            </a:r>
            <a:r>
              <a:rPr lang="tr-TR" spc="-5" dirty="0">
                <a:latin typeface="Comic Sans MS"/>
                <a:cs typeface="Comic Sans MS"/>
              </a:rPr>
              <a:t>0,60 – </a:t>
            </a:r>
            <a:r>
              <a:rPr lang="tr-TR" spc="-10" dirty="0">
                <a:latin typeface="Comic Sans MS"/>
                <a:cs typeface="Comic Sans MS"/>
              </a:rPr>
              <a:t>1,40 mm kalınlığındaki çelik saclardan</a:t>
            </a:r>
            <a:r>
              <a:rPr lang="tr-TR" spc="16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yapılmıştır.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51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2575" marR="252729" indent="236220">
              <a:lnSpc>
                <a:spcPct val="100000"/>
              </a:lnSpc>
            </a:pP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doğru akım makinelerinde hareketli kısımdır. 0,30 </a:t>
            </a:r>
            <a:r>
              <a:rPr lang="tr-TR" spc="-5" dirty="0">
                <a:latin typeface="Comic Sans MS"/>
                <a:cs typeface="Comic Sans MS"/>
              </a:rPr>
              <a:t>– 0,70 </a:t>
            </a:r>
            <a:r>
              <a:rPr lang="tr-TR" spc="-10" dirty="0">
                <a:latin typeface="Comic Sans MS"/>
                <a:cs typeface="Comic Sans MS"/>
              </a:rPr>
              <a:t>mm  kalınlığındaki sacların paketlenerek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miline geçirilmesi ile  oluşturulmuştur. Sacların birer yüzeyleri yalıtılmıştır.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saclarının üzerine  iletkenlerin yerleştirilmesi için oluklar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açılmıştır.</a:t>
            </a:r>
            <a:endParaRPr lang="tr-TR" dirty="0">
              <a:latin typeface="Comic Sans MS"/>
              <a:cs typeface="Comic Sans MS"/>
            </a:endParaRPr>
          </a:p>
          <a:p>
            <a:pPr marL="282575" marR="1903730">
              <a:lnSpc>
                <a:spcPct val="100000"/>
              </a:lnSpc>
              <a:spcBef>
                <a:spcPts val="1050"/>
              </a:spcBef>
            </a:pPr>
            <a:r>
              <a:rPr lang="tr-TR" spc="-10" dirty="0" err="1">
                <a:latin typeface="Comic Sans MS"/>
                <a:cs typeface="Comic Sans MS"/>
              </a:rPr>
              <a:t>Kollektör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bobinlerinin uçlarının bağlandığı </a:t>
            </a:r>
            <a:r>
              <a:rPr lang="tr-TR" spc="-5" dirty="0">
                <a:latin typeface="Comic Sans MS"/>
                <a:cs typeface="Comic Sans MS"/>
              </a:rPr>
              <a:t>bakır  </a:t>
            </a:r>
            <a:r>
              <a:rPr lang="tr-TR" spc="-10" dirty="0">
                <a:latin typeface="Comic Sans MS"/>
                <a:cs typeface="Comic Sans MS"/>
              </a:rPr>
              <a:t>dilimlerin bir araya getirilmesi ile oluşturulmuştur. Bakır  dilimlerin arası mika ile yalıtılmıştır. Bobin uçlarının  bağlanması için her bir dilim üzerinde kancalar veya  </a:t>
            </a:r>
            <a:r>
              <a:rPr lang="tr-TR" spc="-5" dirty="0">
                <a:latin typeface="Comic Sans MS"/>
                <a:cs typeface="Comic Sans MS"/>
              </a:rPr>
              <a:t>kanallar </a:t>
            </a:r>
            <a:r>
              <a:rPr lang="tr-TR" spc="-10" dirty="0">
                <a:latin typeface="Comic Sans MS"/>
                <a:cs typeface="Comic Sans MS"/>
              </a:rPr>
              <a:t>bulunur. </a:t>
            </a:r>
            <a:r>
              <a:rPr lang="tr-TR" spc="-10" dirty="0" err="1">
                <a:latin typeface="Comic Sans MS"/>
                <a:cs typeface="Comic Sans MS"/>
              </a:rPr>
              <a:t>Kollektör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10" dirty="0" err="1">
                <a:latin typeface="Comic Sans MS"/>
                <a:cs typeface="Comic Sans MS"/>
              </a:rPr>
              <a:t>endüvide</a:t>
            </a:r>
            <a:r>
              <a:rPr lang="tr-TR" spc="-10" dirty="0">
                <a:latin typeface="Comic Sans MS"/>
                <a:cs typeface="Comic Sans MS"/>
              </a:rPr>
              <a:t> oluşan </a:t>
            </a:r>
            <a:r>
              <a:rPr lang="tr-TR" spc="-5" dirty="0">
                <a:latin typeface="Comic Sans MS"/>
                <a:cs typeface="Comic Sans MS"/>
              </a:rPr>
              <a:t>e-m-</a:t>
            </a:r>
            <a:r>
              <a:rPr lang="tr-TR" spc="-5" dirty="0" err="1">
                <a:latin typeface="Comic Sans MS"/>
                <a:cs typeface="Comic Sans MS"/>
              </a:rPr>
              <a:t>k.yı</a:t>
            </a:r>
            <a:r>
              <a:rPr lang="tr-TR" spc="-5" dirty="0">
                <a:latin typeface="Comic Sans MS"/>
                <a:cs typeface="Comic Sans MS"/>
              </a:rPr>
              <a:t>  </a:t>
            </a:r>
            <a:r>
              <a:rPr lang="tr-TR" spc="-10" dirty="0">
                <a:latin typeface="Comic Sans MS"/>
                <a:cs typeface="Comic Sans MS"/>
              </a:rPr>
              <a:t>doğrultmaya veya fırçalar aracılığı ile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sargılarına  dışarıdan bir gerilim uygulamaya</a:t>
            </a:r>
            <a:r>
              <a:rPr lang="tr-TR" spc="1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yararlar.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5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1775" marR="491490">
              <a:lnSpc>
                <a:spcPct val="100000"/>
              </a:lnSpc>
              <a:spcBef>
                <a:spcPts val="5"/>
              </a:spcBef>
            </a:pPr>
            <a:r>
              <a:rPr lang="tr-TR" spc="-10" dirty="0">
                <a:latin typeface="Comic Sans MS"/>
                <a:cs typeface="Comic Sans MS"/>
              </a:rPr>
              <a:t>Fırçalar, doğru akım makinelerinde </a:t>
            </a:r>
            <a:r>
              <a:rPr lang="tr-TR" spc="-10" dirty="0" err="1">
                <a:latin typeface="Comic Sans MS"/>
                <a:cs typeface="Comic Sans MS"/>
              </a:rPr>
              <a:t>endüvide</a:t>
            </a:r>
            <a:r>
              <a:rPr lang="tr-TR" spc="-10" dirty="0">
                <a:latin typeface="Comic Sans MS"/>
                <a:cs typeface="Comic Sans MS"/>
              </a:rPr>
              <a:t> indüklenen e-m-k </a:t>
            </a:r>
            <a:r>
              <a:rPr lang="tr-TR" spc="-5" dirty="0" err="1">
                <a:latin typeface="Comic Sans MS"/>
                <a:cs typeface="Comic Sans MS"/>
              </a:rPr>
              <a:t>yı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dış devreye  almak için veya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sargılarına gerilim uygulamak için</a:t>
            </a:r>
            <a:r>
              <a:rPr lang="tr-TR" spc="100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kullanılmaktadır.</a:t>
            </a:r>
            <a:endParaRPr lang="tr-TR" dirty="0">
              <a:latin typeface="Comic Sans MS"/>
              <a:cs typeface="Comic Sans MS"/>
            </a:endParaRPr>
          </a:p>
          <a:p>
            <a:pPr marL="231775" marR="336550">
              <a:lnSpc>
                <a:spcPts val="1490"/>
              </a:lnSpc>
              <a:spcBef>
                <a:spcPts val="35"/>
              </a:spcBef>
            </a:pPr>
            <a:r>
              <a:rPr lang="tr-TR" spc="-10" dirty="0">
                <a:latin typeface="Comic Sans MS"/>
                <a:cs typeface="Comic Sans MS"/>
              </a:rPr>
              <a:t>Makinenin akım şiddeti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gerilimine göre farklı sertliklerde yapılırlar. Karbon,  karbon alaşımlı veya bakırdan yapılırlar. Fırçalar gövde üzerine açılmış fırça  yuvalarına yerleştirilirler. Fırçaların </a:t>
            </a:r>
            <a:r>
              <a:rPr lang="tr-TR" spc="-10" dirty="0" err="1">
                <a:latin typeface="Comic Sans MS"/>
                <a:cs typeface="Comic Sans MS"/>
              </a:rPr>
              <a:t>kollektöre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150 – 250 </a:t>
            </a:r>
            <a:r>
              <a:rPr lang="tr-TR" spc="-10" dirty="0">
                <a:latin typeface="Comic Sans MS"/>
                <a:cs typeface="Comic Sans MS"/>
              </a:rPr>
              <a:t>gr/cm3</a:t>
            </a:r>
            <a:r>
              <a:rPr lang="tr-TR" spc="4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basınçla</a:t>
            </a:r>
            <a:endParaRPr lang="tr-TR" dirty="0">
              <a:latin typeface="Comic Sans MS"/>
              <a:cs typeface="Comic Sans MS"/>
            </a:endParaRPr>
          </a:p>
          <a:p>
            <a:pPr marL="231775" marR="271780">
              <a:lnSpc>
                <a:spcPts val="1490"/>
              </a:lnSpc>
              <a:spcBef>
                <a:spcPts val="10"/>
              </a:spcBef>
            </a:pPr>
            <a:r>
              <a:rPr lang="tr-TR" spc="-10" dirty="0">
                <a:latin typeface="Comic Sans MS"/>
                <a:cs typeface="Comic Sans MS"/>
              </a:rPr>
              <a:t>basmaları gerekmektedir. </a:t>
            </a:r>
            <a:r>
              <a:rPr lang="tr-TR" spc="-5" dirty="0">
                <a:latin typeface="Comic Sans MS"/>
                <a:cs typeface="Comic Sans MS"/>
              </a:rPr>
              <a:t>Bunun </a:t>
            </a:r>
            <a:r>
              <a:rPr lang="tr-TR" spc="-10" dirty="0">
                <a:latin typeface="Comic Sans MS"/>
                <a:cs typeface="Comic Sans MS"/>
              </a:rPr>
              <a:t>için fırça </a:t>
            </a:r>
            <a:r>
              <a:rPr lang="tr-TR" spc="-5" dirty="0">
                <a:latin typeface="Comic Sans MS"/>
                <a:cs typeface="Comic Sans MS"/>
              </a:rPr>
              <a:t>yuvaları </a:t>
            </a:r>
            <a:r>
              <a:rPr lang="tr-TR" spc="-10" dirty="0">
                <a:latin typeface="Comic Sans MS"/>
                <a:cs typeface="Comic Sans MS"/>
              </a:rPr>
              <a:t>üzerine </a:t>
            </a:r>
            <a:r>
              <a:rPr lang="tr-TR" spc="-5" dirty="0">
                <a:latin typeface="Comic Sans MS"/>
                <a:cs typeface="Comic Sans MS"/>
              </a:rPr>
              <a:t>yaylar </a:t>
            </a:r>
            <a:r>
              <a:rPr lang="tr-TR" spc="-10" dirty="0">
                <a:latin typeface="Comic Sans MS"/>
                <a:cs typeface="Comic Sans MS"/>
              </a:rPr>
              <a:t>konulur.  Bilyeli veya metal </a:t>
            </a:r>
            <a:r>
              <a:rPr lang="tr-TR" spc="-5" dirty="0">
                <a:latin typeface="Comic Sans MS"/>
                <a:cs typeface="Comic Sans MS"/>
              </a:rPr>
              <a:t>yataklar </a:t>
            </a:r>
            <a:r>
              <a:rPr lang="tr-TR" spc="-10" dirty="0">
                <a:latin typeface="Comic Sans MS"/>
                <a:cs typeface="Comic Sans MS"/>
              </a:rPr>
              <a:t>olarak </a:t>
            </a:r>
            <a:r>
              <a:rPr lang="tr-TR" spc="-5" dirty="0">
                <a:latin typeface="Comic Sans MS"/>
                <a:cs typeface="Comic Sans MS"/>
              </a:rPr>
              <a:t>iki </a:t>
            </a:r>
            <a:r>
              <a:rPr lang="tr-TR" spc="-10" dirty="0">
                <a:latin typeface="Comic Sans MS"/>
                <a:cs typeface="Comic Sans MS"/>
              </a:rPr>
              <a:t>tip yatak kullanılır.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milinin rahat bir  şekilde dönmesini sağlarlar. Yataklar, kapaklar üzerine</a:t>
            </a:r>
            <a:r>
              <a:rPr lang="tr-TR" spc="5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yerleştirilirler.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332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3</TotalTime>
  <Words>618</Words>
  <Application>Microsoft Office PowerPoint</Application>
  <PresentationFormat>Geniş ekran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Comic Sans MS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2020-01-28T19:32:52Z</dcterms:created>
  <dcterms:modified xsi:type="dcterms:W3CDTF">2020-01-28T19:36:32Z</dcterms:modified>
</cp:coreProperties>
</file>