
<file path=[Content_Types].xml><?xml version="1.0" encoding="utf-8"?>
<Types xmlns="http://schemas.openxmlformats.org/package/2006/content-types">
  <Default Extension="tmp"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p:scale>
          <a:sx n="81" d="100"/>
          <a:sy n="81" d="100"/>
        </p:scale>
        <p:origin x="-300" y="1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1595269" y="1122363"/>
            <a:ext cx="9001462" cy="2387600"/>
          </a:xfrm>
        </p:spPr>
        <p:txBody>
          <a:bodyPr anchor="b">
            <a:normAutofit/>
          </a:bodyPr>
          <a:lstStyle>
            <a:lvl1pPr algn="ctr">
              <a:defRPr sz="4800"/>
            </a:lvl1pPr>
          </a:lstStyle>
          <a:p>
            <a:r>
              <a:rPr lang="tr-TR" smtClean="0"/>
              <a:t>Asıl başlık stili için tıklatın</a:t>
            </a:r>
            <a:endParaRPr lang="en-US" dirty="0"/>
          </a:p>
        </p:txBody>
      </p:sp>
      <p:sp>
        <p:nvSpPr>
          <p:cNvPr id="3" name="Subtitle 2"/>
          <p:cNvSpPr>
            <a:spLocks noGrp="1"/>
          </p:cNvSpPr>
          <p:nvPr>
            <p:ph type="subTitle" idx="1"/>
          </p:nvPr>
        </p:nvSpPr>
        <p:spPr>
          <a:xfrm>
            <a:off x="1595269" y="3602038"/>
            <a:ext cx="9001462"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4F208987-898D-4E42-BABA-1D15668A8766}" type="datetimeFigureOut">
              <a:rPr lang="tr-TR" smtClean="0"/>
              <a:t>20.11.2018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0E5FA73-00E5-43F9-9807-5F3D35B69CB1}" type="slidenum">
              <a:rPr lang="tr-TR" smtClean="0"/>
              <a:t>‹#›</a:t>
            </a:fld>
            <a:endParaRPr lang="tr-TR"/>
          </a:p>
        </p:txBody>
      </p:sp>
    </p:spTree>
    <p:extLst>
      <p:ext uri="{BB962C8B-B14F-4D97-AF65-F5344CB8AC3E}">
        <p14:creationId xmlns:p14="http://schemas.microsoft.com/office/powerpoint/2010/main" val="14277040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a:xfrm>
            <a:off x="913806" y="4289372"/>
            <a:ext cx="10367564" cy="819355"/>
          </a:xfrm>
        </p:spPr>
        <p:txBody>
          <a:bodyPr anchor="b">
            <a:normAutofit/>
          </a:bodyPr>
          <a:lstStyle>
            <a:lvl1pPr>
              <a:defRPr sz="280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913806" y="621321"/>
            <a:ext cx="10367564" cy="3379735"/>
          </a:xfrm>
          <a:noFill/>
          <a:ln w="1905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913795" y="5108728"/>
            <a:ext cx="10365998" cy="682472"/>
          </a:xfrm>
        </p:spPr>
        <p:txBody>
          <a:bodyPr>
            <a:normAutofit/>
          </a:bodyPr>
          <a:lstStyle>
            <a:lvl1pPr marL="0" indent="0" algn="ctr">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F208987-898D-4E42-BABA-1D15668A8766}" type="datetimeFigureOut">
              <a:rPr lang="tr-TR" smtClean="0"/>
              <a:t>20.11.2018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90E5FA73-00E5-43F9-9807-5F3D35B69CB1}" type="slidenum">
              <a:rPr lang="tr-TR" smtClean="0"/>
              <a:t>‹#›</a:t>
            </a:fld>
            <a:endParaRPr lang="tr-TR"/>
          </a:p>
        </p:txBody>
      </p:sp>
    </p:spTree>
    <p:extLst>
      <p:ext uri="{BB962C8B-B14F-4D97-AF65-F5344CB8AC3E}">
        <p14:creationId xmlns:p14="http://schemas.microsoft.com/office/powerpoint/2010/main" val="12631642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0"/>
            <a:ext cx="10353762" cy="3424859"/>
          </a:xfrm>
        </p:spPr>
        <p:txBody>
          <a:bodyPr anchor="ctr"/>
          <a:lstStyle>
            <a:lvl1pPr>
              <a:defRPr sz="320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913795" y="4204820"/>
            <a:ext cx="10353761" cy="1592186"/>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F208987-898D-4E42-BABA-1D15668A8766}" type="datetimeFigureOut">
              <a:rPr lang="tr-TR" smtClean="0"/>
              <a:t>20.11.2018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90E5FA73-00E5-43F9-9807-5F3D35B69CB1}" type="slidenum">
              <a:rPr lang="tr-TR" smtClean="0"/>
              <a:t>‹#›</a:t>
            </a:fld>
            <a:endParaRPr lang="tr-TR"/>
          </a:p>
        </p:txBody>
      </p:sp>
    </p:spTree>
    <p:extLst>
      <p:ext uri="{BB962C8B-B14F-4D97-AF65-F5344CB8AC3E}">
        <p14:creationId xmlns:p14="http://schemas.microsoft.com/office/powerpoint/2010/main" val="134130709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600"/>
            <a:ext cx="9302752" cy="2992904"/>
          </a:xfrm>
        </p:spPr>
        <p:txBody>
          <a:bodyPr anchor="ctr"/>
          <a:lstStyle>
            <a:lvl1pPr>
              <a:defRPr sz="3200"/>
            </a:lvl1pPr>
          </a:lstStyle>
          <a:p>
            <a:r>
              <a:rPr lang="tr-TR" smtClean="0"/>
              <a:t>Asıl başlık stili için tıklatın</a:t>
            </a:r>
            <a:endParaRPr lang="en-US" dirty="0"/>
          </a:p>
        </p:txBody>
      </p:sp>
      <p:sp>
        <p:nvSpPr>
          <p:cNvPr id="12" name="Text Placeholder 3"/>
          <p:cNvSpPr>
            <a:spLocks noGrp="1"/>
          </p:cNvSpPr>
          <p:nvPr>
            <p:ph type="body" sz="half" idx="13"/>
          </p:nvPr>
        </p:nvSpPr>
        <p:spPr>
          <a:xfrm>
            <a:off x="1720644" y="3610032"/>
            <a:ext cx="8752299" cy="426812"/>
          </a:xfrm>
        </p:spPr>
        <p:txBody>
          <a:bodyPr anchor="t">
            <a:normAutofit/>
          </a:bodyPr>
          <a:lstStyle>
            <a:lvl1pPr marL="0" indent="0" algn="r">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4" name="Text Placeholder 3"/>
          <p:cNvSpPr>
            <a:spLocks noGrp="1"/>
          </p:cNvSpPr>
          <p:nvPr>
            <p:ph type="body" sz="half" idx="2"/>
          </p:nvPr>
        </p:nvSpPr>
        <p:spPr>
          <a:xfrm>
            <a:off x="913794" y="4204821"/>
            <a:ext cx="10353762" cy="1586380"/>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F208987-898D-4E42-BABA-1D15668A8766}" type="datetimeFigureOut">
              <a:rPr lang="tr-TR" smtClean="0"/>
              <a:t>20.11.2018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90E5FA73-00E5-43F9-9807-5F3D35B69CB1}" type="slidenum">
              <a:rPr lang="tr-TR" smtClean="0"/>
              <a:t>‹#›</a:t>
            </a:fld>
            <a:endParaRPr lang="tr-TR"/>
          </a:p>
        </p:txBody>
      </p:sp>
      <p:sp>
        <p:nvSpPr>
          <p:cNvPr id="11" name="TextBox 10"/>
          <p:cNvSpPr txBox="1"/>
          <p:nvPr/>
        </p:nvSpPr>
        <p:spPr>
          <a:xfrm>
            <a:off x="836612" y="735241"/>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3" name="TextBox 12"/>
          <p:cNvSpPr txBox="1"/>
          <p:nvPr/>
        </p:nvSpPr>
        <p:spPr>
          <a:xfrm>
            <a:off x="10657956" y="297209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10346564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913806" y="2126942"/>
            <a:ext cx="10355327" cy="2511835"/>
          </a:xfrm>
        </p:spPr>
        <p:txBody>
          <a:bodyPr anchor="b"/>
          <a:lstStyle>
            <a:lvl1pPr>
              <a:defRPr sz="320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913794" y="4650556"/>
            <a:ext cx="10353763"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F208987-898D-4E42-BABA-1D15668A8766}" type="datetimeFigureOut">
              <a:rPr lang="tr-TR" smtClean="0"/>
              <a:t>20.11.2018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90E5FA73-00E5-43F9-9807-5F3D35B69CB1}" type="slidenum">
              <a:rPr lang="tr-TR" smtClean="0"/>
              <a:t>‹#›</a:t>
            </a:fld>
            <a:endParaRPr lang="tr-TR"/>
          </a:p>
        </p:txBody>
      </p:sp>
    </p:spTree>
    <p:extLst>
      <p:ext uri="{BB962C8B-B14F-4D97-AF65-F5344CB8AC3E}">
        <p14:creationId xmlns:p14="http://schemas.microsoft.com/office/powerpoint/2010/main" val="417844212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sp>
        <p:nvSpPr>
          <p:cNvPr id="15" name="Title 1"/>
          <p:cNvSpPr>
            <a:spLocks noGrp="1"/>
          </p:cNvSpPr>
          <p:nvPr>
            <p:ph type="title"/>
          </p:nvPr>
        </p:nvSpPr>
        <p:spPr>
          <a:xfrm>
            <a:off x="913794" y="609600"/>
            <a:ext cx="10353762" cy="1325563"/>
          </a:xfrm>
        </p:spPr>
        <p:txBody>
          <a:bodyPr/>
          <a:lstStyle/>
          <a:p>
            <a:r>
              <a:rPr lang="tr-TR" smtClean="0"/>
              <a:t>Asıl başlık stili için tıklatın</a:t>
            </a:r>
            <a:endParaRPr lang="en-US" dirty="0"/>
          </a:p>
        </p:txBody>
      </p:sp>
      <p:sp>
        <p:nvSpPr>
          <p:cNvPr id="7" name="Text Placeholder 2"/>
          <p:cNvSpPr>
            <a:spLocks noGrp="1"/>
          </p:cNvSpPr>
          <p:nvPr>
            <p:ph type="body" idx="1"/>
          </p:nvPr>
        </p:nvSpPr>
        <p:spPr>
          <a:xfrm>
            <a:off x="913794" y="2088319"/>
            <a:ext cx="3298956" cy="823305"/>
          </a:xfrm>
        </p:spPr>
        <p:txBody>
          <a:bodyPr anchor="b">
            <a:noAutofit/>
          </a:bodyPr>
          <a:lstStyle>
            <a:lvl1pPr marL="0" indent="0" algn="ctr">
              <a:lnSpc>
                <a:spcPct val="100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8" name="Text Placeholder 3"/>
          <p:cNvSpPr>
            <a:spLocks noGrp="1"/>
          </p:cNvSpPr>
          <p:nvPr>
            <p:ph type="body" sz="half" idx="15"/>
          </p:nvPr>
        </p:nvSpPr>
        <p:spPr>
          <a:xfrm>
            <a:off x="913794" y="2911624"/>
            <a:ext cx="3298956" cy="2879576"/>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9" name="Text Placeholder 4"/>
          <p:cNvSpPr>
            <a:spLocks noGrp="1"/>
          </p:cNvSpPr>
          <p:nvPr>
            <p:ph type="body" sz="quarter" idx="3"/>
          </p:nvPr>
        </p:nvSpPr>
        <p:spPr>
          <a:xfrm>
            <a:off x="4444878" y="2088320"/>
            <a:ext cx="3298558" cy="823304"/>
          </a:xfrm>
        </p:spPr>
        <p:txBody>
          <a:bodyPr anchor="b">
            <a:noAutofit/>
          </a:bodyPr>
          <a:lstStyle>
            <a:lvl1pPr marL="0" indent="0" algn="ctr">
              <a:lnSpc>
                <a:spcPct val="100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0" name="Text Placeholder 3"/>
          <p:cNvSpPr>
            <a:spLocks noGrp="1"/>
          </p:cNvSpPr>
          <p:nvPr>
            <p:ph type="body" sz="half" idx="16"/>
          </p:nvPr>
        </p:nvSpPr>
        <p:spPr>
          <a:xfrm>
            <a:off x="4444878" y="2911624"/>
            <a:ext cx="3299821" cy="2879576"/>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1" name="Text Placeholder 4"/>
          <p:cNvSpPr>
            <a:spLocks noGrp="1"/>
          </p:cNvSpPr>
          <p:nvPr>
            <p:ph type="body" sz="quarter" idx="13"/>
          </p:nvPr>
        </p:nvSpPr>
        <p:spPr>
          <a:xfrm>
            <a:off x="7973298" y="2088320"/>
            <a:ext cx="3291211" cy="823304"/>
          </a:xfrm>
        </p:spPr>
        <p:txBody>
          <a:bodyPr anchor="b">
            <a:noAutofit/>
          </a:bodyPr>
          <a:lstStyle>
            <a:lvl1pPr marL="0" indent="0" algn="ctr">
              <a:lnSpc>
                <a:spcPct val="100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2" name="Text Placeholder 3"/>
          <p:cNvSpPr>
            <a:spLocks noGrp="1"/>
          </p:cNvSpPr>
          <p:nvPr>
            <p:ph type="body" sz="half" idx="17"/>
          </p:nvPr>
        </p:nvSpPr>
        <p:spPr>
          <a:xfrm>
            <a:off x="7976346" y="2911624"/>
            <a:ext cx="3291211" cy="2879576"/>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3" name="Date Placeholder 2"/>
          <p:cNvSpPr>
            <a:spLocks noGrp="1"/>
          </p:cNvSpPr>
          <p:nvPr>
            <p:ph type="dt" sz="half" idx="10"/>
          </p:nvPr>
        </p:nvSpPr>
        <p:spPr/>
        <p:txBody>
          <a:bodyPr/>
          <a:lstStyle/>
          <a:p>
            <a:fld id="{4F208987-898D-4E42-BABA-1D15668A8766}" type="datetimeFigureOut">
              <a:rPr lang="tr-TR" smtClean="0"/>
              <a:t>20.11.2018</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90E5FA73-00E5-43F9-9807-5F3D35B69CB1}" type="slidenum">
              <a:rPr lang="tr-TR" smtClean="0"/>
              <a:t>‹#›</a:t>
            </a:fld>
            <a:endParaRPr lang="tr-TR"/>
          </a:p>
        </p:txBody>
      </p:sp>
    </p:spTree>
    <p:extLst>
      <p:ext uri="{BB962C8B-B14F-4D97-AF65-F5344CB8AC3E}">
        <p14:creationId xmlns:p14="http://schemas.microsoft.com/office/powerpoint/2010/main" val="65602862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sp>
        <p:nvSpPr>
          <p:cNvPr id="30" name="Title 1"/>
          <p:cNvSpPr>
            <a:spLocks noGrp="1"/>
          </p:cNvSpPr>
          <p:nvPr>
            <p:ph type="title"/>
          </p:nvPr>
        </p:nvSpPr>
        <p:spPr>
          <a:xfrm>
            <a:off x="913795" y="609600"/>
            <a:ext cx="10353762" cy="1325563"/>
          </a:xfrm>
        </p:spPr>
        <p:txBody>
          <a:bodyPr/>
          <a:lstStyle/>
          <a:p>
            <a:r>
              <a:rPr lang="tr-TR" smtClean="0"/>
              <a:t>Asıl başlık stili için tıklatın</a:t>
            </a:r>
            <a:endParaRPr lang="en-US" dirty="0"/>
          </a:p>
        </p:txBody>
      </p:sp>
      <p:sp>
        <p:nvSpPr>
          <p:cNvPr id="19" name="Text Placeholder 2"/>
          <p:cNvSpPr>
            <a:spLocks noGrp="1"/>
          </p:cNvSpPr>
          <p:nvPr>
            <p:ph type="body" idx="1"/>
          </p:nvPr>
        </p:nvSpPr>
        <p:spPr>
          <a:xfrm>
            <a:off x="913795" y="4195899"/>
            <a:ext cx="3298955" cy="576262"/>
          </a:xfrm>
        </p:spPr>
        <p:txBody>
          <a:bodyPr anchor="b">
            <a:noAutofit/>
          </a:bodyPr>
          <a:lstStyle>
            <a:lvl1pPr marL="0" indent="0" algn="ctr">
              <a:lnSpc>
                <a:spcPct val="100000"/>
              </a:lnSpc>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0" name="Picture Placeholder 2"/>
          <p:cNvSpPr>
            <a:spLocks noGrp="1" noChangeAspect="1"/>
          </p:cNvSpPr>
          <p:nvPr>
            <p:ph type="pic" idx="15"/>
          </p:nvPr>
        </p:nvSpPr>
        <p:spPr>
          <a:xfrm>
            <a:off x="1092020" y="2298987"/>
            <a:ext cx="2940050" cy="1524000"/>
          </a:xfrm>
          <a:prstGeom prst="roundRect">
            <a:avLst>
              <a:gd name="adj" fmla="val 0"/>
            </a:avLst>
          </a:prstGeom>
          <a:noFill/>
          <a:ln w="14605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1" name="Text Placeholder 3"/>
          <p:cNvSpPr>
            <a:spLocks noGrp="1"/>
          </p:cNvSpPr>
          <p:nvPr>
            <p:ph type="body" sz="half" idx="18"/>
          </p:nvPr>
        </p:nvSpPr>
        <p:spPr>
          <a:xfrm>
            <a:off x="913795" y="4772161"/>
            <a:ext cx="3298955" cy="101903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22" name="Text Placeholder 4"/>
          <p:cNvSpPr>
            <a:spLocks noGrp="1"/>
          </p:cNvSpPr>
          <p:nvPr>
            <p:ph type="body" sz="quarter" idx="3"/>
          </p:nvPr>
        </p:nvSpPr>
        <p:spPr>
          <a:xfrm>
            <a:off x="4442701" y="4195899"/>
            <a:ext cx="3298983" cy="576262"/>
          </a:xfrm>
        </p:spPr>
        <p:txBody>
          <a:bodyPr anchor="b">
            <a:noAutofit/>
          </a:bodyPr>
          <a:lstStyle>
            <a:lvl1pPr marL="0" indent="0" algn="ctr">
              <a:lnSpc>
                <a:spcPct val="100000"/>
              </a:lnSpc>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3" name="Picture Placeholder 2"/>
          <p:cNvSpPr>
            <a:spLocks noGrp="1" noChangeAspect="1"/>
          </p:cNvSpPr>
          <p:nvPr>
            <p:ph type="pic" idx="21"/>
          </p:nvPr>
        </p:nvSpPr>
        <p:spPr>
          <a:xfrm>
            <a:off x="4568996" y="2298987"/>
            <a:ext cx="2930525" cy="1524000"/>
          </a:xfrm>
          <a:prstGeom prst="roundRect">
            <a:avLst>
              <a:gd name="adj" fmla="val 0"/>
            </a:avLst>
          </a:prstGeom>
          <a:noFill/>
          <a:ln w="14605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4" name="Text Placeholder 3"/>
          <p:cNvSpPr>
            <a:spLocks noGrp="1"/>
          </p:cNvSpPr>
          <p:nvPr>
            <p:ph type="body" sz="half" idx="19"/>
          </p:nvPr>
        </p:nvSpPr>
        <p:spPr>
          <a:xfrm>
            <a:off x="4441348" y="4772160"/>
            <a:ext cx="3300336" cy="101903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25" name="Text Placeholder 4"/>
          <p:cNvSpPr>
            <a:spLocks noGrp="1"/>
          </p:cNvSpPr>
          <p:nvPr>
            <p:ph type="body" sz="quarter" idx="13"/>
          </p:nvPr>
        </p:nvSpPr>
        <p:spPr>
          <a:xfrm>
            <a:off x="7973423" y="4195899"/>
            <a:ext cx="3289900" cy="576262"/>
          </a:xfrm>
        </p:spPr>
        <p:txBody>
          <a:bodyPr anchor="b">
            <a:noAutofit/>
          </a:bodyPr>
          <a:lstStyle>
            <a:lvl1pPr marL="0" indent="0" algn="ctr">
              <a:lnSpc>
                <a:spcPct val="100000"/>
              </a:lnSpc>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6" name="Picture Placeholder 2"/>
          <p:cNvSpPr>
            <a:spLocks noGrp="1" noChangeAspect="1"/>
          </p:cNvSpPr>
          <p:nvPr>
            <p:ph type="pic" idx="22"/>
          </p:nvPr>
        </p:nvSpPr>
        <p:spPr>
          <a:xfrm>
            <a:off x="8152803" y="2298987"/>
            <a:ext cx="2932113" cy="1524000"/>
          </a:xfrm>
          <a:prstGeom prst="roundRect">
            <a:avLst>
              <a:gd name="adj" fmla="val 0"/>
            </a:avLst>
          </a:prstGeom>
          <a:noFill/>
          <a:ln w="14605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7" name="Text Placeholder 3"/>
          <p:cNvSpPr>
            <a:spLocks noGrp="1"/>
          </p:cNvSpPr>
          <p:nvPr>
            <p:ph type="body" sz="half" idx="20"/>
          </p:nvPr>
        </p:nvSpPr>
        <p:spPr>
          <a:xfrm>
            <a:off x="7973298" y="4772161"/>
            <a:ext cx="3294258" cy="1019037"/>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3" name="Date Placeholder 2"/>
          <p:cNvSpPr>
            <a:spLocks noGrp="1"/>
          </p:cNvSpPr>
          <p:nvPr>
            <p:ph type="dt" sz="half" idx="10"/>
          </p:nvPr>
        </p:nvSpPr>
        <p:spPr/>
        <p:txBody>
          <a:bodyPr/>
          <a:lstStyle/>
          <a:p>
            <a:fld id="{4F208987-898D-4E42-BABA-1D15668A8766}" type="datetimeFigureOut">
              <a:rPr lang="tr-TR" smtClean="0"/>
              <a:t>20.11.2018</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90E5FA73-00E5-43F9-9807-5F3D35B69CB1}" type="slidenum">
              <a:rPr lang="tr-TR" smtClean="0"/>
              <a:t>‹#›</a:t>
            </a:fld>
            <a:endParaRPr lang="tr-TR"/>
          </a:p>
        </p:txBody>
      </p:sp>
    </p:spTree>
    <p:extLst>
      <p:ext uri="{BB962C8B-B14F-4D97-AF65-F5344CB8AC3E}">
        <p14:creationId xmlns:p14="http://schemas.microsoft.com/office/powerpoint/2010/main" val="291851880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F208987-898D-4E42-BABA-1D15668A8766}" type="datetimeFigureOut">
              <a:rPr lang="tr-TR" smtClean="0"/>
              <a:t>20.11.2018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0E5FA73-00E5-43F9-9807-5F3D35B69CB1}" type="slidenum">
              <a:rPr lang="tr-TR" smtClean="0"/>
              <a:t>‹#›</a:t>
            </a:fld>
            <a:endParaRPr lang="tr-TR"/>
          </a:p>
        </p:txBody>
      </p:sp>
    </p:spTree>
    <p:extLst>
      <p:ext uri="{BB962C8B-B14F-4D97-AF65-F5344CB8AC3E}">
        <p14:creationId xmlns:p14="http://schemas.microsoft.com/office/powerpoint/2010/main" val="107930623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609599"/>
            <a:ext cx="2542657" cy="5181601"/>
          </a:xfrm>
        </p:spPr>
        <p:txBody>
          <a:bodyPr vert="eaVert"/>
          <a:lstStyle>
            <a:lvl1pPr algn="l">
              <a:defRPr/>
            </a:lvl1p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913794" y="609599"/>
            <a:ext cx="7658705" cy="5181601"/>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F208987-898D-4E42-BABA-1D15668A8766}" type="datetimeFigureOut">
              <a:rPr lang="tr-TR" smtClean="0"/>
              <a:t>20.11.2018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0E5FA73-00E5-43F9-9807-5F3D35B69CB1}" type="slidenum">
              <a:rPr lang="tr-TR" smtClean="0"/>
              <a:t>‹#›</a:t>
            </a:fld>
            <a:endParaRPr lang="tr-TR"/>
          </a:p>
        </p:txBody>
      </p:sp>
    </p:spTree>
    <p:extLst>
      <p:ext uri="{BB962C8B-B14F-4D97-AF65-F5344CB8AC3E}">
        <p14:creationId xmlns:p14="http://schemas.microsoft.com/office/powerpoint/2010/main" val="8620238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F208987-898D-4E42-BABA-1D15668A8766}" type="datetimeFigureOut">
              <a:rPr lang="tr-TR" smtClean="0"/>
              <a:t>20.11.2018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0E5FA73-00E5-43F9-9807-5F3D35B69CB1}" type="slidenum">
              <a:rPr lang="tr-TR" smtClean="0"/>
              <a:t>‹#›</a:t>
            </a:fld>
            <a:endParaRPr lang="tr-TR"/>
          </a:p>
        </p:txBody>
      </p:sp>
    </p:spTree>
    <p:extLst>
      <p:ext uri="{BB962C8B-B14F-4D97-AF65-F5344CB8AC3E}">
        <p14:creationId xmlns:p14="http://schemas.microsoft.com/office/powerpoint/2010/main" val="26504711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1229244" y="657226"/>
            <a:ext cx="9733512" cy="2852737"/>
          </a:xfrm>
        </p:spPr>
        <p:txBody>
          <a:bodyPr anchor="b">
            <a:normAutofit/>
          </a:bodyPr>
          <a:lstStyle>
            <a:lvl1pPr>
              <a:defRPr sz="3400"/>
            </a:lvl1pPr>
          </a:lstStyle>
          <a:p>
            <a:r>
              <a:rPr lang="tr-TR" smtClean="0"/>
              <a:t>Asıl başlık stili için tıklatın</a:t>
            </a:r>
            <a:endParaRPr lang="en-US" dirty="0"/>
          </a:p>
        </p:txBody>
      </p:sp>
      <p:sp>
        <p:nvSpPr>
          <p:cNvPr id="3" name="Text Placeholder 2"/>
          <p:cNvSpPr>
            <a:spLocks noGrp="1"/>
          </p:cNvSpPr>
          <p:nvPr>
            <p:ph type="body" idx="1"/>
          </p:nvPr>
        </p:nvSpPr>
        <p:spPr>
          <a:xfrm>
            <a:off x="1229244" y="3602038"/>
            <a:ext cx="9733512" cy="1500187"/>
          </a:xfrm>
        </p:spPr>
        <p:txBody>
          <a:bodyPr/>
          <a:lstStyle>
            <a:lvl1pPr marL="0" indent="0" algn="ctr">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4F208987-898D-4E42-BABA-1D15668A8766}" type="datetimeFigureOut">
              <a:rPr lang="tr-TR" smtClean="0"/>
              <a:t>20.11.2018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0E5FA73-00E5-43F9-9807-5F3D35B69CB1}" type="slidenum">
              <a:rPr lang="tr-TR" smtClean="0"/>
              <a:t>‹#›</a:t>
            </a:fld>
            <a:endParaRPr lang="tr-TR"/>
          </a:p>
        </p:txBody>
      </p:sp>
    </p:spTree>
    <p:extLst>
      <p:ext uri="{BB962C8B-B14F-4D97-AF65-F5344CB8AC3E}">
        <p14:creationId xmlns:p14="http://schemas.microsoft.com/office/powerpoint/2010/main" val="28011876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0"/>
            <a:ext cx="10353761" cy="1326321"/>
          </a:xfrm>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913795" y="2088319"/>
            <a:ext cx="5106004" cy="3702881"/>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173403" y="2088319"/>
            <a:ext cx="5094154" cy="3702881"/>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4F208987-898D-4E42-BABA-1D15668A8766}" type="datetimeFigureOut">
              <a:rPr lang="tr-TR" smtClean="0"/>
              <a:t>20.11.2018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90E5FA73-00E5-43F9-9807-5F3D35B69CB1}" type="slidenum">
              <a:rPr lang="tr-TR" smtClean="0"/>
              <a:t>‹#›</a:t>
            </a:fld>
            <a:endParaRPr lang="tr-TR"/>
          </a:p>
        </p:txBody>
      </p:sp>
    </p:spTree>
    <p:extLst>
      <p:ext uri="{BB962C8B-B14F-4D97-AF65-F5344CB8AC3E}">
        <p14:creationId xmlns:p14="http://schemas.microsoft.com/office/powerpoint/2010/main" val="8933701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0"/>
            <a:ext cx="10353761" cy="1325563"/>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1141804" y="2088320"/>
            <a:ext cx="4879199" cy="823912"/>
          </a:xfrm>
        </p:spPr>
        <p:txBody>
          <a:bodyPr anchor="b"/>
          <a:lstStyle>
            <a:lvl1pPr marL="0" indent="0">
              <a:lnSpc>
                <a:spcPct val="100000"/>
              </a:lnSpc>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913795" y="2912232"/>
            <a:ext cx="5107208" cy="287896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402003" y="2088320"/>
            <a:ext cx="4865554" cy="823912"/>
          </a:xfrm>
        </p:spPr>
        <p:txBody>
          <a:bodyPr anchor="b"/>
          <a:lstStyle>
            <a:lvl1pPr marL="0" indent="0">
              <a:lnSpc>
                <a:spcPct val="100000"/>
              </a:lnSpc>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6172200" y="2912232"/>
            <a:ext cx="5095357" cy="287896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4F208987-898D-4E42-BABA-1D15668A8766}" type="datetimeFigureOut">
              <a:rPr lang="tr-TR" smtClean="0"/>
              <a:t>20.11.2018</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90E5FA73-00E5-43F9-9807-5F3D35B69CB1}" type="slidenum">
              <a:rPr lang="tr-TR" smtClean="0"/>
              <a:t>‹#›</a:t>
            </a:fld>
            <a:endParaRPr lang="tr-TR"/>
          </a:p>
        </p:txBody>
      </p:sp>
    </p:spTree>
    <p:extLst>
      <p:ext uri="{BB962C8B-B14F-4D97-AF65-F5344CB8AC3E}">
        <p14:creationId xmlns:p14="http://schemas.microsoft.com/office/powerpoint/2010/main" val="39334201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4F208987-898D-4E42-BABA-1D15668A8766}" type="datetimeFigureOut">
              <a:rPr lang="tr-TR" smtClean="0"/>
              <a:t>20.11.2018</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90E5FA73-00E5-43F9-9807-5F3D35B69CB1}" type="slidenum">
              <a:rPr lang="tr-TR" smtClean="0"/>
              <a:t>‹#›</a:t>
            </a:fld>
            <a:endParaRPr lang="tr-TR"/>
          </a:p>
        </p:txBody>
      </p:sp>
    </p:spTree>
    <p:extLst>
      <p:ext uri="{BB962C8B-B14F-4D97-AF65-F5344CB8AC3E}">
        <p14:creationId xmlns:p14="http://schemas.microsoft.com/office/powerpoint/2010/main" val="16959068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F208987-898D-4E42-BABA-1D15668A8766}" type="datetimeFigureOut">
              <a:rPr lang="tr-TR" smtClean="0"/>
              <a:t>20.11.2018</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90E5FA73-00E5-43F9-9807-5F3D35B69CB1}" type="slidenum">
              <a:rPr lang="tr-TR" smtClean="0"/>
              <a:t>‹#›</a:t>
            </a:fld>
            <a:endParaRPr lang="tr-TR"/>
          </a:p>
        </p:txBody>
      </p:sp>
    </p:spTree>
    <p:extLst>
      <p:ext uri="{BB962C8B-B14F-4D97-AF65-F5344CB8AC3E}">
        <p14:creationId xmlns:p14="http://schemas.microsoft.com/office/powerpoint/2010/main" val="2337655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917228" y="609600"/>
            <a:ext cx="3932237" cy="2362200"/>
          </a:xfrm>
        </p:spPr>
        <p:txBody>
          <a:bodyPr anchor="b">
            <a:normAutofit/>
          </a:bodyPr>
          <a:lstStyle>
            <a:lvl1pPr>
              <a:defRPr sz="2800"/>
            </a:lvl1pPr>
          </a:lstStyle>
          <a:p>
            <a:r>
              <a:rPr lang="tr-TR" smtClean="0"/>
              <a:t>Asıl başlık stili için tıklatın</a:t>
            </a:r>
            <a:endParaRPr lang="en-US" dirty="0"/>
          </a:p>
        </p:txBody>
      </p:sp>
      <p:sp>
        <p:nvSpPr>
          <p:cNvPr id="3" name="Content Placeholder 2"/>
          <p:cNvSpPr>
            <a:spLocks noGrp="1"/>
          </p:cNvSpPr>
          <p:nvPr>
            <p:ph idx="1"/>
          </p:nvPr>
        </p:nvSpPr>
        <p:spPr>
          <a:xfrm>
            <a:off x="5078064" y="609600"/>
            <a:ext cx="6189492" cy="5181600"/>
          </a:xfrm>
        </p:spPr>
        <p:txBody>
          <a:bodyPr anchor="ct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917228" y="2971800"/>
            <a:ext cx="3932237" cy="2819399"/>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F208987-898D-4E42-BABA-1D15668A8766}" type="datetimeFigureOut">
              <a:rPr lang="tr-TR" smtClean="0"/>
              <a:t>20.11.2018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90E5FA73-00E5-43F9-9807-5F3D35B69CB1}" type="slidenum">
              <a:rPr lang="tr-TR" smtClean="0"/>
              <a:t>‹#›</a:t>
            </a:fld>
            <a:endParaRPr lang="tr-TR"/>
          </a:p>
        </p:txBody>
      </p:sp>
    </p:spTree>
    <p:extLst>
      <p:ext uri="{BB962C8B-B14F-4D97-AF65-F5344CB8AC3E}">
        <p14:creationId xmlns:p14="http://schemas.microsoft.com/office/powerpoint/2010/main" val="7257611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917227" y="609600"/>
            <a:ext cx="5929773" cy="2362200"/>
          </a:xfrm>
        </p:spPr>
        <p:txBody>
          <a:bodyPr anchor="b">
            <a:normAutofit/>
          </a:bodyPr>
          <a:lstStyle>
            <a:lvl1pPr>
              <a:defRPr sz="320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7424804" y="758881"/>
            <a:ext cx="3255356" cy="4883038"/>
          </a:xfrm>
          <a:noFill/>
          <a:ln w="1905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913794" y="2971800"/>
            <a:ext cx="5934950" cy="2819400"/>
          </a:xfrm>
        </p:spPr>
        <p:txBody>
          <a:bodyPr>
            <a:normAutofit/>
          </a:bodyPr>
          <a:lstStyle>
            <a:lvl1pPr marL="0" indent="0" algn="ctr">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F208987-898D-4E42-BABA-1D15668A8766}" type="datetimeFigureOut">
              <a:rPr lang="tr-TR" smtClean="0"/>
              <a:t>20.11.2018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90E5FA73-00E5-43F9-9807-5F3D35B69CB1}" type="slidenum">
              <a:rPr lang="tr-TR" smtClean="0"/>
              <a:t>‹#›</a:t>
            </a:fld>
            <a:endParaRPr lang="tr-TR"/>
          </a:p>
        </p:txBody>
      </p:sp>
    </p:spTree>
    <p:extLst>
      <p:ext uri="{BB962C8B-B14F-4D97-AF65-F5344CB8AC3E}">
        <p14:creationId xmlns:p14="http://schemas.microsoft.com/office/powerpoint/2010/main" val="35562252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13795" y="609600"/>
            <a:ext cx="10353761" cy="1326321"/>
          </a:xfrm>
          <a:prstGeom prst="rect">
            <a:avLst/>
          </a:prstGeom>
        </p:spPr>
        <p:txBody>
          <a:bodyPr vert="horz" lIns="91440" tIns="45720" rIns="91440" bIns="45720" rtlCol="0" anchor="ctr">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913795" y="2096064"/>
            <a:ext cx="10353762" cy="3695136"/>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7678736" y="5883275"/>
            <a:ext cx="2743200" cy="365125"/>
          </a:xfrm>
          <a:prstGeom prst="rect">
            <a:avLst/>
          </a:prstGeom>
        </p:spPr>
        <p:txBody>
          <a:bodyPr vert="horz" lIns="91440" tIns="45720" rIns="91440" bIns="45720" rtlCol="0" anchor="ctr"/>
          <a:lstStyle>
            <a:lvl1pPr algn="r">
              <a:defRPr sz="1000">
                <a:solidFill>
                  <a:schemeClr val="tx1">
                    <a:tint val="75000"/>
                  </a:schemeClr>
                </a:solidFill>
              </a:defRPr>
            </a:lvl1pPr>
          </a:lstStyle>
          <a:p>
            <a:fld id="{4F208987-898D-4E42-BABA-1D15668A8766}" type="datetimeFigureOut">
              <a:rPr lang="tr-TR" smtClean="0"/>
              <a:t>20.11.2018</a:t>
            </a:fld>
            <a:endParaRPr lang="tr-TR"/>
          </a:p>
        </p:txBody>
      </p:sp>
      <p:sp>
        <p:nvSpPr>
          <p:cNvPr id="5" name="Footer Placeholder 4"/>
          <p:cNvSpPr>
            <a:spLocks noGrp="1"/>
          </p:cNvSpPr>
          <p:nvPr>
            <p:ph type="ftr" sz="quarter" idx="3"/>
          </p:nvPr>
        </p:nvSpPr>
        <p:spPr>
          <a:xfrm>
            <a:off x="913794" y="5883275"/>
            <a:ext cx="6672865" cy="365125"/>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10514011" y="5883275"/>
            <a:ext cx="753545" cy="365125"/>
          </a:xfrm>
          <a:prstGeom prst="rect">
            <a:avLst/>
          </a:prstGeom>
        </p:spPr>
        <p:txBody>
          <a:bodyPr vert="horz" lIns="91440" tIns="45720" rIns="91440" bIns="45720" rtlCol="0" anchor="ctr"/>
          <a:lstStyle>
            <a:lvl1pPr algn="r">
              <a:defRPr sz="1000">
                <a:solidFill>
                  <a:schemeClr val="tx1">
                    <a:tint val="75000"/>
                  </a:schemeClr>
                </a:solidFill>
              </a:defRPr>
            </a:lvl1pPr>
          </a:lstStyle>
          <a:p>
            <a:fld id="{90E5FA73-00E5-43F9-9807-5F3D35B69CB1}" type="slidenum">
              <a:rPr lang="tr-TR" smtClean="0"/>
              <a:t>‹#›</a:t>
            </a:fld>
            <a:endParaRPr lang="tr-TR"/>
          </a:p>
        </p:txBody>
      </p:sp>
    </p:spTree>
    <p:extLst>
      <p:ext uri="{BB962C8B-B14F-4D97-AF65-F5344CB8AC3E}">
        <p14:creationId xmlns:p14="http://schemas.microsoft.com/office/powerpoint/2010/main" val="2529416646"/>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ctr" defTabSz="914400" rtl="0" eaLnBrk="1" latinLnBrk="0" hangingPunct="1">
        <a:lnSpc>
          <a:spcPct val="90000"/>
        </a:lnSpc>
        <a:spcBef>
          <a:spcPct val="0"/>
        </a:spcBef>
        <a:buNone/>
        <a:defRPr sz="3400" b="1" i="0" kern="1200" cap="all">
          <a:solidFill>
            <a:schemeClr val="tx1"/>
          </a:solidFill>
          <a:effectLst>
            <a:outerShdw blurRad="50800" dist="63500" dir="2700000" algn="tl" rotWithShape="0">
              <a:srgbClr val="000000">
                <a:alpha val="48000"/>
              </a:srgbClr>
            </a:outerShdw>
          </a:effectLst>
          <a:latin typeface="+mj-lt"/>
          <a:ea typeface="+mj-ea"/>
          <a:cs typeface="+mj-cs"/>
        </a:defRPr>
      </a:lvl1pPr>
    </p:titleStyle>
    <p:bodyStyle>
      <a:lvl1pPr marL="228600" indent="-228600" algn="l" defTabSz="914400" rtl="0" eaLnBrk="1" latinLnBrk="0" hangingPunct="1">
        <a:lnSpc>
          <a:spcPct val="120000"/>
        </a:lnSpc>
        <a:spcBef>
          <a:spcPts val="1000"/>
        </a:spcBef>
        <a:buFont typeface="Arial" panose="020B0604020202020204" pitchFamily="34" charset="0"/>
        <a:buChar char="•"/>
        <a:defRPr sz="2000" kern="1200">
          <a:solidFill>
            <a:schemeClr val="tx1"/>
          </a:solidFill>
          <a:effectLst>
            <a:outerShdw blurRad="50800" dist="38100" dir="2700000" algn="tl" rotWithShape="0">
              <a:srgbClr val="000000">
                <a:alpha val="48000"/>
              </a:srgbClr>
            </a:outerShdw>
          </a:effectLst>
          <a:latin typeface="+mn-lt"/>
          <a:ea typeface="+mn-ea"/>
          <a:cs typeface="+mn-cs"/>
        </a:defRPr>
      </a:lvl1pPr>
      <a:lvl2pPr marL="6858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effectLst>
            <a:outerShdw blurRad="50800" dist="38100" dir="2700000" algn="tl" rotWithShape="0">
              <a:srgbClr val="000000">
                <a:alpha val="48000"/>
              </a:srgbClr>
            </a:outerShdw>
          </a:effectLst>
          <a:latin typeface="+mn-lt"/>
          <a:ea typeface="+mn-ea"/>
          <a:cs typeface="+mn-cs"/>
        </a:defRPr>
      </a:lvl2pPr>
      <a:lvl3pPr marL="114300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effectLst>
            <a:outerShdw blurRad="50800" dist="38100" dir="2700000" algn="tl" rotWithShape="0">
              <a:srgbClr val="000000">
                <a:alpha val="48000"/>
              </a:srgbClr>
            </a:outerShdw>
          </a:effectLst>
          <a:latin typeface="+mn-lt"/>
          <a:ea typeface="+mn-ea"/>
          <a:cs typeface="+mn-cs"/>
        </a:defRPr>
      </a:lvl3pPr>
      <a:lvl4pPr marL="160020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effectLst>
            <a:outerShdw blurRad="50800" dist="38100" dir="2700000" algn="tl" rotWithShape="0">
              <a:srgbClr val="000000">
                <a:alpha val="48000"/>
              </a:srgbClr>
            </a:outerShdw>
          </a:effectLst>
          <a:latin typeface="+mn-lt"/>
          <a:ea typeface="+mn-ea"/>
          <a:cs typeface="+mn-cs"/>
        </a:defRPr>
      </a:lvl4pPr>
      <a:lvl5pPr marL="20574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5pPr>
      <a:lvl6pPr marL="25146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6pPr>
      <a:lvl7pPr marL="29718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7pPr>
      <a:lvl8pPr marL="34290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8pPr>
      <a:lvl9pPr marL="38862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tmp"/><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21465" y="993574"/>
            <a:ext cx="12170535" cy="2387600"/>
          </a:xfrm>
        </p:spPr>
        <p:txBody>
          <a:bodyPr>
            <a:normAutofit/>
          </a:bodyPr>
          <a:lstStyle/>
          <a:p>
            <a:r>
              <a:rPr lang="tr-TR" sz="7200" dirty="0" smtClean="0">
                <a:latin typeface="Times New Roman" panose="02020603050405020304" pitchFamily="18" charset="0"/>
                <a:cs typeface="Times New Roman" panose="02020603050405020304" pitchFamily="18" charset="0"/>
              </a:rPr>
              <a:t>OTEL İŞLETMECİLİĞİ</a:t>
            </a:r>
            <a:endParaRPr lang="tr-TR" sz="7200" dirty="0">
              <a:latin typeface="Times New Roman" panose="02020603050405020304" pitchFamily="18" charset="0"/>
              <a:cs typeface="Times New Roman" panose="02020603050405020304" pitchFamily="18" charset="0"/>
            </a:endParaRPr>
          </a:p>
        </p:txBody>
      </p:sp>
      <p:sp>
        <p:nvSpPr>
          <p:cNvPr id="3" name="Alt Başlık 2"/>
          <p:cNvSpPr>
            <a:spLocks noGrp="1"/>
          </p:cNvSpPr>
          <p:nvPr>
            <p:ph type="subTitle" idx="1"/>
          </p:nvPr>
        </p:nvSpPr>
        <p:spPr>
          <a:xfrm>
            <a:off x="0" y="4181587"/>
            <a:ext cx="12192000" cy="1655762"/>
          </a:xfrm>
        </p:spPr>
        <p:txBody>
          <a:bodyPr>
            <a:normAutofit/>
          </a:bodyPr>
          <a:lstStyle/>
          <a:p>
            <a:pPr algn="l"/>
            <a:r>
              <a:rPr lang="tr-TR" sz="2800" b="1" dirty="0">
                <a:solidFill>
                  <a:srgbClr val="00B0F0"/>
                </a:solidFill>
                <a:latin typeface="Times New Roman" panose="02020603050405020304" pitchFamily="18" charset="0"/>
                <a:cs typeface="Times New Roman" panose="02020603050405020304" pitchFamily="18" charset="0"/>
              </a:rPr>
              <a:t>Çamaşırhane Bölümü</a:t>
            </a:r>
          </a:p>
        </p:txBody>
      </p:sp>
    </p:spTree>
    <p:extLst>
      <p:ext uri="{BB962C8B-B14F-4D97-AF65-F5344CB8AC3E}">
        <p14:creationId xmlns:p14="http://schemas.microsoft.com/office/powerpoint/2010/main" val="66468332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12192000" cy="6858000"/>
          </a:xfrm>
        </p:spPr>
        <p:txBody>
          <a:bodyPr>
            <a:normAutofit/>
          </a:bodyPr>
          <a:lstStyle/>
          <a:p>
            <a:pPr marL="0" indent="0" algn="just">
              <a:buNone/>
            </a:pPr>
            <a:r>
              <a:rPr lang="tr-TR" sz="2800" b="1" dirty="0">
                <a:solidFill>
                  <a:srgbClr val="00B0F0"/>
                </a:solidFill>
                <a:latin typeface="Times New Roman" panose="02020603050405020304" pitchFamily="18" charset="0"/>
                <a:cs typeface="Times New Roman" panose="02020603050405020304" pitchFamily="18" charset="0"/>
              </a:rPr>
              <a:t>Ütücü: </a:t>
            </a:r>
            <a:r>
              <a:rPr lang="tr-TR" sz="2600" dirty="0">
                <a:latin typeface="Times New Roman" panose="02020603050405020304" pitchFamily="18" charset="0"/>
                <a:cs typeface="Times New Roman" panose="02020603050405020304" pitchFamily="18" charset="0"/>
              </a:rPr>
              <a:t>Bu grupta çalışan personel çeşitli çamaşırların ütüleme ve katlama yöntemlerini iyi bilmeli, bütün ütüleri kullanabilme becerisine sahip olmalı, kumaşları tanıyıp hangi kumaşın hangi sıcaklıkta ütüleneceğini iyi bilmelidir. Ütülerde meydana gelebilecek küçük arızaların tamir ve bakımını yapabilmeli. Çalışkan ve becerikli olmalıdır. Bu personel çamaşırları ütüler, katlar ve çamaşır şefine teslim eder. Ütücülerden bir kısmı sadece personel çamaşırlarıyla ilgilenir.</a:t>
            </a:r>
          </a:p>
          <a:p>
            <a:pPr marL="0" indent="0" algn="just">
              <a:buNone/>
            </a:pPr>
            <a:endParaRPr lang="tr-TR" sz="2600" b="1" dirty="0">
              <a:solidFill>
                <a:srgbClr val="00B0F0"/>
              </a:solidFill>
              <a:latin typeface="Times New Roman" panose="02020603050405020304" pitchFamily="18" charset="0"/>
              <a:cs typeface="Times New Roman" panose="02020603050405020304" pitchFamily="18" charset="0"/>
            </a:endParaRPr>
          </a:p>
          <a:p>
            <a:pPr marL="0" indent="0" algn="just">
              <a:buNone/>
            </a:pPr>
            <a:r>
              <a:rPr lang="tr-TR" sz="2600" b="1" dirty="0" smtClean="0">
                <a:solidFill>
                  <a:srgbClr val="00B0F0"/>
                </a:solidFill>
                <a:latin typeface="Times New Roman" panose="02020603050405020304" pitchFamily="18" charset="0"/>
                <a:cs typeface="Times New Roman" panose="02020603050405020304" pitchFamily="18" charset="0"/>
              </a:rPr>
              <a:t>Çamaşır </a:t>
            </a:r>
            <a:r>
              <a:rPr lang="tr-TR" sz="2600" b="1" dirty="0">
                <a:solidFill>
                  <a:srgbClr val="00B0F0"/>
                </a:solidFill>
                <a:latin typeface="Times New Roman" panose="02020603050405020304" pitchFamily="18" charset="0"/>
                <a:cs typeface="Times New Roman" panose="02020603050405020304" pitchFamily="18" charset="0"/>
              </a:rPr>
              <a:t>Katlayıcı: </a:t>
            </a:r>
            <a:r>
              <a:rPr lang="tr-TR" sz="2400" dirty="0">
                <a:latin typeface="Times New Roman" panose="02020603050405020304" pitchFamily="18" charset="0"/>
                <a:cs typeface="Times New Roman" panose="02020603050405020304" pitchFamily="18" charset="0"/>
              </a:rPr>
              <a:t>Çamaşırların yıkanıp ütülendikten sonra düzgün </a:t>
            </a:r>
            <a:r>
              <a:rPr lang="tr-TR" sz="2400" dirty="0" smtClean="0">
                <a:latin typeface="Times New Roman" panose="02020603050405020304" pitchFamily="18" charset="0"/>
                <a:cs typeface="Times New Roman" panose="02020603050405020304" pitchFamily="18" charset="0"/>
              </a:rPr>
              <a:t>bir şekilde </a:t>
            </a:r>
            <a:r>
              <a:rPr lang="tr-TR" sz="2400" dirty="0">
                <a:latin typeface="Times New Roman" panose="02020603050405020304" pitchFamily="18" charset="0"/>
                <a:cs typeface="Times New Roman" panose="02020603050405020304" pitchFamily="18" charset="0"/>
              </a:rPr>
              <a:t>katlanmaları oldukça önemlidir. Çamaşır katlama işini </a:t>
            </a:r>
            <a:r>
              <a:rPr lang="tr-TR" sz="2400" dirty="0" smtClean="0">
                <a:latin typeface="Times New Roman" panose="02020603050405020304" pitchFamily="18" charset="0"/>
                <a:cs typeface="Times New Roman" panose="02020603050405020304" pitchFamily="18" charset="0"/>
              </a:rPr>
              <a:t>genellikle ütücüler </a:t>
            </a:r>
            <a:r>
              <a:rPr lang="tr-TR" sz="2400" dirty="0">
                <a:latin typeface="Times New Roman" panose="02020603050405020304" pitchFamily="18" charset="0"/>
                <a:cs typeface="Times New Roman" panose="02020603050405020304" pitchFamily="18" charset="0"/>
              </a:rPr>
              <a:t>yapmaktadır. Otellerde ayrıca bulundurmayabilirler. </a:t>
            </a:r>
            <a:r>
              <a:rPr lang="tr-TR" sz="2400" dirty="0" smtClean="0">
                <a:latin typeface="Times New Roman" panose="02020603050405020304" pitchFamily="18" charset="0"/>
                <a:cs typeface="Times New Roman" panose="02020603050405020304" pitchFamily="18" charset="0"/>
              </a:rPr>
              <a:t>Çamaşırları kullanırken</a:t>
            </a:r>
            <a:r>
              <a:rPr lang="tr-TR" sz="2400" dirty="0">
                <a:latin typeface="Times New Roman" panose="02020603050405020304" pitchFamily="18" charset="0"/>
                <a:cs typeface="Times New Roman" panose="02020603050405020304" pitchFamily="18" charset="0"/>
              </a:rPr>
              <a:t>, kat yeri sayesinde özellikle masa örtüsü ve </a:t>
            </a:r>
            <a:r>
              <a:rPr lang="tr-TR" sz="2400" dirty="0" smtClean="0">
                <a:latin typeface="Times New Roman" panose="02020603050405020304" pitchFamily="18" charset="0"/>
                <a:cs typeface="Times New Roman" panose="02020603050405020304" pitchFamily="18" charset="0"/>
              </a:rPr>
              <a:t>çarşaflarda büyük </a:t>
            </a:r>
            <a:r>
              <a:rPr lang="tr-TR" sz="2400" dirty="0">
                <a:latin typeface="Times New Roman" panose="02020603050405020304" pitchFamily="18" charset="0"/>
                <a:cs typeface="Times New Roman" panose="02020603050405020304" pitchFamily="18" charset="0"/>
              </a:rPr>
              <a:t>kolaylık sağlanır.</a:t>
            </a:r>
          </a:p>
        </p:txBody>
      </p:sp>
    </p:spTree>
    <p:extLst>
      <p:ext uri="{BB962C8B-B14F-4D97-AF65-F5344CB8AC3E}">
        <p14:creationId xmlns:p14="http://schemas.microsoft.com/office/powerpoint/2010/main" val="23263199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 y="287630"/>
            <a:ext cx="12191999" cy="1051774"/>
          </a:xfrm>
        </p:spPr>
        <p:txBody>
          <a:bodyPr>
            <a:normAutofit/>
          </a:bodyPr>
          <a:lstStyle/>
          <a:p>
            <a:r>
              <a:rPr lang="tr-TR" sz="3600" dirty="0">
                <a:latin typeface="Times New Roman" panose="02020603050405020304" pitchFamily="18" charset="0"/>
                <a:cs typeface="Times New Roman" panose="02020603050405020304" pitchFamily="18" charset="0"/>
              </a:rPr>
              <a:t>Çamaşırların Gruplandırılması</a:t>
            </a:r>
          </a:p>
        </p:txBody>
      </p:sp>
      <p:sp>
        <p:nvSpPr>
          <p:cNvPr id="3" name="İçerik Yer Tutucusu 2"/>
          <p:cNvSpPr>
            <a:spLocks noGrp="1"/>
          </p:cNvSpPr>
          <p:nvPr>
            <p:ph idx="1"/>
          </p:nvPr>
        </p:nvSpPr>
        <p:spPr>
          <a:xfrm>
            <a:off x="0" y="1613950"/>
            <a:ext cx="12191999" cy="5244050"/>
          </a:xfrm>
        </p:spPr>
        <p:txBody>
          <a:bodyPr>
            <a:normAutofit/>
          </a:bodyPr>
          <a:lstStyle/>
          <a:p>
            <a:pPr marL="0" indent="0" algn="just">
              <a:buNone/>
            </a:pPr>
            <a:r>
              <a:rPr lang="tr-TR" sz="2800" b="1" dirty="0">
                <a:solidFill>
                  <a:srgbClr val="00B0F0"/>
                </a:solidFill>
                <a:latin typeface="Times New Roman" panose="02020603050405020304" pitchFamily="18" charset="0"/>
                <a:cs typeface="Times New Roman" panose="02020603050405020304" pitchFamily="18" charset="0"/>
              </a:rPr>
              <a:t>Çamaşır Gruplandırmanın Önemi: </a:t>
            </a:r>
            <a:r>
              <a:rPr lang="tr-TR" sz="2400" dirty="0">
                <a:latin typeface="Times New Roman" panose="02020603050405020304" pitchFamily="18" charset="0"/>
                <a:cs typeface="Times New Roman" panose="02020603050405020304" pitchFamily="18" charset="0"/>
              </a:rPr>
              <a:t>Çamaşırları gruplandırarak en </a:t>
            </a:r>
            <a:r>
              <a:rPr lang="tr-TR" sz="2400" dirty="0" smtClean="0">
                <a:latin typeface="Times New Roman" panose="02020603050405020304" pitchFamily="18" charset="0"/>
                <a:cs typeface="Times New Roman" panose="02020603050405020304" pitchFamily="18" charset="0"/>
              </a:rPr>
              <a:t>uygun yıkama </a:t>
            </a:r>
            <a:r>
              <a:rPr lang="tr-TR" sz="2400" dirty="0">
                <a:latin typeface="Times New Roman" panose="02020603050405020304" pitchFamily="18" charset="0"/>
                <a:cs typeface="Times New Roman" panose="02020603050405020304" pitchFamily="18" charset="0"/>
              </a:rPr>
              <a:t>programında doğru şekilde yıkanmaları sağlanır. Böylece </a:t>
            </a:r>
            <a:r>
              <a:rPr lang="tr-TR" sz="2400" dirty="0" smtClean="0">
                <a:latin typeface="Times New Roman" panose="02020603050405020304" pitchFamily="18" charset="0"/>
                <a:cs typeface="Times New Roman" panose="02020603050405020304" pitchFamily="18" charset="0"/>
              </a:rPr>
              <a:t>çamaşırların yıpranmaları </a:t>
            </a:r>
            <a:r>
              <a:rPr lang="tr-TR" sz="2400" dirty="0">
                <a:latin typeface="Times New Roman" panose="02020603050405020304" pitchFamily="18" charset="0"/>
                <a:cs typeface="Times New Roman" panose="02020603050405020304" pitchFamily="18" charset="0"/>
              </a:rPr>
              <a:t>önlenerek uzun süre kullanılmaları sağlanmış </a:t>
            </a:r>
            <a:r>
              <a:rPr lang="tr-TR" sz="2400" dirty="0" smtClean="0">
                <a:latin typeface="Times New Roman" panose="02020603050405020304" pitchFamily="18" charset="0"/>
                <a:cs typeface="Times New Roman" panose="02020603050405020304" pitchFamily="18" charset="0"/>
              </a:rPr>
              <a:t>olur. İşletmenin </a:t>
            </a:r>
            <a:r>
              <a:rPr lang="tr-TR" sz="2400" dirty="0">
                <a:latin typeface="Times New Roman" panose="02020603050405020304" pitchFamily="18" charset="0"/>
                <a:cs typeface="Times New Roman" panose="02020603050405020304" pitchFamily="18" charset="0"/>
              </a:rPr>
              <a:t>maliyetlerine olumlu katkılar sağlar</a:t>
            </a:r>
            <a:r>
              <a:rPr lang="tr-TR" sz="2400" dirty="0" smtClean="0">
                <a:latin typeface="Times New Roman" panose="02020603050405020304" pitchFamily="18" charset="0"/>
                <a:cs typeface="Times New Roman" panose="02020603050405020304" pitchFamily="18" charset="0"/>
              </a:rPr>
              <a:t>.</a:t>
            </a:r>
            <a:endParaRPr lang="tr-TR" sz="2400" dirty="0">
              <a:latin typeface="Times New Roman" panose="02020603050405020304" pitchFamily="18" charset="0"/>
              <a:cs typeface="Times New Roman" panose="02020603050405020304" pitchFamily="18" charset="0"/>
            </a:endParaRPr>
          </a:p>
          <a:p>
            <a:pPr marL="0" indent="0" algn="just">
              <a:buNone/>
            </a:pPr>
            <a:endParaRPr lang="tr-TR" sz="2400" dirty="0" smtClean="0">
              <a:latin typeface="Times New Roman" panose="02020603050405020304" pitchFamily="18" charset="0"/>
              <a:cs typeface="Times New Roman" panose="02020603050405020304" pitchFamily="18" charset="0"/>
            </a:endParaRPr>
          </a:p>
          <a:p>
            <a:pPr marL="0" indent="0" algn="just">
              <a:buNone/>
            </a:pPr>
            <a:r>
              <a:rPr lang="tr-TR" sz="2600" b="1" dirty="0" smtClean="0">
                <a:solidFill>
                  <a:srgbClr val="00B0F0"/>
                </a:solidFill>
                <a:latin typeface="Times New Roman" panose="02020603050405020304" pitchFamily="18" charset="0"/>
                <a:cs typeface="Times New Roman" panose="02020603050405020304" pitchFamily="18" charset="0"/>
              </a:rPr>
              <a:t>1.Tesis </a:t>
            </a:r>
            <a:r>
              <a:rPr lang="tr-TR" sz="2600" b="1" dirty="0">
                <a:solidFill>
                  <a:srgbClr val="00B0F0"/>
                </a:solidFill>
                <a:latin typeface="Times New Roman" panose="02020603050405020304" pitchFamily="18" charset="0"/>
                <a:cs typeface="Times New Roman" panose="02020603050405020304" pitchFamily="18" charset="0"/>
              </a:rPr>
              <a:t>ve konuk çamaşırlarına göre gruplandırma</a:t>
            </a:r>
            <a:r>
              <a:rPr lang="tr-TR" sz="2600" b="1" dirty="0" smtClean="0">
                <a:solidFill>
                  <a:srgbClr val="00B0F0"/>
                </a:solidFill>
                <a:latin typeface="Times New Roman" panose="02020603050405020304" pitchFamily="18" charset="0"/>
                <a:cs typeface="Times New Roman" panose="02020603050405020304" pitchFamily="18" charset="0"/>
              </a:rPr>
              <a:t>:</a:t>
            </a:r>
          </a:p>
          <a:p>
            <a:pPr marL="0" indent="0" algn="just">
              <a:buNone/>
            </a:pPr>
            <a:r>
              <a:rPr lang="tr-TR" sz="2600" dirty="0">
                <a:latin typeface="Times New Roman" panose="02020603050405020304" pitchFamily="18" charset="0"/>
                <a:cs typeface="Times New Roman" panose="02020603050405020304" pitchFamily="18" charset="0"/>
              </a:rPr>
              <a:t>Gruplama odasına gelen kirli çamaşırlar kontrol edilerek tamirat </a:t>
            </a:r>
            <a:r>
              <a:rPr lang="tr-TR" sz="2600" dirty="0" smtClean="0">
                <a:latin typeface="Times New Roman" panose="02020603050405020304" pitchFamily="18" charset="0"/>
                <a:cs typeface="Times New Roman" panose="02020603050405020304" pitchFamily="18" charset="0"/>
              </a:rPr>
              <a:t>ihtiyacı olan </a:t>
            </a:r>
            <a:r>
              <a:rPr lang="tr-TR" sz="2600" dirty="0">
                <a:latin typeface="Times New Roman" panose="02020603050405020304" pitchFamily="18" charset="0"/>
                <a:cs typeface="Times New Roman" panose="02020603050405020304" pitchFamily="18" charset="0"/>
              </a:rPr>
              <a:t>çamaşırlar terziye gönderilir. Lekeli çamaşırların tespitinde </a:t>
            </a:r>
            <a:r>
              <a:rPr lang="tr-TR" sz="2600" dirty="0" smtClean="0">
                <a:latin typeface="Times New Roman" panose="02020603050405020304" pitchFamily="18" charset="0"/>
                <a:cs typeface="Times New Roman" panose="02020603050405020304" pitchFamily="18" charset="0"/>
              </a:rPr>
              <a:t>oda görevlileri </a:t>
            </a:r>
            <a:r>
              <a:rPr lang="tr-TR" sz="2600" dirty="0">
                <a:latin typeface="Times New Roman" panose="02020603050405020304" pitchFamily="18" charset="0"/>
                <a:cs typeface="Times New Roman" panose="02020603050405020304" pitchFamily="18" charset="0"/>
              </a:rPr>
              <a:t>lekeli çamaşırları işaretleyerek (düğüm atmak </a:t>
            </a:r>
            <a:r>
              <a:rPr lang="tr-TR" sz="2600" dirty="0" err="1">
                <a:latin typeface="Times New Roman" panose="02020603050405020304" pitchFamily="18" charset="0"/>
                <a:cs typeface="Times New Roman" panose="02020603050405020304" pitchFamily="18" charset="0"/>
              </a:rPr>
              <a:t>vb</a:t>
            </a:r>
            <a:r>
              <a:rPr lang="tr-TR" sz="2600" dirty="0">
                <a:latin typeface="Times New Roman" panose="02020603050405020304" pitchFamily="18" charset="0"/>
                <a:cs typeface="Times New Roman" panose="02020603050405020304" pitchFamily="18" charset="0"/>
              </a:rPr>
              <a:t>) </a:t>
            </a:r>
            <a:r>
              <a:rPr lang="tr-TR" sz="2600" dirty="0" smtClean="0">
                <a:latin typeface="Times New Roman" panose="02020603050405020304" pitchFamily="18" charset="0"/>
                <a:cs typeface="Times New Roman" panose="02020603050405020304" pitchFamily="18" charset="0"/>
              </a:rPr>
              <a:t>çamaşırhaneye göndererek </a:t>
            </a:r>
            <a:r>
              <a:rPr lang="tr-TR" sz="2600" dirty="0">
                <a:latin typeface="Times New Roman" panose="02020603050405020304" pitchFamily="18" charset="0"/>
                <a:cs typeface="Times New Roman" panose="02020603050405020304" pitchFamily="18" charset="0"/>
              </a:rPr>
              <a:t>çamaşırhane personeline yardımcı olmuş olur. </a:t>
            </a:r>
            <a:r>
              <a:rPr lang="tr-TR" sz="2600" dirty="0" smtClean="0">
                <a:latin typeface="Times New Roman" panose="02020603050405020304" pitchFamily="18" charset="0"/>
                <a:cs typeface="Times New Roman" panose="02020603050405020304" pitchFamily="18" charset="0"/>
              </a:rPr>
              <a:t>Sağlam olan </a:t>
            </a:r>
            <a:r>
              <a:rPr lang="tr-TR" sz="2600" dirty="0">
                <a:latin typeface="Times New Roman" panose="02020603050405020304" pitchFamily="18" charset="0"/>
                <a:cs typeface="Times New Roman" panose="02020603050405020304" pitchFamily="18" charset="0"/>
              </a:rPr>
              <a:t>kirli çamaşırlar renklerine, cinslerine, büyüklüklerine ve </a:t>
            </a:r>
            <a:r>
              <a:rPr lang="tr-TR" sz="2600" dirty="0" smtClean="0">
                <a:latin typeface="Times New Roman" panose="02020603050405020304" pitchFamily="18" charset="0"/>
                <a:cs typeface="Times New Roman" panose="02020603050405020304" pitchFamily="18" charset="0"/>
              </a:rPr>
              <a:t>kirlilik derecelerine </a:t>
            </a:r>
            <a:r>
              <a:rPr lang="tr-TR" sz="2600" dirty="0">
                <a:latin typeface="Times New Roman" panose="02020603050405020304" pitchFamily="18" charset="0"/>
                <a:cs typeface="Times New Roman" panose="02020603050405020304" pitchFamily="18" charset="0"/>
              </a:rPr>
              <a:t>göre ayrılması işlemine gruplandırma </a:t>
            </a:r>
            <a:r>
              <a:rPr lang="tr-TR" sz="2600" dirty="0" smtClean="0">
                <a:latin typeface="Times New Roman" panose="02020603050405020304" pitchFamily="18" charset="0"/>
                <a:cs typeface="Times New Roman" panose="02020603050405020304" pitchFamily="18" charset="0"/>
              </a:rPr>
              <a:t>denmektedir.</a:t>
            </a:r>
            <a:endParaRPr lang="tr-TR" sz="2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1512791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12192000" cy="6858000"/>
          </a:xfrm>
        </p:spPr>
        <p:txBody>
          <a:bodyPr>
            <a:normAutofit/>
          </a:bodyPr>
          <a:lstStyle/>
          <a:p>
            <a:pPr marL="0" indent="0" algn="just">
              <a:buNone/>
            </a:pPr>
            <a:r>
              <a:rPr lang="tr-TR" sz="2400" dirty="0">
                <a:latin typeface="Times New Roman" panose="02020603050405020304" pitchFamily="18" charset="0"/>
                <a:cs typeface="Times New Roman" panose="02020603050405020304" pitchFamily="18" charset="0"/>
              </a:rPr>
              <a:t>        Çamaşırhaneye yıkanmak üzere gelen çamaşırlar, üç </a:t>
            </a:r>
            <a:r>
              <a:rPr lang="tr-TR" sz="2400" dirty="0" smtClean="0">
                <a:latin typeface="Times New Roman" panose="02020603050405020304" pitchFamily="18" charset="0"/>
                <a:cs typeface="Times New Roman" panose="02020603050405020304" pitchFamily="18" charset="0"/>
              </a:rPr>
              <a:t>ana grupta </a:t>
            </a:r>
            <a:r>
              <a:rPr lang="tr-TR" sz="2400" dirty="0">
                <a:latin typeface="Times New Roman" panose="02020603050405020304" pitchFamily="18" charset="0"/>
                <a:cs typeface="Times New Roman" panose="02020603050405020304" pitchFamily="18" charset="0"/>
              </a:rPr>
              <a:t>toplanır:</a:t>
            </a:r>
          </a:p>
          <a:p>
            <a:pPr marL="0" indent="0" algn="just">
              <a:buNone/>
            </a:pPr>
            <a:r>
              <a:rPr lang="tr-TR" sz="2400" dirty="0">
                <a:latin typeface="Times New Roman" panose="02020603050405020304" pitchFamily="18" charset="0"/>
                <a:cs typeface="Times New Roman" panose="02020603050405020304" pitchFamily="18" charset="0"/>
              </a:rPr>
              <a:t>1. Otel çamaşırları: Yatak takımları, masa </a:t>
            </a:r>
            <a:r>
              <a:rPr lang="tr-TR" sz="2400" dirty="0" smtClean="0">
                <a:latin typeface="Times New Roman" panose="02020603050405020304" pitchFamily="18" charset="0"/>
                <a:cs typeface="Times New Roman" panose="02020603050405020304" pitchFamily="18" charset="0"/>
              </a:rPr>
              <a:t>örtüleri, perdelikler</a:t>
            </a:r>
            <a:r>
              <a:rPr lang="tr-TR" sz="2400" dirty="0">
                <a:latin typeface="Times New Roman" panose="02020603050405020304" pitchFamily="18" charset="0"/>
                <a:cs typeface="Times New Roman" panose="02020603050405020304" pitchFamily="18" charset="0"/>
              </a:rPr>
              <a:t>, döşemelikler vb.</a:t>
            </a:r>
          </a:p>
          <a:p>
            <a:pPr marL="0" indent="0" algn="just">
              <a:buNone/>
            </a:pPr>
            <a:r>
              <a:rPr lang="tr-TR" sz="2400" dirty="0">
                <a:latin typeface="Times New Roman" panose="02020603050405020304" pitchFamily="18" charset="0"/>
                <a:cs typeface="Times New Roman" panose="02020603050405020304" pitchFamily="18" charset="0"/>
              </a:rPr>
              <a:t>2. Konuk çamaşırları: (Elbise, iç çamaşırı, gömlek, vb.)</a:t>
            </a:r>
          </a:p>
          <a:p>
            <a:pPr marL="0" indent="0" algn="just">
              <a:buNone/>
            </a:pPr>
            <a:r>
              <a:rPr lang="tr-TR" sz="2400" dirty="0">
                <a:latin typeface="Times New Roman" panose="02020603050405020304" pitchFamily="18" charset="0"/>
                <a:cs typeface="Times New Roman" panose="02020603050405020304" pitchFamily="18" charset="0"/>
              </a:rPr>
              <a:t>3. Personel çamaşırları: (Üniformalar, </a:t>
            </a:r>
            <a:r>
              <a:rPr lang="tr-TR" sz="2400" dirty="0" smtClean="0">
                <a:latin typeface="Times New Roman" panose="02020603050405020304" pitchFamily="18" charset="0"/>
                <a:cs typeface="Times New Roman" panose="02020603050405020304" pitchFamily="18" charset="0"/>
              </a:rPr>
              <a:t>ceketler, başlıklar).</a:t>
            </a:r>
          </a:p>
          <a:p>
            <a:pPr marL="0" indent="0" algn="just">
              <a:buNone/>
            </a:pPr>
            <a:endParaRPr lang="tr-TR" sz="2400" dirty="0">
              <a:latin typeface="Times New Roman" panose="02020603050405020304" pitchFamily="18" charset="0"/>
              <a:cs typeface="Times New Roman" panose="02020603050405020304" pitchFamily="18" charset="0"/>
            </a:endParaRPr>
          </a:p>
          <a:p>
            <a:pPr marL="0" indent="0" algn="just">
              <a:buNone/>
            </a:pPr>
            <a:r>
              <a:rPr lang="tr-TR" sz="2400" dirty="0">
                <a:latin typeface="Times New Roman" panose="02020603050405020304" pitchFamily="18" charset="0"/>
                <a:cs typeface="Times New Roman" panose="02020603050405020304" pitchFamily="18" charset="0"/>
              </a:rPr>
              <a:t>Konuk çamaşırlarında ise gruplandırma sayesinde çamaşırların </a:t>
            </a:r>
            <a:r>
              <a:rPr lang="tr-TR" sz="2400" dirty="0" smtClean="0">
                <a:latin typeface="Times New Roman" panose="02020603050405020304" pitchFamily="18" charset="0"/>
                <a:cs typeface="Times New Roman" panose="02020603050405020304" pitchFamily="18" charset="0"/>
              </a:rPr>
              <a:t>özelliklerine uygun </a:t>
            </a:r>
            <a:r>
              <a:rPr lang="tr-TR" sz="2400" dirty="0">
                <a:latin typeface="Times New Roman" panose="02020603050405020304" pitchFamily="18" charset="0"/>
                <a:cs typeface="Times New Roman" panose="02020603050405020304" pitchFamily="18" charset="0"/>
              </a:rPr>
              <a:t>programda yıkanması sayesinde herhangi bir </a:t>
            </a:r>
            <a:r>
              <a:rPr lang="tr-TR" sz="2400" dirty="0" smtClean="0">
                <a:latin typeface="Times New Roman" panose="02020603050405020304" pitchFamily="18" charset="0"/>
                <a:cs typeface="Times New Roman" panose="02020603050405020304" pitchFamily="18" charset="0"/>
              </a:rPr>
              <a:t>deformasyonun olması </a:t>
            </a:r>
            <a:r>
              <a:rPr lang="tr-TR" sz="2400" dirty="0">
                <a:latin typeface="Times New Roman" panose="02020603050405020304" pitchFamily="18" charset="0"/>
                <a:cs typeface="Times New Roman" panose="02020603050405020304" pitchFamily="18" charset="0"/>
              </a:rPr>
              <a:t>engellenerek konuğun memnuniyeti sağlanmış olur. </a:t>
            </a:r>
            <a:r>
              <a:rPr lang="tr-TR" sz="2400" dirty="0" smtClean="0">
                <a:latin typeface="Times New Roman" panose="02020603050405020304" pitchFamily="18" charset="0"/>
                <a:cs typeface="Times New Roman" panose="02020603050405020304" pitchFamily="18" charset="0"/>
              </a:rPr>
              <a:t>Personel çamaşırlarının </a:t>
            </a:r>
            <a:r>
              <a:rPr lang="tr-TR" sz="2400" dirty="0">
                <a:latin typeface="Times New Roman" panose="02020603050405020304" pitchFamily="18" charset="0"/>
                <a:cs typeface="Times New Roman" panose="02020603050405020304" pitchFamily="18" charset="0"/>
              </a:rPr>
              <a:t>da gruplandırılarak yıkanması sayesinde kıyafetlerin </a:t>
            </a:r>
            <a:r>
              <a:rPr lang="tr-TR" sz="2400" dirty="0" smtClean="0">
                <a:latin typeface="Times New Roman" panose="02020603050405020304" pitchFamily="18" charset="0"/>
                <a:cs typeface="Times New Roman" panose="02020603050405020304" pitchFamily="18" charset="0"/>
              </a:rPr>
              <a:t>görüntü güzelliği </a:t>
            </a:r>
            <a:r>
              <a:rPr lang="tr-TR" sz="2400" dirty="0">
                <a:latin typeface="Times New Roman" panose="02020603050405020304" pitchFamily="18" charset="0"/>
                <a:cs typeface="Times New Roman" panose="02020603050405020304" pitchFamily="18" charset="0"/>
              </a:rPr>
              <a:t>ve hijyen kurallarına uygunluğu sağlanmış olur</a:t>
            </a:r>
            <a:r>
              <a:rPr lang="tr-TR" sz="2400" dirty="0" smtClean="0">
                <a:latin typeface="Times New Roman" panose="02020603050405020304" pitchFamily="18" charset="0"/>
                <a:cs typeface="Times New Roman" panose="02020603050405020304" pitchFamily="18" charset="0"/>
              </a:rPr>
              <a:t>.</a:t>
            </a:r>
          </a:p>
          <a:p>
            <a:pPr marL="0" indent="0" algn="just">
              <a:buNone/>
            </a:pPr>
            <a:endParaRPr lang="tr-TR" sz="2400" dirty="0">
              <a:latin typeface="Times New Roman" panose="02020603050405020304" pitchFamily="18" charset="0"/>
              <a:cs typeface="Times New Roman" panose="02020603050405020304" pitchFamily="18" charset="0"/>
            </a:endParaRPr>
          </a:p>
          <a:p>
            <a:pPr marL="0" indent="0" algn="just">
              <a:buNone/>
            </a:pPr>
            <a:r>
              <a:rPr lang="tr-TR" sz="2400" dirty="0">
                <a:latin typeface="Times New Roman" panose="02020603050405020304" pitchFamily="18" charset="0"/>
                <a:cs typeface="Times New Roman" panose="02020603050405020304" pitchFamily="18" charset="0"/>
              </a:rPr>
              <a:t>Temiz ve ütülü kıyafetler konuk üzerinde olumlu bir izlenim </a:t>
            </a:r>
            <a:r>
              <a:rPr lang="tr-TR" sz="2400" dirty="0" smtClean="0">
                <a:latin typeface="Times New Roman" panose="02020603050405020304" pitchFamily="18" charset="0"/>
                <a:cs typeface="Times New Roman" panose="02020603050405020304" pitchFamily="18" charset="0"/>
              </a:rPr>
              <a:t>bırakarak işletmeye </a:t>
            </a:r>
            <a:r>
              <a:rPr lang="tr-TR" sz="2400" dirty="0">
                <a:latin typeface="Times New Roman" panose="02020603050405020304" pitchFamily="18" charset="0"/>
                <a:cs typeface="Times New Roman" panose="02020603050405020304" pitchFamily="18" charset="0"/>
              </a:rPr>
              <a:t>ve işletmede üretilen ürünlere güven duyulmasını sağlar.</a:t>
            </a:r>
          </a:p>
        </p:txBody>
      </p:sp>
      <p:sp>
        <p:nvSpPr>
          <p:cNvPr id="4" name="Sağ Ok 3"/>
          <p:cNvSpPr/>
          <p:nvPr/>
        </p:nvSpPr>
        <p:spPr>
          <a:xfrm>
            <a:off x="0" y="90152"/>
            <a:ext cx="528034" cy="37348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8727775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12192000" cy="6858000"/>
          </a:xfrm>
        </p:spPr>
        <p:txBody>
          <a:bodyPr>
            <a:normAutofit fontScale="92500" lnSpcReduction="20000"/>
          </a:bodyPr>
          <a:lstStyle/>
          <a:p>
            <a:pPr marL="0" indent="0" algn="just">
              <a:buNone/>
            </a:pPr>
            <a:r>
              <a:rPr lang="tr-TR" sz="2800" b="1" dirty="0">
                <a:solidFill>
                  <a:srgbClr val="00B0F0"/>
                </a:solidFill>
                <a:latin typeface="Times New Roman" panose="02020603050405020304" pitchFamily="18" charset="0"/>
                <a:cs typeface="Times New Roman" panose="02020603050405020304" pitchFamily="18" charset="0"/>
              </a:rPr>
              <a:t>2. Çamaşırları departmanlara göre gruplandırma</a:t>
            </a:r>
          </a:p>
          <a:p>
            <a:pPr marL="0" indent="0" algn="just">
              <a:buNone/>
            </a:pPr>
            <a:r>
              <a:rPr lang="tr-TR" sz="2800" b="1" dirty="0">
                <a:solidFill>
                  <a:srgbClr val="00B0F0"/>
                </a:solidFill>
                <a:latin typeface="Times New Roman" panose="02020603050405020304" pitchFamily="18" charset="0"/>
                <a:cs typeface="Times New Roman" panose="02020603050405020304" pitchFamily="18" charset="0"/>
              </a:rPr>
              <a:t>a) Kat hizmetleri:</a:t>
            </a:r>
          </a:p>
          <a:p>
            <a:pPr marL="0" indent="0" algn="just">
              <a:buNone/>
            </a:pPr>
            <a:r>
              <a:rPr lang="tr-TR" sz="2600" dirty="0">
                <a:latin typeface="Times New Roman" panose="02020603050405020304" pitchFamily="18" charset="0"/>
                <a:cs typeface="Times New Roman" panose="02020603050405020304" pitchFamily="18" charset="0"/>
              </a:rPr>
              <a:t>• Yatak çarşafları; tek/çift kişilik</a:t>
            </a:r>
          </a:p>
          <a:p>
            <a:pPr marL="0" indent="0" algn="just">
              <a:buNone/>
            </a:pPr>
            <a:r>
              <a:rPr lang="tr-TR" sz="2600" dirty="0">
                <a:latin typeface="Times New Roman" panose="02020603050405020304" pitchFamily="18" charset="0"/>
                <a:cs typeface="Times New Roman" panose="02020603050405020304" pitchFamily="18" charset="0"/>
              </a:rPr>
              <a:t>• Yorgan çarşafı; tek veya çift kişilik,</a:t>
            </a:r>
          </a:p>
          <a:p>
            <a:pPr marL="0" indent="0" algn="just">
              <a:buNone/>
            </a:pPr>
            <a:r>
              <a:rPr lang="tr-TR" sz="2600" dirty="0">
                <a:latin typeface="Times New Roman" panose="02020603050405020304" pitchFamily="18" charset="0"/>
                <a:cs typeface="Times New Roman" panose="02020603050405020304" pitchFamily="18" charset="0"/>
              </a:rPr>
              <a:t>• Yastık kılıfı</a:t>
            </a:r>
          </a:p>
          <a:p>
            <a:pPr marL="0" indent="0" algn="just">
              <a:buNone/>
            </a:pPr>
            <a:r>
              <a:rPr lang="tr-TR" sz="2600" dirty="0">
                <a:latin typeface="Times New Roman" panose="02020603050405020304" pitchFamily="18" charset="0"/>
                <a:cs typeface="Times New Roman" panose="02020603050405020304" pitchFamily="18" charset="0"/>
              </a:rPr>
              <a:t>• Banyo havluları</a:t>
            </a:r>
          </a:p>
          <a:p>
            <a:pPr marL="0" indent="0" algn="just">
              <a:buNone/>
            </a:pPr>
            <a:r>
              <a:rPr lang="tr-TR" sz="2600" dirty="0">
                <a:latin typeface="Times New Roman" panose="02020603050405020304" pitchFamily="18" charset="0"/>
                <a:cs typeface="Times New Roman" panose="02020603050405020304" pitchFamily="18" charset="0"/>
              </a:rPr>
              <a:t>• El yüz havluları</a:t>
            </a:r>
          </a:p>
          <a:p>
            <a:pPr marL="0" indent="0" algn="just">
              <a:buNone/>
            </a:pPr>
            <a:r>
              <a:rPr lang="tr-TR" sz="2600" dirty="0">
                <a:latin typeface="Times New Roman" panose="02020603050405020304" pitchFamily="18" charset="0"/>
                <a:cs typeface="Times New Roman" panose="02020603050405020304" pitchFamily="18" charset="0"/>
              </a:rPr>
              <a:t>• Banyo paspasları</a:t>
            </a:r>
          </a:p>
          <a:p>
            <a:pPr marL="0" indent="0" algn="just">
              <a:buNone/>
            </a:pPr>
            <a:r>
              <a:rPr lang="tr-TR" sz="2600" dirty="0">
                <a:latin typeface="Times New Roman" panose="02020603050405020304" pitchFamily="18" charset="0"/>
                <a:cs typeface="Times New Roman" panose="02020603050405020304" pitchFamily="18" charset="0"/>
              </a:rPr>
              <a:t>• Pikeler, battaniyeler, divan örtüleri, yatak örtüleri</a:t>
            </a:r>
          </a:p>
          <a:p>
            <a:pPr marL="0" indent="0" algn="just">
              <a:buNone/>
            </a:pPr>
            <a:r>
              <a:rPr lang="tr-TR" sz="2600" dirty="0">
                <a:latin typeface="Times New Roman" panose="02020603050405020304" pitchFamily="18" charset="0"/>
                <a:cs typeface="Times New Roman" panose="02020603050405020304" pitchFamily="18" charset="0"/>
              </a:rPr>
              <a:t>• Koltuk, kanepe örtüleri</a:t>
            </a:r>
          </a:p>
          <a:p>
            <a:pPr marL="0" indent="0" algn="just">
              <a:buNone/>
            </a:pPr>
            <a:r>
              <a:rPr lang="tr-TR" sz="2600" dirty="0">
                <a:latin typeface="Times New Roman" panose="02020603050405020304" pitchFamily="18" charset="0"/>
                <a:cs typeface="Times New Roman" panose="02020603050405020304" pitchFamily="18" charset="0"/>
              </a:rPr>
              <a:t>• Yedek perde ve tüller</a:t>
            </a:r>
          </a:p>
          <a:p>
            <a:pPr marL="0" indent="0" algn="just">
              <a:buNone/>
            </a:pPr>
            <a:r>
              <a:rPr lang="tr-TR" sz="2600" dirty="0">
                <a:latin typeface="Times New Roman" panose="02020603050405020304" pitchFamily="18" charset="0"/>
                <a:cs typeface="Times New Roman" panose="02020603050405020304" pitchFamily="18" charset="0"/>
              </a:rPr>
              <a:t>• Masa örtüleri, peçeteler</a:t>
            </a:r>
          </a:p>
          <a:p>
            <a:pPr marL="0" indent="0" algn="just">
              <a:buNone/>
            </a:pPr>
            <a:r>
              <a:rPr lang="tr-TR" sz="2600" dirty="0">
                <a:latin typeface="Times New Roman" panose="02020603050405020304" pitchFamily="18" charset="0"/>
                <a:cs typeface="Times New Roman" panose="02020603050405020304" pitchFamily="18" charset="0"/>
              </a:rPr>
              <a:t>• Bornozlar, </a:t>
            </a:r>
            <a:r>
              <a:rPr lang="tr-TR" sz="2600" dirty="0" err="1">
                <a:latin typeface="Times New Roman" panose="02020603050405020304" pitchFamily="18" charset="0"/>
                <a:cs typeface="Times New Roman" panose="02020603050405020304" pitchFamily="18" charset="0"/>
              </a:rPr>
              <a:t>vb</a:t>
            </a:r>
            <a:endParaRPr lang="tr-TR" sz="2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6603528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12192000" cy="6858000"/>
          </a:xfrm>
        </p:spPr>
        <p:txBody>
          <a:bodyPr>
            <a:normAutofit/>
          </a:bodyPr>
          <a:lstStyle/>
          <a:p>
            <a:pPr marL="0" indent="0" algn="just">
              <a:buNone/>
            </a:pPr>
            <a:endParaRPr lang="tr-TR" sz="2600" b="1" dirty="0" smtClean="0">
              <a:solidFill>
                <a:srgbClr val="00B0F0"/>
              </a:solidFill>
              <a:latin typeface="Times New Roman" panose="02020603050405020304" pitchFamily="18" charset="0"/>
              <a:cs typeface="Times New Roman" panose="02020603050405020304" pitchFamily="18" charset="0"/>
            </a:endParaRPr>
          </a:p>
          <a:p>
            <a:pPr marL="0" indent="0" algn="just">
              <a:buNone/>
            </a:pPr>
            <a:r>
              <a:rPr lang="tr-TR" sz="2600" b="1" dirty="0" smtClean="0">
                <a:solidFill>
                  <a:srgbClr val="00B0F0"/>
                </a:solidFill>
                <a:latin typeface="Times New Roman" panose="02020603050405020304" pitchFamily="18" charset="0"/>
                <a:cs typeface="Times New Roman" panose="02020603050405020304" pitchFamily="18" charset="0"/>
              </a:rPr>
              <a:t>b</a:t>
            </a:r>
            <a:r>
              <a:rPr lang="tr-TR" sz="2600" b="1" dirty="0">
                <a:solidFill>
                  <a:srgbClr val="00B0F0"/>
                </a:solidFill>
                <a:latin typeface="Times New Roman" panose="02020603050405020304" pitchFamily="18" charset="0"/>
                <a:cs typeface="Times New Roman" panose="02020603050405020304" pitchFamily="18" charset="0"/>
              </a:rPr>
              <a:t>) Servis – bar malzemeleri</a:t>
            </a:r>
          </a:p>
          <a:p>
            <a:pPr marL="0" indent="0" algn="just">
              <a:buNone/>
            </a:pPr>
            <a:r>
              <a:rPr lang="tr-TR" sz="2400" dirty="0">
                <a:latin typeface="Times New Roman" panose="02020603050405020304" pitchFamily="18" charset="0"/>
                <a:cs typeface="Times New Roman" panose="02020603050405020304" pitchFamily="18" charset="0"/>
              </a:rPr>
              <a:t>• Masa örtüleri</a:t>
            </a:r>
          </a:p>
          <a:p>
            <a:pPr marL="0" indent="0" algn="just">
              <a:buNone/>
            </a:pPr>
            <a:r>
              <a:rPr lang="tr-TR" sz="2400" dirty="0">
                <a:latin typeface="Times New Roman" panose="02020603050405020304" pitchFamily="18" charset="0"/>
                <a:cs typeface="Times New Roman" panose="02020603050405020304" pitchFamily="18" charset="0"/>
              </a:rPr>
              <a:t>• Kapaklar</a:t>
            </a:r>
          </a:p>
          <a:p>
            <a:pPr marL="0" indent="0" algn="just">
              <a:buNone/>
            </a:pPr>
            <a:r>
              <a:rPr lang="tr-TR" sz="2400" dirty="0">
                <a:latin typeface="Times New Roman" panose="02020603050405020304" pitchFamily="18" charset="0"/>
                <a:cs typeface="Times New Roman" panose="02020603050405020304" pitchFamily="18" charset="0"/>
              </a:rPr>
              <a:t>• </a:t>
            </a:r>
            <a:r>
              <a:rPr lang="tr-TR" sz="2400" dirty="0" err="1">
                <a:latin typeface="Times New Roman" panose="02020603050405020304" pitchFamily="18" charset="0"/>
                <a:cs typeface="Times New Roman" panose="02020603050405020304" pitchFamily="18" charset="0"/>
              </a:rPr>
              <a:t>Moltonlar</a:t>
            </a:r>
            <a:endParaRPr lang="tr-TR" sz="2400" dirty="0">
              <a:latin typeface="Times New Roman" panose="02020603050405020304" pitchFamily="18" charset="0"/>
              <a:cs typeface="Times New Roman" panose="02020603050405020304" pitchFamily="18" charset="0"/>
            </a:endParaRPr>
          </a:p>
          <a:p>
            <a:pPr marL="0" indent="0" algn="just">
              <a:buNone/>
            </a:pPr>
            <a:r>
              <a:rPr lang="tr-TR" sz="2400" dirty="0">
                <a:latin typeface="Times New Roman" panose="02020603050405020304" pitchFamily="18" charset="0"/>
                <a:cs typeface="Times New Roman" panose="02020603050405020304" pitchFamily="18" charset="0"/>
              </a:rPr>
              <a:t>• </a:t>
            </a:r>
            <a:r>
              <a:rPr lang="tr-TR" sz="2400" dirty="0" err="1">
                <a:latin typeface="Times New Roman" panose="02020603050405020304" pitchFamily="18" charset="0"/>
                <a:cs typeface="Times New Roman" panose="02020603050405020304" pitchFamily="18" charset="0"/>
              </a:rPr>
              <a:t>Skörtler</a:t>
            </a:r>
            <a:endParaRPr lang="tr-TR" sz="2400" dirty="0">
              <a:latin typeface="Times New Roman" panose="02020603050405020304" pitchFamily="18" charset="0"/>
              <a:cs typeface="Times New Roman" panose="02020603050405020304" pitchFamily="18" charset="0"/>
            </a:endParaRPr>
          </a:p>
          <a:p>
            <a:pPr marL="0" indent="0" algn="just">
              <a:buNone/>
            </a:pPr>
            <a:r>
              <a:rPr lang="tr-TR" sz="2400" dirty="0">
                <a:latin typeface="Times New Roman" panose="02020603050405020304" pitchFamily="18" charset="0"/>
                <a:cs typeface="Times New Roman" panose="02020603050405020304" pitchFamily="18" charset="0"/>
              </a:rPr>
              <a:t>• Peçeteler</a:t>
            </a:r>
          </a:p>
          <a:p>
            <a:pPr marL="0" indent="0" algn="just">
              <a:buNone/>
            </a:pPr>
            <a:r>
              <a:rPr lang="tr-TR" sz="2400" dirty="0">
                <a:latin typeface="Times New Roman" panose="02020603050405020304" pitchFamily="18" charset="0"/>
                <a:cs typeface="Times New Roman" panose="02020603050405020304" pitchFamily="18" charset="0"/>
              </a:rPr>
              <a:t>• Garson peçeteleri</a:t>
            </a:r>
          </a:p>
          <a:p>
            <a:pPr marL="0" indent="0" algn="just">
              <a:buNone/>
            </a:pPr>
            <a:r>
              <a:rPr lang="tr-TR" sz="2400" dirty="0">
                <a:latin typeface="Times New Roman" panose="02020603050405020304" pitchFamily="18" charset="0"/>
                <a:cs typeface="Times New Roman" panose="02020603050405020304" pitchFamily="18" charset="0"/>
              </a:rPr>
              <a:t>• Kurulama bezleri</a:t>
            </a:r>
          </a:p>
          <a:p>
            <a:pPr marL="0" indent="0" algn="just">
              <a:buNone/>
            </a:pPr>
            <a:r>
              <a:rPr lang="tr-TR" sz="2400" dirty="0">
                <a:latin typeface="Times New Roman" panose="02020603050405020304" pitchFamily="18" charset="0"/>
                <a:cs typeface="Times New Roman" panose="02020603050405020304" pitchFamily="18" charset="0"/>
              </a:rPr>
              <a:t>• Sandalye minderleri ve giydirmeleri</a:t>
            </a:r>
          </a:p>
          <a:p>
            <a:pPr marL="0" indent="0" algn="just">
              <a:buNone/>
            </a:pPr>
            <a:endParaRPr lang="tr-TR"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4516090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12192000" cy="6858000"/>
          </a:xfrm>
        </p:spPr>
        <p:txBody>
          <a:bodyPr>
            <a:normAutofit/>
          </a:bodyPr>
          <a:lstStyle/>
          <a:p>
            <a:pPr marL="0" indent="0" algn="just">
              <a:buNone/>
            </a:pPr>
            <a:r>
              <a:rPr lang="tr-TR" sz="2600" b="1" dirty="0">
                <a:solidFill>
                  <a:srgbClr val="00B0F0"/>
                </a:solidFill>
                <a:latin typeface="Times New Roman" panose="02020603050405020304" pitchFamily="18" charset="0"/>
                <a:cs typeface="Times New Roman" panose="02020603050405020304" pitchFamily="18" charset="0"/>
              </a:rPr>
              <a:t>c) Mutfak malzemeleri</a:t>
            </a:r>
          </a:p>
          <a:p>
            <a:pPr marL="0" indent="0" algn="just">
              <a:buNone/>
            </a:pPr>
            <a:r>
              <a:rPr lang="tr-TR" sz="2400" dirty="0">
                <a:latin typeface="Times New Roman" panose="02020603050405020304" pitchFamily="18" charset="0"/>
                <a:cs typeface="Times New Roman" panose="02020603050405020304" pitchFamily="18" charset="0"/>
              </a:rPr>
              <a:t>• Tutacaklar</a:t>
            </a:r>
          </a:p>
          <a:p>
            <a:pPr marL="0" indent="0" algn="just">
              <a:buNone/>
            </a:pPr>
            <a:r>
              <a:rPr lang="tr-TR" sz="2400" dirty="0">
                <a:latin typeface="Times New Roman" panose="02020603050405020304" pitchFamily="18" charset="0"/>
                <a:cs typeface="Times New Roman" panose="02020603050405020304" pitchFamily="18" charset="0"/>
              </a:rPr>
              <a:t>• Kurulama </a:t>
            </a:r>
            <a:r>
              <a:rPr lang="tr-TR" sz="2400" dirty="0" smtClean="0">
                <a:latin typeface="Times New Roman" panose="02020603050405020304" pitchFamily="18" charset="0"/>
                <a:cs typeface="Times New Roman" panose="02020603050405020304" pitchFamily="18" charset="0"/>
              </a:rPr>
              <a:t>bezleri</a:t>
            </a:r>
          </a:p>
          <a:p>
            <a:pPr marL="0" indent="0" algn="just">
              <a:buNone/>
            </a:pPr>
            <a:r>
              <a:rPr lang="tr-TR" sz="2400" dirty="0">
                <a:latin typeface="Times New Roman" panose="02020603050405020304" pitchFamily="18" charset="0"/>
                <a:cs typeface="Times New Roman" panose="02020603050405020304" pitchFamily="18" charset="0"/>
              </a:rPr>
              <a:t>• Devamlı havlular</a:t>
            </a:r>
          </a:p>
          <a:p>
            <a:pPr marL="0" indent="0" algn="just">
              <a:buNone/>
            </a:pPr>
            <a:r>
              <a:rPr lang="tr-TR" sz="2600" b="1" dirty="0">
                <a:solidFill>
                  <a:srgbClr val="00B0F0"/>
                </a:solidFill>
                <a:latin typeface="Times New Roman" panose="02020603050405020304" pitchFamily="18" charset="0"/>
                <a:cs typeface="Times New Roman" panose="02020603050405020304" pitchFamily="18" charset="0"/>
              </a:rPr>
              <a:t>d) Bulaşıkhane malzemeleri</a:t>
            </a:r>
          </a:p>
          <a:p>
            <a:pPr marL="0" indent="0" algn="just">
              <a:buNone/>
            </a:pPr>
            <a:r>
              <a:rPr lang="tr-TR" sz="2400" dirty="0">
                <a:latin typeface="Times New Roman" panose="02020603050405020304" pitchFamily="18" charset="0"/>
                <a:cs typeface="Times New Roman" panose="02020603050405020304" pitchFamily="18" charset="0"/>
              </a:rPr>
              <a:t>• Bulaşıkhane için hazırlanmış özel önlükler</a:t>
            </a:r>
          </a:p>
          <a:p>
            <a:pPr marL="0" indent="0" algn="just">
              <a:buNone/>
            </a:pPr>
            <a:r>
              <a:rPr lang="tr-TR" sz="2400" dirty="0">
                <a:latin typeface="Times New Roman" panose="02020603050405020304" pitchFamily="18" charset="0"/>
                <a:cs typeface="Times New Roman" panose="02020603050405020304" pitchFamily="18" charset="0"/>
              </a:rPr>
              <a:t>• Devamlı havlular</a:t>
            </a:r>
          </a:p>
          <a:p>
            <a:pPr marL="0" indent="0" algn="just">
              <a:buNone/>
            </a:pPr>
            <a:r>
              <a:rPr lang="tr-TR" sz="2400" dirty="0">
                <a:latin typeface="Times New Roman" panose="02020603050405020304" pitchFamily="18" charset="0"/>
                <a:cs typeface="Times New Roman" panose="02020603050405020304" pitchFamily="18" charset="0"/>
              </a:rPr>
              <a:t>• Kurulama bezleri</a:t>
            </a:r>
          </a:p>
          <a:p>
            <a:pPr marL="0" indent="0" algn="just">
              <a:buNone/>
            </a:pPr>
            <a:r>
              <a:rPr lang="tr-TR" sz="2600" b="1" dirty="0">
                <a:solidFill>
                  <a:srgbClr val="00B0F0"/>
                </a:solidFill>
                <a:latin typeface="Times New Roman" panose="02020603050405020304" pitchFamily="18" charset="0"/>
                <a:cs typeface="Times New Roman" panose="02020603050405020304" pitchFamily="18" charset="0"/>
              </a:rPr>
              <a:t>e) Genel alan malzemeleri</a:t>
            </a:r>
          </a:p>
          <a:p>
            <a:pPr marL="0" indent="0" algn="just">
              <a:buNone/>
            </a:pPr>
            <a:r>
              <a:rPr lang="tr-TR" sz="2400" dirty="0">
                <a:latin typeface="Times New Roman" panose="02020603050405020304" pitchFamily="18" charset="0"/>
                <a:cs typeface="Times New Roman" panose="02020603050405020304" pitchFamily="18" charset="0"/>
              </a:rPr>
              <a:t>• Koltuk minderleri</a:t>
            </a:r>
          </a:p>
          <a:p>
            <a:pPr marL="0" indent="0" algn="just">
              <a:buNone/>
            </a:pPr>
            <a:r>
              <a:rPr lang="tr-TR" sz="2400" dirty="0">
                <a:latin typeface="Times New Roman" panose="02020603050405020304" pitchFamily="18" charset="0"/>
                <a:cs typeface="Times New Roman" panose="02020603050405020304" pitchFamily="18" charset="0"/>
              </a:rPr>
              <a:t>• Perdeler</a:t>
            </a:r>
          </a:p>
          <a:p>
            <a:pPr marL="0" indent="0" algn="just">
              <a:buNone/>
            </a:pPr>
            <a:r>
              <a:rPr lang="tr-TR" sz="2400" dirty="0">
                <a:latin typeface="Times New Roman" panose="02020603050405020304" pitchFamily="18" charset="0"/>
                <a:cs typeface="Times New Roman" panose="02020603050405020304" pitchFamily="18" charset="0"/>
              </a:rPr>
              <a:t>• Koltuk örtüleri</a:t>
            </a:r>
          </a:p>
        </p:txBody>
      </p:sp>
    </p:spTree>
    <p:extLst>
      <p:ext uri="{BB962C8B-B14F-4D97-AF65-F5344CB8AC3E}">
        <p14:creationId xmlns:p14="http://schemas.microsoft.com/office/powerpoint/2010/main" val="420379971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12192000" cy="6858000"/>
          </a:xfrm>
        </p:spPr>
        <p:txBody>
          <a:bodyPr>
            <a:normAutofit/>
          </a:bodyPr>
          <a:lstStyle/>
          <a:p>
            <a:pPr marL="0" indent="0" algn="just">
              <a:buNone/>
            </a:pPr>
            <a:r>
              <a:rPr lang="tr-TR" sz="2600" b="1" dirty="0">
                <a:solidFill>
                  <a:srgbClr val="00B0F0"/>
                </a:solidFill>
                <a:latin typeface="Times New Roman" panose="02020603050405020304" pitchFamily="18" charset="0"/>
                <a:cs typeface="Times New Roman" panose="02020603050405020304" pitchFamily="18" charset="0"/>
              </a:rPr>
              <a:t>f) Özel alan malzemeleri</a:t>
            </a:r>
          </a:p>
          <a:p>
            <a:pPr marL="0" indent="0" algn="just">
              <a:buNone/>
            </a:pPr>
            <a:r>
              <a:rPr lang="tr-TR" sz="2400" dirty="0">
                <a:latin typeface="Times New Roman" panose="02020603050405020304" pitchFamily="18" charset="0"/>
                <a:cs typeface="Times New Roman" panose="02020603050405020304" pitchFamily="18" charset="0"/>
              </a:rPr>
              <a:t>• Koltuk kılıfları</a:t>
            </a:r>
          </a:p>
          <a:p>
            <a:pPr marL="0" indent="0" algn="just">
              <a:buNone/>
            </a:pPr>
            <a:r>
              <a:rPr lang="tr-TR" sz="2400" dirty="0">
                <a:latin typeface="Times New Roman" panose="02020603050405020304" pitchFamily="18" charset="0"/>
                <a:cs typeface="Times New Roman" panose="02020603050405020304" pitchFamily="18" charset="0"/>
              </a:rPr>
              <a:t>• Sandalye minderleri</a:t>
            </a:r>
          </a:p>
          <a:p>
            <a:pPr marL="0" indent="0" algn="just">
              <a:buNone/>
            </a:pPr>
            <a:r>
              <a:rPr lang="tr-TR" sz="2400" dirty="0">
                <a:latin typeface="Times New Roman" panose="02020603050405020304" pitchFamily="18" charset="0"/>
                <a:cs typeface="Times New Roman" panose="02020603050405020304" pitchFamily="18" charset="0"/>
              </a:rPr>
              <a:t>• Masa örtüleri</a:t>
            </a:r>
          </a:p>
          <a:p>
            <a:pPr marL="0" indent="0" algn="just">
              <a:buNone/>
            </a:pPr>
            <a:r>
              <a:rPr lang="tr-TR" sz="2400" dirty="0">
                <a:latin typeface="Times New Roman" panose="02020603050405020304" pitchFamily="18" charset="0"/>
                <a:cs typeface="Times New Roman" panose="02020603050405020304" pitchFamily="18" charset="0"/>
              </a:rPr>
              <a:t>• Perdeler</a:t>
            </a:r>
          </a:p>
          <a:p>
            <a:pPr marL="0" indent="0" algn="just">
              <a:buNone/>
            </a:pPr>
            <a:r>
              <a:rPr lang="tr-TR" sz="2600" b="1" dirty="0">
                <a:solidFill>
                  <a:srgbClr val="00B0F0"/>
                </a:solidFill>
                <a:latin typeface="Times New Roman" panose="02020603050405020304" pitchFamily="18" charset="0"/>
                <a:cs typeface="Times New Roman" panose="02020603050405020304" pitchFamily="18" charset="0"/>
              </a:rPr>
              <a:t>g) Temizlik bezleri</a:t>
            </a:r>
          </a:p>
          <a:p>
            <a:pPr marL="0" indent="0" algn="just">
              <a:buNone/>
            </a:pPr>
            <a:r>
              <a:rPr lang="tr-TR" sz="2400" dirty="0">
                <a:latin typeface="Times New Roman" panose="02020603050405020304" pitchFamily="18" charset="0"/>
                <a:cs typeface="Times New Roman" panose="02020603050405020304" pitchFamily="18" charset="0"/>
              </a:rPr>
              <a:t>• Güderiler</a:t>
            </a:r>
          </a:p>
          <a:p>
            <a:pPr marL="0" indent="0" algn="just">
              <a:buNone/>
            </a:pPr>
            <a:r>
              <a:rPr lang="tr-TR" sz="2400" dirty="0">
                <a:latin typeface="Times New Roman" panose="02020603050405020304" pitchFamily="18" charset="0"/>
                <a:cs typeface="Times New Roman" panose="02020603050405020304" pitchFamily="18" charset="0"/>
              </a:rPr>
              <a:t>• Cam bezleri</a:t>
            </a:r>
          </a:p>
          <a:p>
            <a:pPr marL="0" indent="0" algn="just">
              <a:buNone/>
            </a:pPr>
            <a:r>
              <a:rPr lang="tr-TR" sz="2400" dirty="0">
                <a:latin typeface="Times New Roman" panose="02020603050405020304" pitchFamily="18" charset="0"/>
                <a:cs typeface="Times New Roman" panose="02020603050405020304" pitchFamily="18" charset="0"/>
              </a:rPr>
              <a:t>• Ovma bezleri</a:t>
            </a:r>
          </a:p>
          <a:p>
            <a:pPr marL="0" indent="0" algn="just">
              <a:buNone/>
            </a:pPr>
            <a:r>
              <a:rPr lang="tr-TR" sz="2400" dirty="0">
                <a:latin typeface="Times New Roman" panose="02020603050405020304" pitchFamily="18" charset="0"/>
                <a:cs typeface="Times New Roman" panose="02020603050405020304" pitchFamily="18" charset="0"/>
              </a:rPr>
              <a:t>• Kurulama bezleri</a:t>
            </a:r>
          </a:p>
          <a:p>
            <a:pPr marL="0" indent="0" algn="just">
              <a:buNone/>
            </a:pPr>
            <a:r>
              <a:rPr lang="tr-TR" sz="2400" dirty="0">
                <a:latin typeface="Times New Roman" panose="02020603050405020304" pitchFamily="18" charset="0"/>
                <a:cs typeface="Times New Roman" panose="02020603050405020304" pitchFamily="18" charset="0"/>
              </a:rPr>
              <a:t>• Parlatmada kullanılan bezler</a:t>
            </a:r>
          </a:p>
          <a:p>
            <a:pPr marL="0" indent="0" algn="just">
              <a:buNone/>
            </a:pPr>
            <a:r>
              <a:rPr lang="tr-TR" sz="2400" dirty="0">
                <a:latin typeface="Times New Roman" panose="02020603050405020304" pitchFamily="18" charset="0"/>
                <a:cs typeface="Times New Roman" panose="02020603050405020304" pitchFamily="18" charset="0"/>
              </a:rPr>
              <a:t>• Toz bezleri</a:t>
            </a:r>
          </a:p>
        </p:txBody>
      </p:sp>
    </p:spTree>
    <p:extLst>
      <p:ext uri="{BB962C8B-B14F-4D97-AF65-F5344CB8AC3E}">
        <p14:creationId xmlns:p14="http://schemas.microsoft.com/office/powerpoint/2010/main" val="148922117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12192000" cy="6858000"/>
          </a:xfrm>
        </p:spPr>
        <p:txBody>
          <a:bodyPr>
            <a:normAutofit/>
          </a:bodyPr>
          <a:lstStyle/>
          <a:p>
            <a:pPr marL="0" indent="0" algn="just">
              <a:buNone/>
            </a:pPr>
            <a:r>
              <a:rPr lang="tr-TR" sz="2600" b="1" dirty="0">
                <a:solidFill>
                  <a:srgbClr val="00B0F0"/>
                </a:solidFill>
                <a:latin typeface="Times New Roman" panose="02020603050405020304" pitchFamily="18" charset="0"/>
                <a:cs typeface="Times New Roman" panose="02020603050405020304" pitchFamily="18" charset="0"/>
              </a:rPr>
              <a:t>h) Paspasları gruplama</a:t>
            </a:r>
          </a:p>
          <a:p>
            <a:pPr marL="0" indent="0" algn="just">
              <a:buNone/>
            </a:pPr>
            <a:r>
              <a:rPr lang="tr-TR" sz="2400" b="1" dirty="0">
                <a:latin typeface="Times New Roman" panose="02020603050405020304" pitchFamily="18" charset="0"/>
                <a:cs typeface="Times New Roman" panose="02020603050405020304" pitchFamily="18" charset="0"/>
              </a:rPr>
              <a:t>Islak paspaslar</a:t>
            </a:r>
          </a:p>
          <a:p>
            <a:pPr marL="0" indent="0" algn="just">
              <a:buNone/>
            </a:pPr>
            <a:r>
              <a:rPr lang="tr-TR" sz="2400" dirty="0">
                <a:latin typeface="Times New Roman" panose="02020603050405020304" pitchFamily="18" charset="0"/>
                <a:cs typeface="Times New Roman" panose="02020603050405020304" pitchFamily="18" charset="0"/>
              </a:rPr>
              <a:t>• Genel alanda kullanılan paspaslar</a:t>
            </a:r>
          </a:p>
          <a:p>
            <a:pPr marL="0" indent="0" algn="just">
              <a:buNone/>
            </a:pPr>
            <a:r>
              <a:rPr lang="tr-TR" sz="2400" dirty="0">
                <a:latin typeface="Times New Roman" panose="02020603050405020304" pitchFamily="18" charset="0"/>
                <a:cs typeface="Times New Roman" panose="02020603050405020304" pitchFamily="18" charset="0"/>
              </a:rPr>
              <a:t>• </a:t>
            </a:r>
            <a:r>
              <a:rPr lang="tr-TR" sz="2400" dirty="0" err="1">
                <a:latin typeface="Times New Roman" panose="02020603050405020304" pitchFamily="18" charset="0"/>
                <a:cs typeface="Times New Roman" panose="02020603050405020304" pitchFamily="18" charset="0"/>
              </a:rPr>
              <a:t>WC‘de</a:t>
            </a:r>
            <a:r>
              <a:rPr lang="tr-TR" sz="2400" dirty="0">
                <a:latin typeface="Times New Roman" panose="02020603050405020304" pitchFamily="18" charset="0"/>
                <a:cs typeface="Times New Roman" panose="02020603050405020304" pitchFamily="18" charset="0"/>
              </a:rPr>
              <a:t> kullanılanlar</a:t>
            </a:r>
          </a:p>
          <a:p>
            <a:pPr marL="0" indent="0" algn="just">
              <a:buNone/>
            </a:pPr>
            <a:r>
              <a:rPr lang="tr-TR" sz="2400" dirty="0">
                <a:latin typeface="Times New Roman" panose="02020603050405020304" pitchFamily="18" charset="0"/>
                <a:cs typeface="Times New Roman" panose="02020603050405020304" pitchFamily="18" charset="0"/>
              </a:rPr>
              <a:t>• Yemekhane ve restoranda kullanılan paspaslar</a:t>
            </a:r>
          </a:p>
          <a:p>
            <a:pPr marL="0" indent="0" algn="just">
              <a:buNone/>
            </a:pPr>
            <a:r>
              <a:rPr lang="tr-TR" sz="2400" dirty="0">
                <a:latin typeface="Times New Roman" panose="02020603050405020304" pitchFamily="18" charset="0"/>
                <a:cs typeface="Times New Roman" panose="02020603050405020304" pitchFamily="18" charset="0"/>
              </a:rPr>
              <a:t>• Dış alanlarda kullanılan paspaslar</a:t>
            </a:r>
          </a:p>
          <a:p>
            <a:pPr marL="0" indent="0" algn="just">
              <a:buNone/>
            </a:pPr>
            <a:r>
              <a:rPr lang="tr-TR" sz="2400" b="1" dirty="0">
                <a:latin typeface="Times New Roman" panose="02020603050405020304" pitchFamily="18" charset="0"/>
                <a:cs typeface="Times New Roman" panose="02020603050405020304" pitchFamily="18" charset="0"/>
              </a:rPr>
              <a:t>Kuru paspaslar (</a:t>
            </a:r>
            <a:r>
              <a:rPr lang="tr-TR" sz="2400" b="1" dirty="0" err="1">
                <a:latin typeface="Times New Roman" panose="02020603050405020304" pitchFamily="18" charset="0"/>
                <a:cs typeface="Times New Roman" panose="02020603050405020304" pitchFamily="18" charset="0"/>
              </a:rPr>
              <a:t>moplar</a:t>
            </a:r>
            <a:r>
              <a:rPr lang="tr-TR" sz="2400" b="1" dirty="0" smtClean="0">
                <a:latin typeface="Times New Roman" panose="02020603050405020304" pitchFamily="18" charset="0"/>
                <a:cs typeface="Times New Roman" panose="02020603050405020304" pitchFamily="18" charset="0"/>
              </a:rPr>
              <a:t>)</a:t>
            </a:r>
          </a:p>
          <a:p>
            <a:pPr marL="0" indent="0" algn="just">
              <a:buNone/>
            </a:pPr>
            <a:r>
              <a:rPr lang="tr-TR" sz="2600" b="1" dirty="0">
                <a:solidFill>
                  <a:srgbClr val="00B0F0"/>
                </a:solidFill>
                <a:latin typeface="Times New Roman" panose="02020603050405020304" pitchFamily="18" charset="0"/>
                <a:cs typeface="Times New Roman" panose="02020603050405020304" pitchFamily="18" charset="0"/>
              </a:rPr>
              <a:t>ı) Üniforma gruplama</a:t>
            </a:r>
          </a:p>
          <a:p>
            <a:pPr marL="0" indent="0" algn="just">
              <a:buNone/>
            </a:pPr>
            <a:r>
              <a:rPr lang="tr-TR" sz="2400" dirty="0">
                <a:latin typeface="Times New Roman" panose="02020603050405020304" pitchFamily="18" charset="0"/>
                <a:cs typeface="Times New Roman" panose="02020603050405020304" pitchFamily="18" charset="0"/>
              </a:rPr>
              <a:t>• Mutfak personeli üniformaları (önlük, pantolon, ceket, </a:t>
            </a:r>
            <a:r>
              <a:rPr lang="tr-TR" sz="2400" dirty="0" smtClean="0">
                <a:latin typeface="Times New Roman" panose="02020603050405020304" pitchFamily="18" charset="0"/>
                <a:cs typeface="Times New Roman" panose="02020603050405020304" pitchFamily="18" charset="0"/>
              </a:rPr>
              <a:t>gömlek, kep</a:t>
            </a:r>
            <a:r>
              <a:rPr lang="tr-TR" sz="2400" dirty="0">
                <a:latin typeface="Times New Roman" panose="02020603050405020304" pitchFamily="18" charset="0"/>
                <a:cs typeface="Times New Roman" panose="02020603050405020304" pitchFamily="18" charset="0"/>
              </a:rPr>
              <a:t>, </a:t>
            </a:r>
            <a:r>
              <a:rPr lang="tr-TR" sz="2400" dirty="0" err="1">
                <a:latin typeface="Times New Roman" panose="02020603050405020304" pitchFamily="18" charset="0"/>
                <a:cs typeface="Times New Roman" panose="02020603050405020304" pitchFamily="18" charset="0"/>
              </a:rPr>
              <a:t>çorap,fular</a:t>
            </a:r>
            <a:r>
              <a:rPr lang="tr-TR" sz="2400" dirty="0">
                <a:latin typeface="Times New Roman" panose="02020603050405020304" pitchFamily="18" charset="0"/>
                <a:cs typeface="Times New Roman" panose="02020603050405020304" pitchFamily="18" charset="0"/>
              </a:rPr>
              <a:t>, el havlusu)</a:t>
            </a:r>
          </a:p>
          <a:p>
            <a:pPr marL="0" indent="0" algn="just">
              <a:buNone/>
            </a:pPr>
            <a:r>
              <a:rPr lang="tr-TR" sz="2400" dirty="0">
                <a:latin typeface="Times New Roman" panose="02020603050405020304" pitchFamily="18" charset="0"/>
                <a:cs typeface="Times New Roman" panose="02020603050405020304" pitchFamily="18" charset="0"/>
              </a:rPr>
              <a:t>• Servis personeli üniformaları (pantolon, gömlek, etek, şort, </a:t>
            </a:r>
            <a:r>
              <a:rPr lang="tr-TR" sz="2400" dirty="0" smtClean="0">
                <a:latin typeface="Times New Roman" panose="02020603050405020304" pitchFamily="18" charset="0"/>
                <a:cs typeface="Times New Roman" panose="02020603050405020304" pitchFamily="18" charset="0"/>
              </a:rPr>
              <a:t>tişört, yelek</a:t>
            </a:r>
            <a:r>
              <a:rPr lang="tr-TR" sz="2400" dirty="0">
                <a:latin typeface="Times New Roman" panose="02020603050405020304" pitchFamily="18" charset="0"/>
                <a:cs typeface="Times New Roman" panose="02020603050405020304" pitchFamily="18" charset="0"/>
              </a:rPr>
              <a:t>, </a:t>
            </a:r>
            <a:r>
              <a:rPr lang="tr-TR" sz="2400" dirty="0" err="1">
                <a:latin typeface="Times New Roman" panose="02020603050405020304" pitchFamily="18" charset="0"/>
                <a:cs typeface="Times New Roman" panose="02020603050405020304" pitchFamily="18" charset="0"/>
              </a:rPr>
              <a:t>kravat,papyon</a:t>
            </a:r>
            <a:r>
              <a:rPr lang="tr-TR" sz="2400" dirty="0">
                <a:latin typeface="Times New Roman" panose="02020603050405020304" pitchFamily="18" charset="0"/>
                <a:cs typeface="Times New Roman" panose="02020603050405020304" pitchFamily="18" charset="0"/>
              </a:rPr>
              <a:t>, fular, çorap, ceket, süveter, servis eldivenleri)</a:t>
            </a:r>
          </a:p>
        </p:txBody>
      </p:sp>
    </p:spTree>
    <p:extLst>
      <p:ext uri="{BB962C8B-B14F-4D97-AF65-F5344CB8AC3E}">
        <p14:creationId xmlns:p14="http://schemas.microsoft.com/office/powerpoint/2010/main" val="414262491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12192000" cy="6857999"/>
          </a:xfrm>
        </p:spPr>
        <p:txBody>
          <a:bodyPr>
            <a:normAutofit/>
          </a:bodyPr>
          <a:lstStyle/>
          <a:p>
            <a:pPr marL="0" indent="0" algn="just">
              <a:buNone/>
            </a:pPr>
            <a:r>
              <a:rPr lang="tr-TR" sz="2600" b="1" dirty="0">
                <a:solidFill>
                  <a:srgbClr val="00B0F0"/>
                </a:solidFill>
                <a:latin typeface="Times New Roman" panose="02020603050405020304" pitchFamily="18" charset="0"/>
                <a:cs typeface="Times New Roman" panose="02020603050405020304" pitchFamily="18" charset="0"/>
              </a:rPr>
              <a:t>j) Konuk çamaşırlarını gruplama:</a:t>
            </a:r>
          </a:p>
          <a:p>
            <a:pPr marL="0" indent="0" algn="just">
              <a:buNone/>
            </a:pPr>
            <a:r>
              <a:rPr lang="tr-TR" sz="2400" dirty="0">
                <a:latin typeface="Times New Roman" panose="02020603050405020304" pitchFamily="18" charset="0"/>
                <a:cs typeface="Times New Roman" panose="02020603050405020304" pitchFamily="18" charset="0"/>
              </a:rPr>
              <a:t>• İç çamaşırları (renkliler ayrı)</a:t>
            </a:r>
          </a:p>
          <a:p>
            <a:pPr marL="0" indent="0" algn="just">
              <a:buNone/>
            </a:pPr>
            <a:r>
              <a:rPr lang="tr-TR" sz="2400" dirty="0">
                <a:latin typeface="Times New Roman" panose="02020603050405020304" pitchFamily="18" charset="0"/>
                <a:cs typeface="Times New Roman" panose="02020603050405020304" pitchFamily="18" charset="0"/>
              </a:rPr>
              <a:t>• Gömlekler</a:t>
            </a:r>
          </a:p>
          <a:p>
            <a:pPr marL="0" indent="0" algn="just">
              <a:buNone/>
            </a:pPr>
            <a:r>
              <a:rPr lang="tr-TR" sz="2400" dirty="0">
                <a:latin typeface="Times New Roman" panose="02020603050405020304" pitchFamily="18" charset="0"/>
                <a:cs typeface="Times New Roman" panose="02020603050405020304" pitchFamily="18" charset="0"/>
              </a:rPr>
              <a:t>• Mendiller</a:t>
            </a:r>
          </a:p>
          <a:p>
            <a:pPr marL="0" indent="0" algn="just">
              <a:buNone/>
            </a:pPr>
            <a:r>
              <a:rPr lang="tr-TR" sz="2400" dirty="0">
                <a:latin typeface="Times New Roman" panose="02020603050405020304" pitchFamily="18" charset="0"/>
                <a:cs typeface="Times New Roman" panose="02020603050405020304" pitchFamily="18" charset="0"/>
              </a:rPr>
              <a:t>• </a:t>
            </a:r>
            <a:r>
              <a:rPr lang="tr-TR" sz="2400" dirty="0" smtClean="0">
                <a:latin typeface="Times New Roman" panose="02020603050405020304" pitchFamily="18" charset="0"/>
                <a:cs typeface="Times New Roman" panose="02020603050405020304" pitchFamily="18" charset="0"/>
              </a:rPr>
              <a:t>Pantolonlar</a:t>
            </a:r>
          </a:p>
          <a:p>
            <a:pPr marL="0" indent="0" algn="just">
              <a:buNone/>
            </a:pPr>
            <a:r>
              <a:rPr lang="tr-TR" sz="2400" dirty="0">
                <a:latin typeface="Times New Roman" panose="02020603050405020304" pitchFamily="18" charset="0"/>
                <a:cs typeface="Times New Roman" panose="02020603050405020304" pitchFamily="18" charset="0"/>
              </a:rPr>
              <a:t>• Kazak, süveter vb.</a:t>
            </a:r>
          </a:p>
          <a:p>
            <a:pPr marL="0" indent="0" algn="just">
              <a:buNone/>
            </a:pPr>
            <a:r>
              <a:rPr lang="tr-TR" sz="2400" dirty="0">
                <a:latin typeface="Times New Roman" panose="02020603050405020304" pitchFamily="18" charset="0"/>
                <a:cs typeface="Times New Roman" panose="02020603050405020304" pitchFamily="18" charset="0"/>
              </a:rPr>
              <a:t>• Çorap vb. eşyalar</a:t>
            </a:r>
            <a:r>
              <a:rPr lang="tr-TR" sz="2400" dirty="0" smtClean="0">
                <a:latin typeface="Times New Roman" panose="02020603050405020304" pitchFamily="18" charset="0"/>
                <a:cs typeface="Times New Roman" panose="02020603050405020304" pitchFamily="18" charset="0"/>
              </a:rPr>
              <a:t>.</a:t>
            </a:r>
          </a:p>
          <a:p>
            <a:pPr marL="0" indent="0" algn="just">
              <a:buNone/>
            </a:pPr>
            <a:endParaRPr lang="tr-TR" sz="2400" dirty="0">
              <a:latin typeface="Times New Roman" panose="02020603050405020304" pitchFamily="18" charset="0"/>
              <a:cs typeface="Times New Roman" panose="02020603050405020304" pitchFamily="18" charset="0"/>
            </a:endParaRPr>
          </a:p>
          <a:p>
            <a:pPr marL="0" indent="0" algn="just">
              <a:buNone/>
            </a:pPr>
            <a:r>
              <a:rPr lang="tr-TR" sz="2800" b="1" dirty="0">
                <a:solidFill>
                  <a:srgbClr val="00B0F0"/>
                </a:solidFill>
                <a:latin typeface="Times New Roman" panose="02020603050405020304" pitchFamily="18" charset="0"/>
                <a:cs typeface="Times New Roman" panose="02020603050405020304" pitchFamily="18" charset="0"/>
              </a:rPr>
              <a:t>3. Kumaş Özelliğine Göre Gruplama</a:t>
            </a:r>
          </a:p>
          <a:p>
            <a:pPr marL="0" indent="0" algn="just">
              <a:buNone/>
            </a:pPr>
            <a:r>
              <a:rPr lang="tr-TR" sz="2600" b="1" dirty="0">
                <a:latin typeface="Times New Roman" panose="02020603050405020304" pitchFamily="18" charset="0"/>
                <a:cs typeface="Times New Roman" panose="02020603050405020304" pitchFamily="18" charset="0"/>
              </a:rPr>
              <a:t>Büyüklüğüne göre: </a:t>
            </a:r>
            <a:r>
              <a:rPr lang="tr-TR" sz="2400" dirty="0">
                <a:latin typeface="Times New Roman" panose="02020603050405020304" pitchFamily="18" charset="0"/>
                <a:cs typeface="Times New Roman" panose="02020603050405020304" pitchFamily="18" charset="0"/>
              </a:rPr>
              <a:t>Yastık kılıfı ve çarşaf aynı cins olmasına rağmen, </a:t>
            </a:r>
            <a:r>
              <a:rPr lang="tr-TR" sz="2400" dirty="0" smtClean="0">
                <a:latin typeface="Times New Roman" panose="02020603050405020304" pitchFamily="18" charset="0"/>
                <a:cs typeface="Times New Roman" panose="02020603050405020304" pitchFamily="18" charset="0"/>
              </a:rPr>
              <a:t>büyüklükleri farklıdır</a:t>
            </a:r>
            <a:r>
              <a:rPr lang="tr-TR" sz="2400" dirty="0">
                <a:latin typeface="Times New Roman" panose="02020603050405020304" pitchFamily="18" charset="0"/>
                <a:cs typeface="Times New Roman" panose="02020603050405020304" pitchFamily="18" charset="0"/>
              </a:rPr>
              <a:t>. Küçük çamaşırlar, büyüklerin arasında yıpranır.</a:t>
            </a:r>
          </a:p>
        </p:txBody>
      </p:sp>
    </p:spTree>
    <p:extLst>
      <p:ext uri="{BB962C8B-B14F-4D97-AF65-F5344CB8AC3E}">
        <p14:creationId xmlns:p14="http://schemas.microsoft.com/office/powerpoint/2010/main" val="213535557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12192000" cy="6858000"/>
          </a:xfrm>
        </p:spPr>
        <p:txBody>
          <a:bodyPr>
            <a:normAutofit/>
          </a:bodyPr>
          <a:lstStyle/>
          <a:p>
            <a:pPr marL="0" indent="0" algn="just">
              <a:buNone/>
            </a:pPr>
            <a:r>
              <a:rPr lang="tr-TR" sz="2600" b="1" dirty="0">
                <a:latin typeface="Times New Roman" panose="02020603050405020304" pitchFamily="18" charset="0"/>
                <a:cs typeface="Times New Roman" panose="02020603050405020304" pitchFamily="18" charset="0"/>
              </a:rPr>
              <a:t>Cinsine göre: </a:t>
            </a:r>
            <a:r>
              <a:rPr lang="tr-TR" sz="2400" dirty="0">
                <a:latin typeface="Times New Roman" panose="02020603050405020304" pitchFamily="18" charset="0"/>
                <a:cs typeface="Times New Roman" panose="02020603050405020304" pitchFamily="18" charset="0"/>
              </a:rPr>
              <a:t>Yatak ve havlu takımları hem dokunuş hem de </a:t>
            </a:r>
            <a:r>
              <a:rPr lang="tr-TR" sz="2400" dirty="0" smtClean="0">
                <a:latin typeface="Times New Roman" panose="02020603050405020304" pitchFamily="18" charset="0"/>
                <a:cs typeface="Times New Roman" panose="02020603050405020304" pitchFamily="18" charset="0"/>
              </a:rPr>
              <a:t>kullanılış yönünden </a:t>
            </a:r>
            <a:r>
              <a:rPr lang="tr-TR" sz="2400" dirty="0">
                <a:latin typeface="Times New Roman" panose="02020603050405020304" pitchFamily="18" charset="0"/>
                <a:cs typeface="Times New Roman" panose="02020603050405020304" pitchFamily="18" charset="0"/>
              </a:rPr>
              <a:t>farklı cinstedir. Her ikisi bir arada yıkanmamalıdır. </a:t>
            </a:r>
            <a:r>
              <a:rPr lang="tr-TR" sz="2400" dirty="0" smtClean="0">
                <a:latin typeface="Times New Roman" panose="02020603050405020304" pitchFamily="18" charset="0"/>
                <a:cs typeface="Times New Roman" panose="02020603050405020304" pitchFamily="18" charset="0"/>
              </a:rPr>
              <a:t>Ayrıca pamuklu </a:t>
            </a:r>
            <a:r>
              <a:rPr lang="tr-TR" sz="2400" dirty="0">
                <a:latin typeface="Times New Roman" panose="02020603050405020304" pitchFamily="18" charset="0"/>
                <a:cs typeface="Times New Roman" panose="02020603050405020304" pitchFamily="18" charset="0"/>
              </a:rPr>
              <a:t>ve yünlü kumaşlar farklı ısıdaki suda yıkandığından </a:t>
            </a:r>
            <a:r>
              <a:rPr lang="tr-TR" sz="2400" dirty="0" smtClean="0">
                <a:latin typeface="Times New Roman" panose="02020603050405020304" pitchFamily="18" charset="0"/>
                <a:cs typeface="Times New Roman" panose="02020603050405020304" pitchFamily="18" charset="0"/>
              </a:rPr>
              <a:t>birlikte yıkanmamalıdır.</a:t>
            </a:r>
          </a:p>
          <a:p>
            <a:pPr marL="0" indent="0" algn="just">
              <a:buNone/>
            </a:pPr>
            <a:endParaRPr lang="tr-TR" sz="2400" dirty="0">
              <a:latin typeface="Times New Roman" panose="02020603050405020304" pitchFamily="18" charset="0"/>
              <a:cs typeface="Times New Roman" panose="02020603050405020304" pitchFamily="18" charset="0"/>
            </a:endParaRPr>
          </a:p>
          <a:p>
            <a:pPr marL="0" indent="0" algn="just">
              <a:buNone/>
            </a:pPr>
            <a:r>
              <a:rPr lang="tr-TR" sz="2600" b="1" dirty="0">
                <a:latin typeface="Times New Roman" panose="02020603050405020304" pitchFamily="18" charset="0"/>
                <a:cs typeface="Times New Roman" panose="02020603050405020304" pitchFamily="18" charset="0"/>
              </a:rPr>
              <a:t>Rengine göre: </a:t>
            </a:r>
            <a:r>
              <a:rPr lang="tr-TR" sz="2400" dirty="0">
                <a:latin typeface="Times New Roman" panose="02020603050405020304" pitchFamily="18" charset="0"/>
                <a:cs typeface="Times New Roman" panose="02020603050405020304" pitchFamily="18" charset="0"/>
              </a:rPr>
              <a:t>Renkli ve beyaz çamaşırlar bir arada yıkanmamalıdır. </a:t>
            </a:r>
            <a:r>
              <a:rPr lang="tr-TR" sz="2400" dirty="0" smtClean="0">
                <a:latin typeface="Times New Roman" panose="02020603050405020304" pitchFamily="18" charset="0"/>
                <a:cs typeface="Times New Roman" panose="02020603050405020304" pitchFamily="18" charset="0"/>
              </a:rPr>
              <a:t>Çünkü renkler </a:t>
            </a:r>
            <a:r>
              <a:rPr lang="tr-TR" sz="2400" dirty="0">
                <a:latin typeface="Times New Roman" panose="02020603050405020304" pitchFamily="18" charset="0"/>
                <a:cs typeface="Times New Roman" panose="02020603050405020304" pitchFamily="18" charset="0"/>
              </a:rPr>
              <a:t>birbirine karışacağı gibi, beyaz için kullanılan ağartıcılar, </a:t>
            </a:r>
            <a:r>
              <a:rPr lang="tr-TR" sz="2400" dirty="0" smtClean="0">
                <a:latin typeface="Times New Roman" panose="02020603050405020304" pitchFamily="18" charset="0"/>
                <a:cs typeface="Times New Roman" panose="02020603050405020304" pitchFamily="18" charset="0"/>
              </a:rPr>
              <a:t>renklileri bozabilir.</a:t>
            </a:r>
          </a:p>
          <a:p>
            <a:pPr marL="0" indent="0" algn="just">
              <a:buNone/>
            </a:pPr>
            <a:endParaRPr lang="tr-TR" sz="2400" dirty="0">
              <a:latin typeface="Times New Roman" panose="02020603050405020304" pitchFamily="18" charset="0"/>
              <a:cs typeface="Times New Roman" panose="02020603050405020304" pitchFamily="18" charset="0"/>
            </a:endParaRPr>
          </a:p>
          <a:p>
            <a:pPr marL="0" indent="0" algn="just">
              <a:buNone/>
            </a:pPr>
            <a:r>
              <a:rPr lang="tr-TR" sz="2600" b="1" dirty="0">
                <a:latin typeface="Times New Roman" panose="02020603050405020304" pitchFamily="18" charset="0"/>
                <a:cs typeface="Times New Roman" panose="02020603050405020304" pitchFamily="18" charset="0"/>
              </a:rPr>
              <a:t>Kirlilik derecesine göre: </a:t>
            </a:r>
            <a:r>
              <a:rPr lang="tr-TR" sz="2400" dirty="0">
                <a:latin typeface="Times New Roman" panose="02020603050405020304" pitchFamily="18" charset="0"/>
                <a:cs typeface="Times New Roman" panose="02020603050405020304" pitchFamily="18" charset="0"/>
              </a:rPr>
              <a:t>Az kirli çamaşırlar, çok kirli çamaşırlarla </a:t>
            </a:r>
            <a:r>
              <a:rPr lang="tr-TR" sz="2400" dirty="0" smtClean="0">
                <a:latin typeface="Times New Roman" panose="02020603050405020304" pitchFamily="18" charset="0"/>
                <a:cs typeface="Times New Roman" panose="02020603050405020304" pitchFamily="18" charset="0"/>
              </a:rPr>
              <a:t>birlikte yıkanmamalıdır</a:t>
            </a:r>
            <a:r>
              <a:rPr lang="tr-TR" sz="2400" dirty="0">
                <a:latin typeface="Times New Roman" panose="02020603050405020304" pitchFamily="18" charset="0"/>
                <a:cs typeface="Times New Roman" panose="02020603050405020304" pitchFamily="18" charset="0"/>
              </a:rPr>
              <a:t>; çok kirli çamaşır üç su ile temizlenirken, az kirli </a:t>
            </a:r>
            <a:r>
              <a:rPr lang="tr-TR" sz="2400" dirty="0" smtClean="0">
                <a:latin typeface="Times New Roman" panose="02020603050405020304" pitchFamily="18" charset="0"/>
                <a:cs typeface="Times New Roman" panose="02020603050405020304" pitchFamily="18" charset="0"/>
              </a:rPr>
              <a:t>çamaşıra iki </a:t>
            </a:r>
            <a:r>
              <a:rPr lang="tr-TR" sz="2400" dirty="0">
                <a:latin typeface="Times New Roman" panose="02020603050405020304" pitchFamily="18" charset="0"/>
                <a:cs typeface="Times New Roman" panose="02020603050405020304" pitchFamily="18" charset="0"/>
              </a:rPr>
              <a:t>su yeterli olabilir. Kirlilik derecesine göre gruplamak, az kirli </a:t>
            </a:r>
            <a:r>
              <a:rPr lang="tr-TR" sz="2400" dirty="0" smtClean="0">
                <a:latin typeface="Times New Roman" panose="02020603050405020304" pitchFamily="18" charset="0"/>
                <a:cs typeface="Times New Roman" panose="02020603050405020304" pitchFamily="18" charset="0"/>
              </a:rPr>
              <a:t>çamaşırın yıpranmasını </a:t>
            </a:r>
            <a:r>
              <a:rPr lang="tr-TR" sz="2400" dirty="0">
                <a:latin typeface="Times New Roman" panose="02020603050405020304" pitchFamily="18" charset="0"/>
                <a:cs typeface="Times New Roman" panose="02020603050405020304" pitchFamily="18" charset="0"/>
              </a:rPr>
              <a:t>önleyeceği gibi su, deterjan, elektrik, zaman ve </a:t>
            </a:r>
            <a:r>
              <a:rPr lang="tr-TR" sz="2400" dirty="0" smtClean="0">
                <a:latin typeface="Times New Roman" panose="02020603050405020304" pitchFamily="18" charset="0"/>
                <a:cs typeface="Times New Roman" panose="02020603050405020304" pitchFamily="18" charset="0"/>
              </a:rPr>
              <a:t>enerji tasarrufu </a:t>
            </a:r>
            <a:r>
              <a:rPr lang="tr-TR" sz="2400" dirty="0">
                <a:latin typeface="Times New Roman" panose="02020603050405020304" pitchFamily="18" charset="0"/>
                <a:cs typeface="Times New Roman" panose="02020603050405020304" pitchFamily="18" charset="0"/>
              </a:rPr>
              <a:t>gibi faydalar da sağlaması bakımından önem kazanır.</a:t>
            </a:r>
          </a:p>
        </p:txBody>
      </p:sp>
    </p:spTree>
    <p:extLst>
      <p:ext uri="{BB962C8B-B14F-4D97-AF65-F5344CB8AC3E}">
        <p14:creationId xmlns:p14="http://schemas.microsoft.com/office/powerpoint/2010/main" val="35055929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0" y="145961"/>
            <a:ext cx="12191999" cy="1326321"/>
          </a:xfrm>
        </p:spPr>
        <p:txBody>
          <a:bodyPr>
            <a:normAutofit/>
          </a:bodyPr>
          <a:lstStyle/>
          <a:p>
            <a:r>
              <a:rPr lang="tr-TR" sz="3600" dirty="0">
                <a:latin typeface="Times New Roman" panose="02020603050405020304" pitchFamily="18" charset="0"/>
                <a:cs typeface="Times New Roman" panose="02020603050405020304" pitchFamily="18" charset="0"/>
              </a:rPr>
              <a:t>Çamaşırhane Bölümü</a:t>
            </a:r>
          </a:p>
        </p:txBody>
      </p:sp>
      <p:sp>
        <p:nvSpPr>
          <p:cNvPr id="3" name="İçerik Yer Tutucusu 2"/>
          <p:cNvSpPr>
            <a:spLocks noGrp="1"/>
          </p:cNvSpPr>
          <p:nvPr>
            <p:ph idx="1"/>
          </p:nvPr>
        </p:nvSpPr>
        <p:spPr>
          <a:xfrm>
            <a:off x="0" y="1472282"/>
            <a:ext cx="12191999" cy="5385718"/>
          </a:xfrm>
        </p:spPr>
        <p:txBody>
          <a:bodyPr>
            <a:normAutofit/>
          </a:bodyPr>
          <a:lstStyle/>
          <a:p>
            <a:pPr marL="0" indent="0" algn="just">
              <a:buNone/>
            </a:pPr>
            <a:r>
              <a:rPr lang="tr-TR" sz="2400" dirty="0">
                <a:latin typeface="Times New Roman" panose="02020603050405020304" pitchFamily="18" charset="0"/>
                <a:cs typeface="Times New Roman" panose="02020603050405020304" pitchFamily="18" charset="0"/>
              </a:rPr>
              <a:t>        Çamaşırhane, işletmenin, konukların ve </a:t>
            </a:r>
            <a:r>
              <a:rPr lang="tr-TR" sz="2400" dirty="0" smtClean="0">
                <a:latin typeface="Times New Roman" panose="02020603050405020304" pitchFamily="18" charset="0"/>
                <a:cs typeface="Times New Roman" panose="02020603050405020304" pitchFamily="18" charset="0"/>
              </a:rPr>
              <a:t>personelin çamaşırlarının </a:t>
            </a:r>
            <a:r>
              <a:rPr lang="tr-TR" sz="2400" dirty="0">
                <a:latin typeface="Times New Roman" panose="02020603050405020304" pitchFamily="18" charset="0"/>
                <a:cs typeface="Times New Roman" panose="02020603050405020304" pitchFamily="18" charset="0"/>
              </a:rPr>
              <a:t>gruplandırıldığı, dikiş ve tamirinin </a:t>
            </a:r>
            <a:r>
              <a:rPr lang="tr-TR" sz="2400" dirty="0" smtClean="0">
                <a:latin typeface="Times New Roman" panose="02020603050405020304" pitchFamily="18" charset="0"/>
                <a:cs typeface="Times New Roman" panose="02020603050405020304" pitchFamily="18" charset="0"/>
              </a:rPr>
              <a:t>yapıldığı, yıkanıp</a:t>
            </a:r>
            <a:r>
              <a:rPr lang="tr-TR" sz="2400" dirty="0">
                <a:latin typeface="Times New Roman" panose="02020603050405020304" pitchFamily="18" charset="0"/>
                <a:cs typeface="Times New Roman" panose="02020603050405020304" pitchFamily="18" charset="0"/>
              </a:rPr>
              <a:t>, ütülendiği, katlanıp depolarda saklandığı ve </a:t>
            </a:r>
            <a:r>
              <a:rPr lang="tr-TR" sz="2400" dirty="0" smtClean="0">
                <a:latin typeface="Times New Roman" panose="02020603050405020304" pitchFamily="18" charset="0"/>
                <a:cs typeface="Times New Roman" panose="02020603050405020304" pitchFamily="18" charset="0"/>
              </a:rPr>
              <a:t>çamaşır alışverişinin </a:t>
            </a:r>
            <a:r>
              <a:rPr lang="tr-TR" sz="2400" dirty="0">
                <a:latin typeface="Times New Roman" panose="02020603050405020304" pitchFamily="18" charset="0"/>
                <a:cs typeface="Times New Roman" panose="02020603050405020304" pitchFamily="18" charset="0"/>
              </a:rPr>
              <a:t>yapıldığı bölümdür</a:t>
            </a:r>
            <a:r>
              <a:rPr lang="tr-TR" sz="2400" dirty="0" smtClean="0">
                <a:latin typeface="Times New Roman" panose="02020603050405020304" pitchFamily="18" charset="0"/>
                <a:cs typeface="Times New Roman" panose="02020603050405020304" pitchFamily="18" charset="0"/>
              </a:rPr>
              <a:t>.</a:t>
            </a:r>
          </a:p>
          <a:p>
            <a:pPr marL="0" indent="0" algn="just">
              <a:buNone/>
            </a:pPr>
            <a:endParaRPr lang="tr-TR" sz="2400" dirty="0">
              <a:latin typeface="Times New Roman" panose="02020603050405020304" pitchFamily="18" charset="0"/>
              <a:cs typeface="Times New Roman" panose="02020603050405020304" pitchFamily="18" charset="0"/>
            </a:endParaRPr>
          </a:p>
          <a:p>
            <a:pPr marL="0" indent="0" algn="just">
              <a:buNone/>
            </a:pPr>
            <a:r>
              <a:rPr lang="tr-TR" sz="2400" dirty="0">
                <a:latin typeface="Times New Roman" panose="02020603050405020304" pitchFamily="18" charset="0"/>
                <a:cs typeface="Times New Roman" panose="02020603050405020304" pitchFamily="18" charset="0"/>
              </a:rPr>
              <a:t>Modern bir otel işletmesinin çamaşırhanesi yapılan işlerin </a:t>
            </a:r>
            <a:r>
              <a:rPr lang="tr-TR" sz="2400" dirty="0" smtClean="0">
                <a:latin typeface="Times New Roman" panose="02020603050405020304" pitchFamily="18" charset="0"/>
                <a:cs typeface="Times New Roman" panose="02020603050405020304" pitchFamily="18" charset="0"/>
              </a:rPr>
              <a:t>özelliklerine göre </a:t>
            </a:r>
            <a:r>
              <a:rPr lang="tr-TR" sz="2400" dirty="0">
                <a:latin typeface="Times New Roman" panose="02020603050405020304" pitchFamily="18" charset="0"/>
                <a:cs typeface="Times New Roman" panose="02020603050405020304" pitchFamily="18" charset="0"/>
              </a:rPr>
              <a:t>şu bölümlerden oluşur:</a:t>
            </a:r>
          </a:p>
        </p:txBody>
      </p:sp>
      <p:sp>
        <p:nvSpPr>
          <p:cNvPr id="4" name="Sağ Ok 3"/>
          <p:cNvSpPr/>
          <p:nvPr/>
        </p:nvSpPr>
        <p:spPr>
          <a:xfrm>
            <a:off x="0" y="1472282"/>
            <a:ext cx="605307" cy="49818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177474231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İçerik Yer Tutucusu 4"/>
          <p:cNvSpPr>
            <a:spLocks noGrp="1"/>
          </p:cNvSpPr>
          <p:nvPr>
            <p:ph idx="1"/>
          </p:nvPr>
        </p:nvSpPr>
        <p:spPr>
          <a:xfrm>
            <a:off x="0" y="0"/>
            <a:ext cx="12192000" cy="6809677"/>
          </a:xfrm>
        </p:spPr>
        <p:txBody>
          <a:bodyPr>
            <a:normAutofit lnSpcReduction="10000"/>
          </a:bodyPr>
          <a:lstStyle/>
          <a:p>
            <a:pPr marL="0" indent="0" algn="just">
              <a:buNone/>
            </a:pPr>
            <a:r>
              <a:rPr lang="tr-TR" sz="2400" dirty="0">
                <a:latin typeface="Times New Roman" panose="02020603050405020304" pitchFamily="18" charset="0"/>
                <a:cs typeface="Times New Roman" panose="02020603050405020304" pitchFamily="18" charset="0"/>
              </a:rPr>
              <a:t>       </a:t>
            </a:r>
            <a:r>
              <a:rPr lang="tr-TR" sz="2600" b="1" dirty="0">
                <a:solidFill>
                  <a:srgbClr val="00B0F0"/>
                </a:solidFill>
                <a:latin typeface="Times New Roman" panose="02020603050405020304" pitchFamily="18" charset="0"/>
                <a:cs typeface="Times New Roman" panose="02020603050405020304" pitchFamily="18" charset="0"/>
              </a:rPr>
              <a:t>Çamaşır Gruplandırmada Dikkat Edilecek Hijyen Kuralları</a:t>
            </a:r>
          </a:p>
          <a:p>
            <a:pPr marL="0" indent="0" algn="just">
              <a:buNone/>
            </a:pPr>
            <a:r>
              <a:rPr lang="tr-TR" sz="2400" dirty="0">
                <a:latin typeface="Times New Roman" panose="02020603050405020304" pitchFamily="18" charset="0"/>
                <a:cs typeface="Times New Roman" panose="02020603050405020304" pitchFamily="18" charset="0"/>
              </a:rPr>
              <a:t>• Kirli çamaşırlar ve temiz çamaşırlar ayrı tutulmalıdır.</a:t>
            </a:r>
          </a:p>
          <a:p>
            <a:pPr marL="0" indent="0" algn="just">
              <a:buNone/>
            </a:pPr>
            <a:r>
              <a:rPr lang="tr-TR" sz="2400" dirty="0">
                <a:latin typeface="Times New Roman" panose="02020603050405020304" pitchFamily="18" charset="0"/>
                <a:cs typeface="Times New Roman" panose="02020603050405020304" pitchFamily="18" charset="0"/>
              </a:rPr>
              <a:t>• Kirli çamaşırlar temizlik araç ve gereçleriyle </a:t>
            </a:r>
            <a:r>
              <a:rPr lang="tr-TR" sz="2400" dirty="0" smtClean="0">
                <a:latin typeface="Times New Roman" panose="02020603050405020304" pitchFamily="18" charset="0"/>
                <a:cs typeface="Times New Roman" panose="02020603050405020304" pitchFamily="18" charset="0"/>
              </a:rPr>
              <a:t>bir arada </a:t>
            </a:r>
            <a:r>
              <a:rPr lang="tr-TR" sz="2400" dirty="0">
                <a:latin typeface="Times New Roman" panose="02020603050405020304" pitchFamily="18" charset="0"/>
                <a:cs typeface="Times New Roman" panose="02020603050405020304" pitchFamily="18" charset="0"/>
              </a:rPr>
              <a:t>tutulmamalıdır.</a:t>
            </a:r>
          </a:p>
          <a:p>
            <a:pPr marL="0" indent="0" algn="just">
              <a:buNone/>
            </a:pPr>
            <a:r>
              <a:rPr lang="tr-TR" sz="2400" dirty="0">
                <a:latin typeface="Times New Roman" panose="02020603050405020304" pitchFamily="18" charset="0"/>
                <a:cs typeface="Times New Roman" panose="02020603050405020304" pitchFamily="18" charset="0"/>
              </a:rPr>
              <a:t>• Kirli ve temiz çamaşırlar nemli </a:t>
            </a:r>
            <a:r>
              <a:rPr lang="tr-TR" sz="2400" dirty="0" smtClean="0">
                <a:latin typeface="Times New Roman" panose="02020603050405020304" pitchFamily="18" charset="0"/>
                <a:cs typeface="Times New Roman" panose="02020603050405020304" pitchFamily="18" charset="0"/>
              </a:rPr>
              <a:t>ortamlarda bırakılmamalı</a:t>
            </a:r>
            <a:r>
              <a:rPr lang="tr-TR" sz="2400" dirty="0">
                <a:latin typeface="Times New Roman" panose="02020603050405020304" pitchFamily="18" charset="0"/>
                <a:cs typeface="Times New Roman" panose="02020603050405020304" pitchFamily="18" charset="0"/>
              </a:rPr>
              <a:t>, temiz, kuru ve havadar </a:t>
            </a:r>
            <a:r>
              <a:rPr lang="tr-TR" sz="2400" dirty="0" smtClean="0">
                <a:latin typeface="Times New Roman" panose="02020603050405020304" pitchFamily="18" charset="0"/>
                <a:cs typeface="Times New Roman" panose="02020603050405020304" pitchFamily="18" charset="0"/>
              </a:rPr>
              <a:t>yerlerde saklanmalıdır.</a:t>
            </a:r>
          </a:p>
          <a:p>
            <a:pPr marL="0" indent="0" algn="just">
              <a:buNone/>
            </a:pPr>
            <a:r>
              <a:rPr lang="tr-TR" sz="2400" dirty="0">
                <a:latin typeface="Times New Roman" panose="02020603050405020304" pitchFamily="18" charset="0"/>
                <a:cs typeface="Times New Roman" panose="02020603050405020304" pitchFamily="18" charset="0"/>
              </a:rPr>
              <a:t>• Konuklardan hasta olan varsa, çamaşırları </a:t>
            </a:r>
            <a:r>
              <a:rPr lang="tr-TR" sz="2400" dirty="0" smtClean="0">
                <a:latin typeface="Times New Roman" panose="02020603050405020304" pitchFamily="18" charset="0"/>
                <a:cs typeface="Times New Roman" panose="02020603050405020304" pitchFamily="18" charset="0"/>
              </a:rPr>
              <a:t>diğer çamaşırlardan </a:t>
            </a:r>
            <a:r>
              <a:rPr lang="tr-TR" sz="2400" dirty="0">
                <a:latin typeface="Times New Roman" panose="02020603050405020304" pitchFamily="18" charset="0"/>
                <a:cs typeface="Times New Roman" panose="02020603050405020304" pitchFamily="18" charset="0"/>
              </a:rPr>
              <a:t>ayrı taşınıp temizlenmelidir.</a:t>
            </a:r>
          </a:p>
          <a:p>
            <a:pPr marL="0" indent="0" algn="just">
              <a:buNone/>
            </a:pPr>
            <a:r>
              <a:rPr lang="tr-TR" sz="2400" dirty="0">
                <a:latin typeface="Times New Roman" panose="02020603050405020304" pitchFamily="18" charset="0"/>
                <a:cs typeface="Times New Roman" panose="02020603050405020304" pitchFamily="18" charset="0"/>
              </a:rPr>
              <a:t>• Hasta çamaşırlarının çamaşırhaneye </a:t>
            </a:r>
            <a:r>
              <a:rPr lang="tr-TR" sz="2400" dirty="0" smtClean="0">
                <a:latin typeface="Times New Roman" panose="02020603050405020304" pitchFamily="18" charset="0"/>
                <a:cs typeface="Times New Roman" panose="02020603050405020304" pitchFamily="18" charset="0"/>
              </a:rPr>
              <a:t>gönderilmesin esnasında </a:t>
            </a:r>
            <a:r>
              <a:rPr lang="tr-TR" sz="2400" dirty="0">
                <a:latin typeface="Times New Roman" panose="02020603050405020304" pitchFamily="18" charset="0"/>
                <a:cs typeface="Times New Roman" panose="02020603050405020304" pitchFamily="18" charset="0"/>
              </a:rPr>
              <a:t>şut sistemi kullanılmamalıdır</a:t>
            </a:r>
            <a:r>
              <a:rPr lang="tr-TR" sz="2400" dirty="0" smtClean="0">
                <a:latin typeface="Times New Roman" panose="02020603050405020304" pitchFamily="18" charset="0"/>
                <a:cs typeface="Times New Roman" panose="02020603050405020304" pitchFamily="18" charset="0"/>
              </a:rPr>
              <a:t>.</a:t>
            </a:r>
          </a:p>
          <a:p>
            <a:pPr marL="0" indent="0" algn="just">
              <a:buNone/>
            </a:pPr>
            <a:r>
              <a:rPr lang="tr-TR" sz="2400" dirty="0">
                <a:latin typeface="Times New Roman" panose="02020603050405020304" pitchFamily="18" charset="0"/>
                <a:cs typeface="Times New Roman" panose="02020603050405020304" pitchFamily="18" charset="0"/>
              </a:rPr>
              <a:t>• Lekeli çamaşırlar diğerlerinden ayrı </a:t>
            </a:r>
            <a:r>
              <a:rPr lang="tr-TR" sz="2400" dirty="0" smtClean="0">
                <a:latin typeface="Times New Roman" panose="02020603050405020304" pitchFamily="18" charset="0"/>
                <a:cs typeface="Times New Roman" panose="02020603050405020304" pitchFamily="18" charset="0"/>
              </a:rPr>
              <a:t>olarak çamaşırhaneye </a:t>
            </a:r>
            <a:r>
              <a:rPr lang="tr-TR" sz="2400" dirty="0">
                <a:latin typeface="Times New Roman" panose="02020603050405020304" pitchFamily="18" charset="0"/>
                <a:cs typeface="Times New Roman" panose="02020603050405020304" pitchFamily="18" charset="0"/>
              </a:rPr>
              <a:t>gönderilip temizlenmelidir.</a:t>
            </a:r>
          </a:p>
          <a:p>
            <a:pPr marL="0" indent="0" algn="just">
              <a:buNone/>
            </a:pPr>
            <a:r>
              <a:rPr lang="tr-TR" sz="2400" dirty="0">
                <a:latin typeface="Times New Roman" panose="02020603050405020304" pitchFamily="18" charset="0"/>
                <a:cs typeface="Times New Roman" panose="02020603050405020304" pitchFamily="18" charset="0"/>
              </a:rPr>
              <a:t>• Kirli çamaşırlar, kirli çamaşır torbası veya </a:t>
            </a:r>
            <a:r>
              <a:rPr lang="tr-TR" sz="2400" dirty="0" smtClean="0">
                <a:latin typeface="Times New Roman" panose="02020603050405020304" pitchFamily="18" charset="0"/>
                <a:cs typeface="Times New Roman" panose="02020603050405020304" pitchFamily="18" charset="0"/>
              </a:rPr>
              <a:t>kirli çamaşır </a:t>
            </a:r>
            <a:r>
              <a:rPr lang="tr-TR" sz="2400" dirty="0">
                <a:latin typeface="Times New Roman" panose="02020603050405020304" pitchFamily="18" charset="0"/>
                <a:cs typeface="Times New Roman" panose="02020603050405020304" pitchFamily="18" charset="0"/>
              </a:rPr>
              <a:t>arabasında çamaşırhaneye gönderilmeli,</a:t>
            </a:r>
          </a:p>
          <a:p>
            <a:pPr marL="0" indent="0" algn="just">
              <a:buNone/>
            </a:pPr>
            <a:r>
              <a:rPr lang="tr-TR" sz="2400" dirty="0">
                <a:latin typeface="Times New Roman" panose="02020603050405020304" pitchFamily="18" charset="0"/>
                <a:cs typeface="Times New Roman" panose="02020603050405020304" pitchFamily="18" charset="0"/>
              </a:rPr>
              <a:t>konuk çamaşırları ise ya şut sitemiyle ya da </a:t>
            </a:r>
            <a:r>
              <a:rPr lang="tr-TR" sz="2400" dirty="0" smtClean="0">
                <a:latin typeface="Times New Roman" panose="02020603050405020304" pitchFamily="18" charset="0"/>
                <a:cs typeface="Times New Roman" panose="02020603050405020304" pitchFamily="18" charset="0"/>
              </a:rPr>
              <a:t>konuk çamaşır </a:t>
            </a:r>
            <a:r>
              <a:rPr lang="tr-TR" sz="2400" dirty="0">
                <a:latin typeface="Times New Roman" panose="02020603050405020304" pitchFamily="18" charset="0"/>
                <a:cs typeface="Times New Roman" panose="02020603050405020304" pitchFamily="18" charset="0"/>
              </a:rPr>
              <a:t>torbasına konarak çamaşırhaneye </a:t>
            </a:r>
            <a:r>
              <a:rPr lang="tr-TR" sz="2400" dirty="0" smtClean="0">
                <a:latin typeface="Times New Roman" panose="02020603050405020304" pitchFamily="18" charset="0"/>
                <a:cs typeface="Times New Roman" panose="02020603050405020304" pitchFamily="18" charset="0"/>
              </a:rPr>
              <a:t>teslim edilmelidir.</a:t>
            </a:r>
          </a:p>
          <a:p>
            <a:pPr marL="0" indent="0" algn="just">
              <a:buNone/>
            </a:pPr>
            <a:r>
              <a:rPr lang="tr-TR" sz="2400" dirty="0">
                <a:latin typeface="Times New Roman" panose="02020603050405020304" pitchFamily="18" charset="0"/>
                <a:cs typeface="Times New Roman" panose="02020603050405020304" pitchFamily="18" charset="0"/>
              </a:rPr>
              <a:t>• Kirli çamaşırlar taşınırken dikkatli ve </a:t>
            </a:r>
            <a:r>
              <a:rPr lang="tr-TR" sz="2400" dirty="0" smtClean="0">
                <a:latin typeface="Times New Roman" panose="02020603050405020304" pitchFamily="18" charset="0"/>
                <a:cs typeface="Times New Roman" panose="02020603050405020304" pitchFamily="18" charset="0"/>
              </a:rPr>
              <a:t>hijyen kurallarına </a:t>
            </a:r>
            <a:r>
              <a:rPr lang="tr-TR" sz="2400" dirty="0">
                <a:latin typeface="Times New Roman" panose="02020603050405020304" pitchFamily="18" charset="0"/>
                <a:cs typeface="Times New Roman" panose="02020603050405020304" pitchFamily="18" charset="0"/>
              </a:rPr>
              <a:t>uygun taşınmalı, çeneye ve koltuk </a:t>
            </a:r>
            <a:r>
              <a:rPr lang="tr-TR" sz="2400" dirty="0" smtClean="0">
                <a:latin typeface="Times New Roman" panose="02020603050405020304" pitchFamily="18" charset="0"/>
                <a:cs typeface="Times New Roman" panose="02020603050405020304" pitchFamily="18" charset="0"/>
              </a:rPr>
              <a:t>altına sıkıştırılmamalıdır</a:t>
            </a:r>
            <a:r>
              <a:rPr lang="tr-TR" sz="2400" dirty="0">
                <a:latin typeface="Times New Roman" panose="02020603050405020304" pitchFamily="18" charset="0"/>
                <a:cs typeface="Times New Roman" panose="02020603050405020304" pitchFamily="18" charset="0"/>
              </a:rPr>
              <a:t>.</a:t>
            </a:r>
          </a:p>
        </p:txBody>
      </p:sp>
      <p:sp>
        <p:nvSpPr>
          <p:cNvPr id="6" name="Sağ Ok 5"/>
          <p:cNvSpPr/>
          <p:nvPr/>
        </p:nvSpPr>
        <p:spPr>
          <a:xfrm>
            <a:off x="0" y="103031"/>
            <a:ext cx="463639" cy="37348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20197483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0" y="609600"/>
            <a:ext cx="12191999" cy="1326321"/>
          </a:xfrm>
        </p:spPr>
        <p:txBody>
          <a:bodyPr>
            <a:normAutofit/>
          </a:bodyPr>
          <a:lstStyle/>
          <a:p>
            <a:pPr algn="l"/>
            <a:r>
              <a:rPr lang="tr-TR" sz="3600" dirty="0" smtClean="0">
                <a:latin typeface="Times New Roman" panose="02020603050405020304" pitchFamily="18" charset="0"/>
                <a:cs typeface="Times New Roman" panose="02020603050405020304" pitchFamily="18" charset="0"/>
              </a:rPr>
              <a:t>KAYNAKÇA</a:t>
            </a:r>
            <a:endParaRPr lang="tr-TR" sz="3600" dirty="0">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idx="1"/>
          </p:nvPr>
        </p:nvSpPr>
        <p:spPr>
          <a:xfrm>
            <a:off x="12274" y="2418036"/>
            <a:ext cx="12179726" cy="3695136"/>
          </a:xfrm>
        </p:spPr>
        <p:txBody>
          <a:bodyPr>
            <a:normAutofit/>
          </a:bodyPr>
          <a:lstStyle/>
          <a:p>
            <a:pPr marL="0" indent="0">
              <a:buNone/>
            </a:pPr>
            <a:r>
              <a:rPr lang="tr-TR" sz="2800" dirty="0">
                <a:latin typeface="Times New Roman" panose="02020603050405020304" pitchFamily="18" charset="0"/>
                <a:cs typeface="Times New Roman" panose="02020603050405020304" pitchFamily="18" charset="0"/>
              </a:rPr>
              <a:t>Öğr. Gör. Nihat Demirtaş , Ankuzem ,Otel İşletmeciliği , Ankara 2010 , s. 1-339</a:t>
            </a:r>
          </a:p>
          <a:p>
            <a:pPr marL="0" indent="0">
              <a:buNone/>
            </a:pPr>
            <a:endParaRPr lang="tr-TR" sz="2800">
              <a:latin typeface="Times New Roman" panose="02020603050405020304" pitchFamily="18" charset="0"/>
              <a:cs typeface="Times New Roman" panose="02020603050405020304" pitchFamily="18" charset="0"/>
            </a:endParaRPr>
          </a:p>
          <a:p>
            <a:pPr marL="0" indent="0">
              <a:buNone/>
            </a:pPr>
            <a:endParaRPr lang="tr-TR"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264051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 y="158839"/>
            <a:ext cx="12191999" cy="1326321"/>
          </a:xfrm>
        </p:spPr>
        <p:txBody>
          <a:bodyPr>
            <a:normAutofit/>
          </a:bodyPr>
          <a:lstStyle/>
          <a:p>
            <a:r>
              <a:rPr lang="tr-TR" sz="3600" dirty="0">
                <a:latin typeface="Times New Roman" panose="02020603050405020304" pitchFamily="18" charset="0"/>
                <a:cs typeface="Times New Roman" panose="02020603050405020304" pitchFamily="18" charset="0"/>
              </a:rPr>
              <a:t>Çamaşırhanenin Bölümleri</a:t>
            </a:r>
          </a:p>
        </p:txBody>
      </p:sp>
      <p:sp>
        <p:nvSpPr>
          <p:cNvPr id="3" name="İçerik Yer Tutucusu 2"/>
          <p:cNvSpPr>
            <a:spLocks noGrp="1"/>
          </p:cNvSpPr>
          <p:nvPr>
            <p:ph idx="1"/>
          </p:nvPr>
        </p:nvSpPr>
        <p:spPr>
          <a:xfrm>
            <a:off x="0" y="1485160"/>
            <a:ext cx="12191999" cy="5372840"/>
          </a:xfrm>
        </p:spPr>
        <p:txBody>
          <a:bodyPr>
            <a:normAutofit/>
          </a:bodyPr>
          <a:lstStyle/>
          <a:p>
            <a:pPr marL="0" indent="0" algn="just">
              <a:buNone/>
            </a:pPr>
            <a:r>
              <a:rPr lang="tr-TR" sz="2600" b="1" dirty="0" smtClean="0">
                <a:solidFill>
                  <a:srgbClr val="00B0F0"/>
                </a:solidFill>
                <a:latin typeface="Times New Roman" panose="02020603050405020304" pitchFamily="18" charset="0"/>
                <a:cs typeface="Times New Roman" panose="02020603050405020304" pitchFamily="18" charset="0"/>
              </a:rPr>
              <a:t>a)Kirli </a:t>
            </a:r>
            <a:r>
              <a:rPr lang="tr-TR" sz="2600" b="1" dirty="0">
                <a:solidFill>
                  <a:srgbClr val="00B0F0"/>
                </a:solidFill>
                <a:latin typeface="Times New Roman" panose="02020603050405020304" pitchFamily="18" charset="0"/>
                <a:cs typeface="Times New Roman" panose="02020603050405020304" pitchFamily="18" charset="0"/>
              </a:rPr>
              <a:t>çamaşır: </a:t>
            </a:r>
            <a:r>
              <a:rPr lang="tr-TR" sz="2400" dirty="0">
                <a:latin typeface="Times New Roman" panose="02020603050405020304" pitchFamily="18" charset="0"/>
                <a:cs typeface="Times New Roman" panose="02020603050405020304" pitchFamily="18" charset="0"/>
              </a:rPr>
              <a:t>Bu bölümde bütün kirli çamaşırlar tasnif edilir ve </a:t>
            </a:r>
            <a:r>
              <a:rPr lang="tr-TR" sz="2400" dirty="0" smtClean="0">
                <a:latin typeface="Times New Roman" panose="02020603050405020304" pitchFamily="18" charset="0"/>
                <a:cs typeface="Times New Roman" panose="02020603050405020304" pitchFamily="18" charset="0"/>
              </a:rPr>
              <a:t>sayılır. Çamaşırhane yıkanmak </a:t>
            </a:r>
            <a:r>
              <a:rPr lang="tr-TR" sz="2400" dirty="0">
                <a:latin typeface="Times New Roman" panose="02020603050405020304" pitchFamily="18" charset="0"/>
                <a:cs typeface="Times New Roman" panose="02020603050405020304" pitchFamily="18" charset="0"/>
              </a:rPr>
              <a:t>üzere gelen kirli çamaşırların tasnif </a:t>
            </a:r>
            <a:r>
              <a:rPr lang="tr-TR" sz="2400" dirty="0" smtClean="0">
                <a:latin typeface="Times New Roman" panose="02020603050405020304" pitchFamily="18" charset="0"/>
                <a:cs typeface="Times New Roman" panose="02020603050405020304" pitchFamily="18" charset="0"/>
              </a:rPr>
              <a:t>edilmeleri pek </a:t>
            </a:r>
            <a:r>
              <a:rPr lang="tr-TR" sz="2400" dirty="0">
                <a:latin typeface="Times New Roman" panose="02020603050405020304" pitchFamily="18" charset="0"/>
                <a:cs typeface="Times New Roman" panose="02020603050405020304" pitchFamily="18" charset="0"/>
              </a:rPr>
              <a:t>çok pratik faydalar </a:t>
            </a:r>
            <a:r>
              <a:rPr lang="tr-TR" sz="2400" dirty="0" smtClean="0">
                <a:latin typeface="Times New Roman" panose="02020603050405020304" pitchFamily="18" charset="0"/>
                <a:cs typeface="Times New Roman" panose="02020603050405020304" pitchFamily="18" charset="0"/>
              </a:rPr>
              <a:t>sağlar.</a:t>
            </a:r>
          </a:p>
          <a:p>
            <a:pPr marL="0" indent="0" algn="just">
              <a:buNone/>
            </a:pPr>
            <a:r>
              <a:rPr lang="tr-TR" sz="2400" dirty="0">
                <a:latin typeface="Times New Roman" panose="02020603050405020304" pitchFamily="18" charset="0"/>
                <a:cs typeface="Times New Roman" panose="02020603050405020304" pitchFamily="18" charset="0"/>
              </a:rPr>
              <a:t>       Çamaşırlar yıkanmadan önce:</a:t>
            </a:r>
          </a:p>
          <a:p>
            <a:pPr marL="0" indent="0" algn="just">
              <a:buNone/>
            </a:pPr>
            <a:r>
              <a:rPr lang="tr-TR" sz="2400" dirty="0">
                <a:latin typeface="Times New Roman" panose="02020603050405020304" pitchFamily="18" charset="0"/>
                <a:cs typeface="Times New Roman" panose="02020603050405020304" pitchFamily="18" charset="0"/>
              </a:rPr>
              <a:t>1. Renklerine</a:t>
            </a:r>
          </a:p>
          <a:p>
            <a:pPr marL="0" indent="0" algn="just">
              <a:buNone/>
            </a:pPr>
            <a:r>
              <a:rPr lang="tr-TR" sz="2400" dirty="0">
                <a:latin typeface="Times New Roman" panose="02020603050405020304" pitchFamily="18" charset="0"/>
                <a:cs typeface="Times New Roman" panose="02020603050405020304" pitchFamily="18" charset="0"/>
              </a:rPr>
              <a:t>2. Cinslerine (ipek, yün, pamuk, keten </a:t>
            </a:r>
            <a:r>
              <a:rPr lang="tr-TR" sz="2400" dirty="0" err="1">
                <a:latin typeface="Times New Roman" panose="02020603050405020304" pitchFamily="18" charset="0"/>
                <a:cs typeface="Times New Roman" panose="02020603050405020304" pitchFamily="18" charset="0"/>
              </a:rPr>
              <a:t>vb</a:t>
            </a:r>
            <a:r>
              <a:rPr lang="tr-TR" sz="2400" dirty="0">
                <a:latin typeface="Times New Roman" panose="02020603050405020304" pitchFamily="18" charset="0"/>
                <a:cs typeface="Times New Roman" panose="02020603050405020304" pitchFamily="18" charset="0"/>
              </a:rPr>
              <a:t>)</a:t>
            </a:r>
          </a:p>
          <a:p>
            <a:pPr marL="0" indent="0" algn="just">
              <a:buNone/>
            </a:pPr>
            <a:r>
              <a:rPr lang="tr-TR" sz="2400" dirty="0">
                <a:latin typeface="Times New Roman" panose="02020603050405020304" pitchFamily="18" charset="0"/>
                <a:cs typeface="Times New Roman" panose="02020603050405020304" pitchFamily="18" charset="0"/>
              </a:rPr>
              <a:t>3. Büyüklüklerine</a:t>
            </a:r>
          </a:p>
          <a:p>
            <a:pPr marL="0" indent="0" algn="just">
              <a:buNone/>
            </a:pPr>
            <a:r>
              <a:rPr lang="tr-TR" sz="2400" dirty="0">
                <a:latin typeface="Times New Roman" panose="02020603050405020304" pitchFamily="18" charset="0"/>
                <a:cs typeface="Times New Roman" panose="02020603050405020304" pitchFamily="18" charset="0"/>
              </a:rPr>
              <a:t>4. Kirlilik derecelerine göre tasnif edilir.</a:t>
            </a:r>
          </a:p>
          <a:p>
            <a:pPr marL="0" indent="0" algn="just">
              <a:buNone/>
            </a:pPr>
            <a:r>
              <a:rPr lang="tr-TR" sz="2400" dirty="0" smtClean="0">
                <a:latin typeface="Times New Roman" panose="02020603050405020304" pitchFamily="18" charset="0"/>
                <a:cs typeface="Times New Roman" panose="02020603050405020304" pitchFamily="18" charset="0"/>
              </a:rPr>
              <a:t> </a:t>
            </a:r>
          </a:p>
          <a:p>
            <a:pPr marL="0" indent="0" algn="just">
              <a:buNone/>
            </a:pPr>
            <a:endParaRPr lang="tr-TR" sz="2400" dirty="0">
              <a:latin typeface="Times New Roman" panose="02020603050405020304" pitchFamily="18" charset="0"/>
              <a:cs typeface="Times New Roman" panose="02020603050405020304" pitchFamily="18" charset="0"/>
            </a:endParaRPr>
          </a:p>
          <a:p>
            <a:pPr marL="0" indent="0" algn="just">
              <a:buNone/>
            </a:pPr>
            <a:endParaRPr lang="tr-TR" sz="2400" dirty="0" smtClean="0">
              <a:latin typeface="Times New Roman" panose="02020603050405020304" pitchFamily="18" charset="0"/>
              <a:cs typeface="Times New Roman" panose="02020603050405020304" pitchFamily="18" charset="0"/>
            </a:endParaRPr>
          </a:p>
          <a:p>
            <a:pPr marL="0" indent="0" algn="just">
              <a:buNone/>
            </a:pPr>
            <a:endParaRPr lang="tr-TR" sz="2400" dirty="0" smtClean="0">
              <a:latin typeface="Times New Roman" panose="02020603050405020304" pitchFamily="18" charset="0"/>
              <a:cs typeface="Times New Roman" panose="02020603050405020304" pitchFamily="18" charset="0"/>
            </a:endParaRPr>
          </a:p>
          <a:p>
            <a:pPr marL="0" indent="0" algn="just">
              <a:buNone/>
            </a:pPr>
            <a:endParaRPr lang="tr-TR" sz="2400" dirty="0">
              <a:latin typeface="Times New Roman" panose="02020603050405020304" pitchFamily="18" charset="0"/>
              <a:cs typeface="Times New Roman" panose="02020603050405020304" pitchFamily="18" charset="0"/>
            </a:endParaRPr>
          </a:p>
        </p:txBody>
      </p:sp>
      <p:sp>
        <p:nvSpPr>
          <p:cNvPr id="4" name="Sağ Ok 3"/>
          <p:cNvSpPr/>
          <p:nvPr/>
        </p:nvSpPr>
        <p:spPr>
          <a:xfrm>
            <a:off x="0" y="2631176"/>
            <a:ext cx="476519" cy="36060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1477174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12192000" cy="6858000"/>
          </a:xfrm>
        </p:spPr>
        <p:txBody>
          <a:bodyPr>
            <a:normAutofit/>
          </a:bodyPr>
          <a:lstStyle/>
          <a:p>
            <a:pPr marL="0" indent="0" algn="just">
              <a:buNone/>
            </a:pPr>
            <a:r>
              <a:rPr lang="tr-TR" sz="2600" b="1" dirty="0">
                <a:solidFill>
                  <a:srgbClr val="00B0F0"/>
                </a:solidFill>
                <a:latin typeface="Times New Roman" panose="02020603050405020304" pitchFamily="18" charset="0"/>
                <a:cs typeface="Times New Roman" panose="02020603050405020304" pitchFamily="18" charset="0"/>
              </a:rPr>
              <a:t>• Yıkama ‐ Kurutma: </a:t>
            </a:r>
            <a:r>
              <a:rPr lang="tr-TR" sz="2400" dirty="0">
                <a:latin typeface="Times New Roman" panose="02020603050405020304" pitchFamily="18" charset="0"/>
                <a:cs typeface="Times New Roman" panose="02020603050405020304" pitchFamily="18" charset="0"/>
              </a:rPr>
              <a:t>Bu bölümde, çamaşırlar makinelerde </a:t>
            </a:r>
            <a:r>
              <a:rPr lang="tr-TR" sz="2400" dirty="0" smtClean="0">
                <a:latin typeface="Times New Roman" panose="02020603050405020304" pitchFamily="18" charset="0"/>
                <a:cs typeface="Times New Roman" panose="02020603050405020304" pitchFamily="18" charset="0"/>
              </a:rPr>
              <a:t>yıkanarak kirlerinden </a:t>
            </a:r>
            <a:r>
              <a:rPr lang="tr-TR" sz="2400" dirty="0">
                <a:latin typeface="Times New Roman" panose="02020603050405020304" pitchFamily="18" charset="0"/>
                <a:cs typeface="Times New Roman" panose="02020603050405020304" pitchFamily="18" charset="0"/>
              </a:rPr>
              <a:t>ve lekelerden arındırılır, gruplara ayrılarak kurutulur</a:t>
            </a:r>
            <a:r>
              <a:rPr lang="tr-TR" sz="2400" dirty="0" smtClean="0">
                <a:latin typeface="Times New Roman" panose="02020603050405020304" pitchFamily="18" charset="0"/>
                <a:cs typeface="Times New Roman" panose="02020603050405020304" pitchFamily="18" charset="0"/>
              </a:rPr>
              <a:t>.</a:t>
            </a:r>
          </a:p>
          <a:p>
            <a:pPr marL="0" indent="0" algn="just">
              <a:buNone/>
            </a:pPr>
            <a:r>
              <a:rPr lang="tr-TR" sz="2600" b="1" dirty="0" smtClean="0">
                <a:solidFill>
                  <a:srgbClr val="00B0F0"/>
                </a:solidFill>
                <a:latin typeface="Times New Roman" panose="02020603050405020304" pitchFamily="18" charset="0"/>
                <a:cs typeface="Times New Roman" panose="02020603050405020304" pitchFamily="18" charset="0"/>
              </a:rPr>
              <a:t>• </a:t>
            </a:r>
            <a:r>
              <a:rPr lang="tr-TR" sz="2600" b="1" dirty="0">
                <a:solidFill>
                  <a:srgbClr val="00B0F0"/>
                </a:solidFill>
                <a:latin typeface="Times New Roman" panose="02020603050405020304" pitchFamily="18" charset="0"/>
                <a:cs typeface="Times New Roman" panose="02020603050405020304" pitchFamily="18" charset="0"/>
              </a:rPr>
              <a:t>Kuru Temizleme: </a:t>
            </a:r>
            <a:r>
              <a:rPr lang="tr-TR" sz="2400" dirty="0">
                <a:latin typeface="Times New Roman" panose="02020603050405020304" pitchFamily="18" charset="0"/>
                <a:cs typeface="Times New Roman" panose="02020603050405020304" pitchFamily="18" charset="0"/>
              </a:rPr>
              <a:t>Bazı hassas malzemeleri yıkamak yerine </a:t>
            </a:r>
            <a:r>
              <a:rPr lang="tr-TR" sz="2400" dirty="0" smtClean="0">
                <a:latin typeface="Times New Roman" panose="02020603050405020304" pitchFamily="18" charset="0"/>
                <a:cs typeface="Times New Roman" panose="02020603050405020304" pitchFamily="18" charset="0"/>
              </a:rPr>
              <a:t>kuru temizleme </a:t>
            </a:r>
            <a:r>
              <a:rPr lang="tr-TR" sz="2400" dirty="0">
                <a:latin typeface="Times New Roman" panose="02020603050405020304" pitchFamily="18" charset="0"/>
                <a:cs typeface="Times New Roman" panose="02020603050405020304" pitchFamily="18" charset="0"/>
              </a:rPr>
              <a:t>yaparak temizlemek gerekir. Bunun için kuru </a:t>
            </a:r>
            <a:r>
              <a:rPr lang="tr-TR" sz="2400" dirty="0" smtClean="0">
                <a:latin typeface="Times New Roman" panose="02020603050405020304" pitchFamily="18" charset="0"/>
                <a:cs typeface="Times New Roman" panose="02020603050405020304" pitchFamily="18" charset="0"/>
              </a:rPr>
              <a:t>temizleme makineleri </a:t>
            </a:r>
            <a:r>
              <a:rPr lang="tr-TR" sz="2400" dirty="0">
                <a:latin typeface="Times New Roman" panose="02020603050405020304" pitchFamily="18" charset="0"/>
                <a:cs typeface="Times New Roman" panose="02020603050405020304" pitchFamily="18" charset="0"/>
              </a:rPr>
              <a:t>kullanılır. Bu müşteriye ait bir giysi olabildiği </a:t>
            </a:r>
            <a:r>
              <a:rPr lang="tr-TR" sz="2400" dirty="0" smtClean="0">
                <a:latin typeface="Times New Roman" panose="02020603050405020304" pitchFamily="18" charset="0"/>
                <a:cs typeface="Times New Roman" panose="02020603050405020304" pitchFamily="18" charset="0"/>
              </a:rPr>
              <a:t>gibi personelin </a:t>
            </a:r>
            <a:r>
              <a:rPr lang="tr-TR" sz="2400" dirty="0">
                <a:latin typeface="Times New Roman" panose="02020603050405020304" pitchFamily="18" charset="0"/>
                <a:cs typeface="Times New Roman" panose="02020603050405020304" pitchFamily="18" charset="0"/>
              </a:rPr>
              <a:t>üniforması ya da işletmede kullanılan herhangi </a:t>
            </a:r>
            <a:r>
              <a:rPr lang="tr-TR" sz="2400" dirty="0" smtClean="0">
                <a:latin typeface="Times New Roman" panose="02020603050405020304" pitchFamily="18" charset="0"/>
                <a:cs typeface="Times New Roman" panose="02020603050405020304" pitchFamily="18" charset="0"/>
              </a:rPr>
              <a:t>bir dekoratif </a:t>
            </a:r>
            <a:r>
              <a:rPr lang="tr-TR" sz="2400" dirty="0">
                <a:latin typeface="Times New Roman" panose="02020603050405020304" pitchFamily="18" charset="0"/>
                <a:cs typeface="Times New Roman" panose="02020603050405020304" pitchFamily="18" charset="0"/>
              </a:rPr>
              <a:t>malzeme de olabilir</a:t>
            </a:r>
            <a:r>
              <a:rPr lang="tr-TR" sz="2400" dirty="0" smtClean="0">
                <a:latin typeface="Times New Roman" panose="02020603050405020304" pitchFamily="18" charset="0"/>
                <a:cs typeface="Times New Roman" panose="02020603050405020304" pitchFamily="18" charset="0"/>
              </a:rPr>
              <a:t>.</a:t>
            </a:r>
          </a:p>
          <a:p>
            <a:pPr marL="0" indent="0" algn="just">
              <a:buNone/>
            </a:pPr>
            <a:r>
              <a:rPr lang="tr-TR" sz="2600" b="1" dirty="0">
                <a:solidFill>
                  <a:srgbClr val="00B0F0"/>
                </a:solidFill>
                <a:latin typeface="Times New Roman" panose="02020603050405020304" pitchFamily="18" charset="0"/>
                <a:cs typeface="Times New Roman" panose="02020603050405020304" pitchFamily="18" charset="0"/>
              </a:rPr>
              <a:t>• Ütüleme ve Kola: </a:t>
            </a:r>
            <a:r>
              <a:rPr lang="tr-TR" sz="2400" dirty="0">
                <a:latin typeface="Times New Roman" panose="02020603050405020304" pitchFamily="18" charset="0"/>
                <a:cs typeface="Times New Roman" panose="02020603050405020304" pitchFamily="18" charset="0"/>
              </a:rPr>
              <a:t>Yıkanan çamaşırlar tamir edildikten sonra </a:t>
            </a:r>
            <a:r>
              <a:rPr lang="tr-TR" sz="2400" dirty="0" smtClean="0">
                <a:latin typeface="Times New Roman" panose="02020603050405020304" pitchFamily="18" charset="0"/>
                <a:cs typeface="Times New Roman" panose="02020603050405020304" pitchFamily="18" charset="0"/>
              </a:rPr>
              <a:t>ütülenir ve </a:t>
            </a:r>
            <a:r>
              <a:rPr lang="tr-TR" sz="2400" dirty="0">
                <a:latin typeface="Times New Roman" panose="02020603050405020304" pitchFamily="18" charset="0"/>
                <a:cs typeface="Times New Roman" panose="02020603050405020304" pitchFamily="18" charset="0"/>
              </a:rPr>
              <a:t>bazıları da kolalanır. Büyük otellerde ütü işleri özel </a:t>
            </a:r>
            <a:r>
              <a:rPr lang="tr-TR" sz="2400" dirty="0" smtClean="0">
                <a:latin typeface="Times New Roman" panose="02020603050405020304" pitchFamily="18" charset="0"/>
                <a:cs typeface="Times New Roman" panose="02020603050405020304" pitchFamily="18" charset="0"/>
              </a:rPr>
              <a:t>olarak yapılmış </a:t>
            </a:r>
            <a:r>
              <a:rPr lang="tr-TR" sz="2400" dirty="0">
                <a:latin typeface="Times New Roman" panose="02020603050405020304" pitchFamily="18" charset="0"/>
                <a:cs typeface="Times New Roman" panose="02020603050405020304" pitchFamily="18" charset="0"/>
              </a:rPr>
              <a:t>özel makinelerde yapılır (Silindir ütü, pres ütü, el </a:t>
            </a:r>
            <a:r>
              <a:rPr lang="tr-TR" sz="2400" dirty="0" smtClean="0">
                <a:latin typeface="Times New Roman" panose="02020603050405020304" pitchFamily="18" charset="0"/>
                <a:cs typeface="Times New Roman" panose="02020603050405020304" pitchFamily="18" charset="0"/>
              </a:rPr>
              <a:t>ütüsü, manken </a:t>
            </a:r>
            <a:r>
              <a:rPr lang="tr-TR" sz="2400" dirty="0">
                <a:latin typeface="Times New Roman" panose="02020603050405020304" pitchFamily="18" charset="0"/>
                <a:cs typeface="Times New Roman" panose="02020603050405020304" pitchFamily="18" charset="0"/>
              </a:rPr>
              <a:t>ütülerde ütülenebilir</a:t>
            </a:r>
            <a:r>
              <a:rPr lang="tr-TR" sz="2400" dirty="0" smtClean="0">
                <a:latin typeface="Times New Roman" panose="02020603050405020304" pitchFamily="18" charset="0"/>
                <a:cs typeface="Times New Roman" panose="02020603050405020304" pitchFamily="18" charset="0"/>
              </a:rPr>
              <a:t>.).</a:t>
            </a:r>
          </a:p>
          <a:p>
            <a:pPr marL="0" indent="0" algn="just">
              <a:buNone/>
            </a:pPr>
            <a:r>
              <a:rPr lang="tr-TR" sz="2600" b="1" dirty="0">
                <a:solidFill>
                  <a:srgbClr val="00B0F0"/>
                </a:solidFill>
                <a:latin typeface="Times New Roman" panose="02020603050405020304" pitchFamily="18" charset="0"/>
                <a:cs typeface="Times New Roman" panose="02020603050405020304" pitchFamily="18" charset="0"/>
              </a:rPr>
              <a:t>• Dikiş – Tamir Bölümü: </a:t>
            </a:r>
            <a:r>
              <a:rPr lang="tr-TR" sz="2400" dirty="0">
                <a:latin typeface="Times New Roman" panose="02020603050405020304" pitchFamily="18" charset="0"/>
                <a:cs typeface="Times New Roman" panose="02020603050405020304" pitchFamily="18" charset="0"/>
              </a:rPr>
              <a:t>Dikiş ve tamiri gereken çamaşırlar bu </a:t>
            </a:r>
            <a:r>
              <a:rPr lang="tr-TR" sz="2400" dirty="0" smtClean="0">
                <a:latin typeface="Times New Roman" panose="02020603050405020304" pitchFamily="18" charset="0"/>
                <a:cs typeface="Times New Roman" panose="02020603050405020304" pitchFamily="18" charset="0"/>
              </a:rPr>
              <a:t>bölümde onarılır</a:t>
            </a:r>
            <a:r>
              <a:rPr lang="tr-TR" sz="2400" dirty="0">
                <a:latin typeface="Times New Roman" panose="02020603050405020304" pitchFamily="18" charset="0"/>
                <a:cs typeface="Times New Roman" panose="02020603050405020304" pitchFamily="18" charset="0"/>
              </a:rPr>
              <a:t>. Tamir ve dikiş için dikiş makineleri, dikiş </a:t>
            </a:r>
            <a:r>
              <a:rPr lang="tr-TR" sz="2400" dirty="0" smtClean="0">
                <a:latin typeface="Times New Roman" panose="02020603050405020304" pitchFamily="18" charset="0"/>
                <a:cs typeface="Times New Roman" panose="02020603050405020304" pitchFamily="18" charset="0"/>
              </a:rPr>
              <a:t>malzemeleri (iplik</a:t>
            </a:r>
            <a:r>
              <a:rPr lang="tr-TR" sz="2400" dirty="0">
                <a:latin typeface="Times New Roman" panose="02020603050405020304" pitchFamily="18" charset="0"/>
                <a:cs typeface="Times New Roman" panose="02020603050405020304" pitchFamily="18" charset="0"/>
              </a:rPr>
              <a:t>, makas, </a:t>
            </a:r>
            <a:r>
              <a:rPr lang="tr-TR" sz="2400" dirty="0" err="1">
                <a:latin typeface="Times New Roman" panose="02020603050405020304" pitchFamily="18" charset="0"/>
                <a:cs typeface="Times New Roman" panose="02020603050405020304" pitchFamily="18" charset="0"/>
              </a:rPr>
              <a:t>vs</a:t>
            </a:r>
            <a:r>
              <a:rPr lang="tr-TR" sz="2400" dirty="0">
                <a:latin typeface="Times New Roman" panose="02020603050405020304" pitchFamily="18" charset="0"/>
                <a:cs typeface="Times New Roman" panose="02020603050405020304" pitchFamily="18" charset="0"/>
              </a:rPr>
              <a:t>) bulunmalıdır. Tamiri yapılmamış </a:t>
            </a:r>
            <a:r>
              <a:rPr lang="tr-TR" sz="2400" dirty="0" smtClean="0">
                <a:latin typeface="Times New Roman" panose="02020603050405020304" pitchFamily="18" charset="0"/>
                <a:cs typeface="Times New Roman" panose="02020603050405020304" pitchFamily="18" charset="0"/>
              </a:rPr>
              <a:t>olan çamaşırlar </a:t>
            </a:r>
            <a:r>
              <a:rPr lang="tr-TR" sz="2400" dirty="0">
                <a:latin typeface="Times New Roman" panose="02020603050405020304" pitchFamily="18" charset="0"/>
                <a:cs typeface="Times New Roman" panose="02020603050405020304" pitchFamily="18" charset="0"/>
              </a:rPr>
              <a:t>yıkama ve ütülemeye gönderilirse orada arızalar </a:t>
            </a:r>
            <a:r>
              <a:rPr lang="tr-TR" sz="2400" dirty="0" smtClean="0">
                <a:latin typeface="Times New Roman" panose="02020603050405020304" pitchFamily="18" charset="0"/>
                <a:cs typeface="Times New Roman" panose="02020603050405020304" pitchFamily="18" charset="0"/>
              </a:rPr>
              <a:t>daha da </a:t>
            </a:r>
            <a:r>
              <a:rPr lang="tr-TR" sz="2400" dirty="0">
                <a:latin typeface="Times New Roman" panose="02020603050405020304" pitchFamily="18" charset="0"/>
                <a:cs typeface="Times New Roman" panose="02020603050405020304" pitchFamily="18" charset="0"/>
              </a:rPr>
              <a:t>genişler ve eşya kullanılamaz hale gelir. Bu nedenle </a:t>
            </a:r>
            <a:r>
              <a:rPr lang="tr-TR" sz="2400" dirty="0" smtClean="0">
                <a:latin typeface="Times New Roman" panose="02020603050405020304" pitchFamily="18" charset="0"/>
                <a:cs typeface="Times New Roman" panose="02020603050405020304" pitchFamily="18" charset="0"/>
              </a:rPr>
              <a:t>çamaşırların onarım </a:t>
            </a:r>
            <a:r>
              <a:rPr lang="tr-TR" sz="2400" dirty="0">
                <a:latin typeface="Times New Roman" panose="02020603050405020304" pitchFamily="18" charset="0"/>
                <a:cs typeface="Times New Roman" panose="02020603050405020304" pitchFamily="18" charset="0"/>
              </a:rPr>
              <a:t>işlemleri yıkanmadan önce yapılmalıdır</a:t>
            </a:r>
          </a:p>
        </p:txBody>
      </p:sp>
    </p:spTree>
    <p:extLst>
      <p:ext uri="{BB962C8B-B14F-4D97-AF65-F5344CB8AC3E}">
        <p14:creationId xmlns:p14="http://schemas.microsoft.com/office/powerpoint/2010/main" val="33882451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12192000" cy="6858000"/>
          </a:xfrm>
        </p:spPr>
        <p:txBody>
          <a:bodyPr>
            <a:normAutofit/>
          </a:bodyPr>
          <a:lstStyle/>
          <a:p>
            <a:pPr marL="0" indent="0" algn="just">
              <a:buNone/>
            </a:pPr>
            <a:endParaRPr lang="tr-TR" sz="2600" b="1" dirty="0" smtClean="0">
              <a:solidFill>
                <a:srgbClr val="00B0F0"/>
              </a:solidFill>
              <a:latin typeface="Times New Roman" panose="02020603050405020304" pitchFamily="18" charset="0"/>
              <a:cs typeface="Times New Roman" panose="02020603050405020304" pitchFamily="18" charset="0"/>
            </a:endParaRPr>
          </a:p>
          <a:p>
            <a:pPr marL="0" indent="0" algn="just">
              <a:buNone/>
            </a:pPr>
            <a:r>
              <a:rPr lang="tr-TR" sz="2600" b="1" dirty="0" smtClean="0">
                <a:solidFill>
                  <a:srgbClr val="00B0F0"/>
                </a:solidFill>
                <a:latin typeface="Times New Roman" panose="02020603050405020304" pitchFamily="18" charset="0"/>
                <a:cs typeface="Times New Roman" panose="02020603050405020304" pitchFamily="18" charset="0"/>
              </a:rPr>
              <a:t>b</a:t>
            </a:r>
            <a:r>
              <a:rPr lang="tr-TR" sz="2600" b="1" dirty="0">
                <a:solidFill>
                  <a:srgbClr val="00B0F0"/>
                </a:solidFill>
                <a:latin typeface="Times New Roman" panose="02020603050405020304" pitchFamily="18" charset="0"/>
                <a:cs typeface="Times New Roman" panose="02020603050405020304" pitchFamily="18" charset="0"/>
              </a:rPr>
              <a:t>) Temiz çamaşır: </a:t>
            </a:r>
            <a:r>
              <a:rPr lang="tr-TR" sz="2400" dirty="0">
                <a:latin typeface="Times New Roman" panose="02020603050405020304" pitchFamily="18" charset="0"/>
                <a:cs typeface="Times New Roman" panose="02020603050405020304" pitchFamily="18" charset="0"/>
              </a:rPr>
              <a:t>Yıkanan, dikiş ve tamiri yapılan, ütü ve kolası </a:t>
            </a:r>
            <a:r>
              <a:rPr lang="tr-TR" sz="2400" dirty="0" smtClean="0">
                <a:latin typeface="Times New Roman" panose="02020603050405020304" pitchFamily="18" charset="0"/>
                <a:cs typeface="Times New Roman" panose="02020603050405020304" pitchFamily="18" charset="0"/>
              </a:rPr>
              <a:t>biten çamaşırlar </a:t>
            </a:r>
            <a:r>
              <a:rPr lang="tr-TR" sz="2400" dirty="0">
                <a:latin typeface="Times New Roman" panose="02020603050405020304" pitchFamily="18" charset="0"/>
                <a:cs typeface="Times New Roman" panose="02020603050405020304" pitchFamily="18" charset="0"/>
              </a:rPr>
              <a:t>kontrol edildikten sonra kendilerine mahsus olan raflara </a:t>
            </a:r>
            <a:r>
              <a:rPr lang="tr-TR" sz="2400" dirty="0" smtClean="0">
                <a:latin typeface="Times New Roman" panose="02020603050405020304" pitchFamily="18" charset="0"/>
                <a:cs typeface="Times New Roman" panose="02020603050405020304" pitchFamily="18" charset="0"/>
              </a:rPr>
              <a:t>yerleştirilir. Çamaşır </a:t>
            </a:r>
            <a:r>
              <a:rPr lang="tr-TR" sz="2400" dirty="0">
                <a:latin typeface="Times New Roman" panose="02020603050405020304" pitchFamily="18" charset="0"/>
                <a:cs typeface="Times New Roman" panose="02020603050405020304" pitchFamily="18" charset="0"/>
              </a:rPr>
              <a:t>dolabının kapısı, toz girmeyecek şekilde sıkıca </a:t>
            </a:r>
            <a:r>
              <a:rPr lang="tr-TR" sz="2400" dirty="0" smtClean="0">
                <a:latin typeface="Times New Roman" panose="02020603050405020304" pitchFamily="18" charset="0"/>
                <a:cs typeface="Times New Roman" panose="02020603050405020304" pitchFamily="18" charset="0"/>
              </a:rPr>
              <a:t>kapatılmalıdır. Çamaşırlar </a:t>
            </a:r>
            <a:r>
              <a:rPr lang="tr-TR" sz="2400" dirty="0">
                <a:latin typeface="Times New Roman" panose="02020603050405020304" pitchFamily="18" charset="0"/>
                <a:cs typeface="Times New Roman" panose="02020603050405020304" pitchFamily="18" charset="0"/>
              </a:rPr>
              <a:t>raflara, büyük ve ağır çamaşırlar bel hizasında </a:t>
            </a:r>
            <a:r>
              <a:rPr lang="tr-TR" sz="2400" dirty="0" smtClean="0">
                <a:latin typeface="Times New Roman" panose="02020603050405020304" pitchFamily="18" charset="0"/>
                <a:cs typeface="Times New Roman" panose="02020603050405020304" pitchFamily="18" charset="0"/>
              </a:rPr>
              <a:t>ve altta</a:t>
            </a:r>
            <a:r>
              <a:rPr lang="tr-TR" sz="2400" dirty="0">
                <a:latin typeface="Times New Roman" panose="02020603050405020304" pitchFamily="18" charset="0"/>
                <a:cs typeface="Times New Roman" panose="02020603050405020304" pitchFamily="18" charset="0"/>
              </a:rPr>
              <a:t>, hafif ve küçük çamaşırlar ise üstte olacak şekilde yerleştirilir. Temiz çamaşırların sayılıp teslim edilmesi için tezgâhların bulunması </a:t>
            </a:r>
            <a:r>
              <a:rPr lang="tr-TR" sz="2400" dirty="0" smtClean="0">
                <a:latin typeface="Times New Roman" panose="02020603050405020304" pitchFamily="18" charset="0"/>
                <a:cs typeface="Times New Roman" panose="02020603050405020304" pitchFamily="18" charset="0"/>
              </a:rPr>
              <a:t>gerekir. Temiz </a:t>
            </a:r>
            <a:r>
              <a:rPr lang="tr-TR" sz="2400" dirty="0">
                <a:latin typeface="Times New Roman" panose="02020603050405020304" pitchFamily="18" charset="0"/>
                <a:cs typeface="Times New Roman" panose="02020603050405020304" pitchFamily="18" charset="0"/>
              </a:rPr>
              <a:t>çamaşır bölümündeki görevliden başka personelin girmesini </a:t>
            </a:r>
            <a:r>
              <a:rPr lang="tr-TR" sz="2400" dirty="0" err="1" smtClean="0">
                <a:latin typeface="Times New Roman" panose="02020603050405020304" pitchFamily="18" charset="0"/>
                <a:cs typeface="Times New Roman" panose="02020603050405020304" pitchFamily="18" charset="0"/>
              </a:rPr>
              <a:t>engelleyenüstü</a:t>
            </a:r>
            <a:r>
              <a:rPr lang="tr-TR" sz="2400" dirty="0" smtClean="0">
                <a:latin typeface="Times New Roman" panose="02020603050405020304" pitchFamily="18" charset="0"/>
                <a:cs typeface="Times New Roman" panose="02020603050405020304" pitchFamily="18" charset="0"/>
              </a:rPr>
              <a:t> </a:t>
            </a:r>
            <a:r>
              <a:rPr lang="tr-TR" sz="2400" dirty="0">
                <a:latin typeface="Times New Roman" panose="02020603050405020304" pitchFamily="18" charset="0"/>
                <a:cs typeface="Times New Roman" panose="02020603050405020304" pitchFamily="18" charset="0"/>
              </a:rPr>
              <a:t>açılan ikili kapılar bulunmalıdır. Bu kapılar sayesinde </a:t>
            </a:r>
            <a:r>
              <a:rPr lang="tr-TR" sz="2400" dirty="0" smtClean="0">
                <a:latin typeface="Times New Roman" panose="02020603050405020304" pitchFamily="18" charset="0"/>
                <a:cs typeface="Times New Roman" panose="02020603050405020304" pitchFamily="18" charset="0"/>
              </a:rPr>
              <a:t>temiz çamaşır </a:t>
            </a:r>
            <a:r>
              <a:rPr lang="tr-TR" sz="2400" dirty="0">
                <a:latin typeface="Times New Roman" panose="02020603050405020304" pitchFamily="18" charset="0"/>
                <a:cs typeface="Times New Roman" panose="02020603050405020304" pitchFamily="18" charset="0"/>
              </a:rPr>
              <a:t>konusundaki kayıplar engellenmiş olur.</a:t>
            </a:r>
          </a:p>
        </p:txBody>
      </p:sp>
    </p:spTree>
    <p:extLst>
      <p:ext uri="{BB962C8B-B14F-4D97-AF65-F5344CB8AC3E}">
        <p14:creationId xmlns:p14="http://schemas.microsoft.com/office/powerpoint/2010/main" val="1559892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çerik Yer Tutucusu 5" descr="Ekran Kırpma"/>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12192000" cy="6858000"/>
          </a:xfrm>
        </p:spPr>
      </p:pic>
    </p:spTree>
    <p:extLst>
      <p:ext uri="{BB962C8B-B14F-4D97-AF65-F5344CB8AC3E}">
        <p14:creationId xmlns:p14="http://schemas.microsoft.com/office/powerpoint/2010/main" val="12494551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5324" y="300507"/>
            <a:ext cx="12191999" cy="1326321"/>
          </a:xfrm>
        </p:spPr>
        <p:txBody>
          <a:bodyPr>
            <a:normAutofit/>
          </a:bodyPr>
          <a:lstStyle/>
          <a:p>
            <a:r>
              <a:rPr lang="tr-TR" sz="3600" dirty="0">
                <a:latin typeface="Times New Roman" panose="02020603050405020304" pitchFamily="18" charset="0"/>
                <a:cs typeface="Times New Roman" panose="02020603050405020304" pitchFamily="18" charset="0"/>
              </a:rPr>
              <a:t>Çamaşırhane Personeli Görev ve Özellikleri</a:t>
            </a:r>
          </a:p>
        </p:txBody>
      </p:sp>
      <p:sp>
        <p:nvSpPr>
          <p:cNvPr id="3" name="İçerik Yer Tutucusu 2"/>
          <p:cNvSpPr>
            <a:spLocks noGrp="1"/>
          </p:cNvSpPr>
          <p:nvPr>
            <p:ph idx="1"/>
          </p:nvPr>
        </p:nvSpPr>
        <p:spPr>
          <a:xfrm>
            <a:off x="0" y="1725769"/>
            <a:ext cx="12186675" cy="5132231"/>
          </a:xfrm>
        </p:spPr>
        <p:txBody>
          <a:bodyPr>
            <a:normAutofit/>
          </a:bodyPr>
          <a:lstStyle/>
          <a:p>
            <a:pPr marL="0" indent="0" algn="just">
              <a:buNone/>
            </a:pPr>
            <a:r>
              <a:rPr lang="tr-TR" sz="2800" b="1" dirty="0">
                <a:solidFill>
                  <a:srgbClr val="00B0F0"/>
                </a:solidFill>
                <a:latin typeface="Times New Roman" panose="02020603050405020304" pitchFamily="18" charset="0"/>
                <a:cs typeface="Times New Roman" panose="02020603050405020304" pitchFamily="18" charset="0"/>
              </a:rPr>
              <a:t>Çamaşırhane Müdürü / Şefi</a:t>
            </a:r>
          </a:p>
          <a:p>
            <a:pPr marL="0" indent="0" algn="just">
              <a:buNone/>
            </a:pPr>
            <a:r>
              <a:rPr lang="tr-TR" sz="2400" dirty="0">
                <a:latin typeface="Times New Roman" panose="02020603050405020304" pitchFamily="18" charset="0"/>
                <a:cs typeface="Times New Roman" panose="02020603050405020304" pitchFamily="18" charset="0"/>
              </a:rPr>
              <a:t>• Çamaşırhaneye giriş yapan tüm çamaşırlardan, çamaşırhane </a:t>
            </a:r>
            <a:r>
              <a:rPr lang="tr-TR" sz="2400" dirty="0" smtClean="0">
                <a:latin typeface="Times New Roman" panose="02020603050405020304" pitchFamily="18" charset="0"/>
                <a:cs typeface="Times New Roman" panose="02020603050405020304" pitchFamily="18" charset="0"/>
              </a:rPr>
              <a:t>personelinden ve </a:t>
            </a:r>
            <a:r>
              <a:rPr lang="tr-TR" sz="2400" dirty="0">
                <a:latin typeface="Times New Roman" panose="02020603050405020304" pitchFamily="18" charset="0"/>
                <a:cs typeface="Times New Roman" panose="02020603050405020304" pitchFamily="18" charset="0"/>
              </a:rPr>
              <a:t>burada bulunan tüm araç-gereçlerden </a:t>
            </a:r>
            <a:r>
              <a:rPr lang="tr-TR" sz="2400" dirty="0" smtClean="0">
                <a:latin typeface="Times New Roman" panose="02020603050405020304" pitchFamily="18" charset="0"/>
                <a:cs typeface="Times New Roman" panose="02020603050405020304" pitchFamily="18" charset="0"/>
              </a:rPr>
              <a:t>sorumlu, genel </a:t>
            </a:r>
            <a:r>
              <a:rPr lang="tr-TR" sz="2400" dirty="0">
                <a:latin typeface="Times New Roman" panose="02020603050405020304" pitchFamily="18" charset="0"/>
                <a:cs typeface="Times New Roman" panose="02020603050405020304" pitchFamily="18" charset="0"/>
              </a:rPr>
              <a:t>kat yöneticisine bağlı çalışan kişidir</a:t>
            </a:r>
            <a:r>
              <a:rPr lang="tr-TR" sz="2400" dirty="0" smtClean="0">
                <a:latin typeface="Times New Roman" panose="02020603050405020304" pitchFamily="18" charset="0"/>
                <a:cs typeface="Times New Roman" panose="02020603050405020304" pitchFamily="18" charset="0"/>
              </a:rPr>
              <a:t>.</a:t>
            </a:r>
          </a:p>
          <a:p>
            <a:pPr marL="0" indent="0" algn="just">
              <a:buNone/>
            </a:pPr>
            <a:endParaRPr lang="tr-TR" sz="2400" dirty="0">
              <a:latin typeface="Times New Roman" panose="02020603050405020304" pitchFamily="18" charset="0"/>
              <a:cs typeface="Times New Roman" panose="02020603050405020304" pitchFamily="18" charset="0"/>
            </a:endParaRPr>
          </a:p>
          <a:p>
            <a:pPr marL="0" indent="0" algn="just">
              <a:buNone/>
            </a:pPr>
            <a:r>
              <a:rPr lang="tr-TR" sz="2800" b="1" dirty="0">
                <a:solidFill>
                  <a:srgbClr val="00B0F0"/>
                </a:solidFill>
                <a:latin typeface="Times New Roman" panose="02020603050405020304" pitchFamily="18" charset="0"/>
                <a:cs typeface="Times New Roman" panose="02020603050405020304" pitchFamily="18" charset="0"/>
              </a:rPr>
              <a:t>Çamaşırhane Şefinin Sorumlulukları:</a:t>
            </a:r>
          </a:p>
          <a:p>
            <a:pPr marL="0" indent="0" algn="just">
              <a:buNone/>
            </a:pPr>
            <a:r>
              <a:rPr lang="tr-TR" sz="2400" dirty="0">
                <a:latin typeface="Times New Roman" panose="02020603050405020304" pitchFamily="18" charset="0"/>
                <a:cs typeface="Times New Roman" panose="02020603050405020304" pitchFamily="18" charset="0"/>
              </a:rPr>
              <a:t>• Kirli çamaşırların gruplara ayırıp kontrol edilerek, </a:t>
            </a:r>
            <a:r>
              <a:rPr lang="tr-TR" sz="2400" dirty="0" smtClean="0">
                <a:latin typeface="Times New Roman" panose="02020603050405020304" pitchFamily="18" charset="0"/>
                <a:cs typeface="Times New Roman" panose="02020603050405020304" pitchFamily="18" charset="0"/>
              </a:rPr>
              <a:t>kullanılamayacak durumda </a:t>
            </a:r>
            <a:r>
              <a:rPr lang="tr-TR" sz="2400" dirty="0">
                <a:latin typeface="Times New Roman" panose="02020603050405020304" pitchFamily="18" charset="0"/>
                <a:cs typeface="Times New Roman" panose="02020603050405020304" pitchFamily="18" charset="0"/>
              </a:rPr>
              <a:t>olanların kayıtlardan düşürülerek sağlam </a:t>
            </a:r>
            <a:r>
              <a:rPr lang="tr-TR" sz="2400" dirty="0" smtClean="0">
                <a:latin typeface="Times New Roman" panose="02020603050405020304" pitchFamily="18" charset="0"/>
                <a:cs typeface="Times New Roman" panose="02020603050405020304" pitchFamily="18" charset="0"/>
              </a:rPr>
              <a:t>olanların yıkama </a:t>
            </a:r>
            <a:r>
              <a:rPr lang="tr-TR" sz="2400" dirty="0">
                <a:latin typeface="Times New Roman" panose="02020603050405020304" pitchFamily="18" charset="0"/>
                <a:cs typeface="Times New Roman" panose="02020603050405020304" pitchFamily="18" charset="0"/>
              </a:rPr>
              <a:t>bölümüne teslim edilmesi.</a:t>
            </a:r>
          </a:p>
          <a:p>
            <a:pPr marL="0" indent="0" algn="just">
              <a:buNone/>
            </a:pPr>
            <a:r>
              <a:rPr lang="tr-TR" sz="2400" dirty="0">
                <a:latin typeface="Times New Roman" panose="02020603050405020304" pitchFamily="18" charset="0"/>
                <a:cs typeface="Times New Roman" panose="02020603050405020304" pitchFamily="18" charset="0"/>
              </a:rPr>
              <a:t>• Çamaşırlar yıkanırken doğru ve yeterli miktarda kimyasal </a:t>
            </a:r>
            <a:r>
              <a:rPr lang="tr-TR" sz="2400" dirty="0" smtClean="0">
                <a:latin typeface="Times New Roman" panose="02020603050405020304" pitchFamily="18" charset="0"/>
                <a:cs typeface="Times New Roman" panose="02020603050405020304" pitchFamily="18" charset="0"/>
              </a:rPr>
              <a:t>kullanılmasını sağlanması</a:t>
            </a:r>
            <a:r>
              <a:rPr lang="tr-TR" sz="24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3014188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12192000" cy="6858000"/>
          </a:xfrm>
        </p:spPr>
        <p:txBody>
          <a:bodyPr>
            <a:normAutofit lnSpcReduction="10000"/>
          </a:bodyPr>
          <a:lstStyle/>
          <a:p>
            <a:pPr marL="0" indent="0" algn="just">
              <a:buNone/>
            </a:pPr>
            <a:r>
              <a:rPr lang="tr-TR" sz="2400" dirty="0">
                <a:latin typeface="Times New Roman" panose="02020603050405020304" pitchFamily="18" charset="0"/>
                <a:cs typeface="Times New Roman" panose="02020603050405020304" pitchFamily="18" charset="0"/>
              </a:rPr>
              <a:t>• Çamaşırhaneye personel alınması ve personelin işten </a:t>
            </a:r>
            <a:r>
              <a:rPr lang="tr-TR" sz="2400" dirty="0" smtClean="0">
                <a:latin typeface="Times New Roman" panose="02020603050405020304" pitchFamily="18" charset="0"/>
                <a:cs typeface="Times New Roman" panose="02020603050405020304" pitchFamily="18" charset="0"/>
              </a:rPr>
              <a:t>çıkarılması konusunda </a:t>
            </a:r>
            <a:r>
              <a:rPr lang="tr-TR" sz="2400" dirty="0">
                <a:latin typeface="Times New Roman" panose="02020603050405020304" pitchFamily="18" charset="0"/>
                <a:cs typeface="Times New Roman" panose="02020603050405020304" pitchFamily="18" charset="0"/>
              </a:rPr>
              <a:t>görüş bildirmek.</a:t>
            </a:r>
          </a:p>
          <a:p>
            <a:pPr marL="0" indent="0" algn="just">
              <a:buNone/>
            </a:pPr>
            <a:r>
              <a:rPr lang="tr-TR" sz="2400" dirty="0">
                <a:latin typeface="Times New Roman" panose="02020603050405020304" pitchFamily="18" charset="0"/>
                <a:cs typeface="Times New Roman" panose="02020603050405020304" pitchFamily="18" charset="0"/>
              </a:rPr>
              <a:t>• Çamaşırhanede kullanılacak olan bütün demirbaş ve </a:t>
            </a:r>
            <a:r>
              <a:rPr lang="tr-TR" sz="2400" dirty="0" smtClean="0">
                <a:latin typeface="Times New Roman" panose="02020603050405020304" pitchFamily="18" charset="0"/>
                <a:cs typeface="Times New Roman" panose="02020603050405020304" pitchFamily="18" charset="0"/>
              </a:rPr>
              <a:t>yoğaltım eşyalarının </a:t>
            </a:r>
            <a:r>
              <a:rPr lang="tr-TR" sz="2400" dirty="0">
                <a:latin typeface="Times New Roman" panose="02020603050405020304" pitchFamily="18" charset="0"/>
                <a:cs typeface="Times New Roman" panose="02020603050405020304" pitchFamily="18" charset="0"/>
              </a:rPr>
              <a:t>temizlik, bakım, tamir ve düzeni.</a:t>
            </a:r>
          </a:p>
          <a:p>
            <a:pPr marL="0" indent="0" algn="just">
              <a:buNone/>
            </a:pPr>
            <a:r>
              <a:rPr lang="tr-TR" sz="2400" dirty="0">
                <a:latin typeface="Times New Roman" panose="02020603050405020304" pitchFamily="18" charset="0"/>
                <a:cs typeface="Times New Roman" panose="02020603050405020304" pitchFamily="18" charset="0"/>
              </a:rPr>
              <a:t>• Çamaşırhanedeki stok kayıtlarını tutulması.</a:t>
            </a:r>
          </a:p>
          <a:p>
            <a:pPr marL="0" indent="0" algn="just">
              <a:buNone/>
            </a:pPr>
            <a:r>
              <a:rPr lang="tr-TR" sz="2400" dirty="0">
                <a:latin typeface="Times New Roman" panose="02020603050405020304" pitchFamily="18" charset="0"/>
                <a:cs typeface="Times New Roman" panose="02020603050405020304" pitchFamily="18" charset="0"/>
              </a:rPr>
              <a:t>• Yıkanacak çamaşırların lekelerinin çıkartılarak, dikiş- </a:t>
            </a:r>
            <a:r>
              <a:rPr lang="tr-TR" sz="2400" dirty="0" smtClean="0">
                <a:latin typeface="Times New Roman" panose="02020603050405020304" pitchFamily="18" charset="0"/>
                <a:cs typeface="Times New Roman" panose="02020603050405020304" pitchFamily="18" charset="0"/>
              </a:rPr>
              <a:t>tamirinin yaptırılmasını </a:t>
            </a:r>
            <a:r>
              <a:rPr lang="tr-TR" sz="2400" dirty="0">
                <a:latin typeface="Times New Roman" panose="02020603050405020304" pitchFamily="18" charset="0"/>
                <a:cs typeface="Times New Roman" panose="02020603050405020304" pitchFamily="18" charset="0"/>
              </a:rPr>
              <a:t>sağlamak.</a:t>
            </a:r>
          </a:p>
          <a:p>
            <a:pPr marL="0" indent="0" algn="just">
              <a:buNone/>
            </a:pPr>
            <a:r>
              <a:rPr lang="tr-TR" sz="2400" dirty="0">
                <a:latin typeface="Times New Roman" panose="02020603050405020304" pitchFamily="18" charset="0"/>
                <a:cs typeface="Times New Roman" panose="02020603050405020304" pitchFamily="18" charset="0"/>
              </a:rPr>
              <a:t>• Müşteri çamaşırlarının yıkatılıp, ütülettirilip, paketlenerek </a:t>
            </a:r>
            <a:r>
              <a:rPr lang="tr-TR" sz="2400" dirty="0" smtClean="0">
                <a:latin typeface="Times New Roman" panose="02020603050405020304" pitchFamily="18" charset="0"/>
                <a:cs typeface="Times New Roman" panose="02020603050405020304" pitchFamily="18" charset="0"/>
              </a:rPr>
              <a:t>müşteriye teslim </a:t>
            </a:r>
            <a:r>
              <a:rPr lang="tr-TR" sz="2400" dirty="0">
                <a:latin typeface="Times New Roman" panose="02020603050405020304" pitchFamily="18" charset="0"/>
                <a:cs typeface="Times New Roman" panose="02020603050405020304" pitchFamily="18" charset="0"/>
              </a:rPr>
              <a:t>edilmesi</a:t>
            </a:r>
            <a:r>
              <a:rPr lang="tr-TR" sz="2400" dirty="0" smtClean="0">
                <a:latin typeface="Times New Roman" panose="02020603050405020304" pitchFamily="18" charset="0"/>
                <a:cs typeface="Times New Roman" panose="02020603050405020304" pitchFamily="18" charset="0"/>
              </a:rPr>
              <a:t>.</a:t>
            </a:r>
          </a:p>
          <a:p>
            <a:pPr marL="0" indent="0" algn="just">
              <a:buNone/>
            </a:pPr>
            <a:r>
              <a:rPr lang="tr-TR" sz="2400" dirty="0">
                <a:latin typeface="Times New Roman" panose="02020603050405020304" pitchFamily="18" charset="0"/>
                <a:cs typeface="Times New Roman" panose="02020603050405020304" pitchFamily="18" charset="0"/>
              </a:rPr>
              <a:t>• Müşteri çamaşır fişlerinin hesaplanarak ön büroya gönderilmesi.</a:t>
            </a:r>
          </a:p>
          <a:p>
            <a:pPr marL="0" indent="0" algn="just">
              <a:buNone/>
            </a:pPr>
            <a:r>
              <a:rPr lang="tr-TR" sz="2400" dirty="0">
                <a:latin typeface="Times New Roman" panose="02020603050405020304" pitchFamily="18" charset="0"/>
                <a:cs typeface="Times New Roman" panose="02020603050405020304" pitchFamily="18" charset="0"/>
              </a:rPr>
              <a:t>• Çamaşırhane araçlarının temizlik ve bakımlarının yaptırılması.</a:t>
            </a:r>
          </a:p>
          <a:p>
            <a:pPr marL="0" indent="0" algn="just">
              <a:buNone/>
            </a:pPr>
            <a:r>
              <a:rPr lang="tr-TR" sz="2400" dirty="0">
                <a:latin typeface="Times New Roman" panose="02020603050405020304" pitchFamily="18" charset="0"/>
                <a:cs typeface="Times New Roman" panose="02020603050405020304" pitchFamily="18" charset="0"/>
              </a:rPr>
              <a:t>• Çamaşırların sağlık ve hijyen kurallarına uygun stok edilmesi</a:t>
            </a:r>
            <a:r>
              <a:rPr lang="tr-TR" sz="2400" dirty="0" smtClean="0">
                <a:latin typeface="Times New Roman" panose="02020603050405020304" pitchFamily="18" charset="0"/>
                <a:cs typeface="Times New Roman" panose="02020603050405020304" pitchFamily="18" charset="0"/>
              </a:rPr>
              <a:t>.</a:t>
            </a:r>
          </a:p>
          <a:p>
            <a:pPr marL="0" indent="0" algn="just">
              <a:buNone/>
            </a:pPr>
            <a:r>
              <a:rPr lang="tr-TR" sz="2400" dirty="0">
                <a:latin typeface="Times New Roman" panose="02020603050405020304" pitchFamily="18" charset="0"/>
                <a:cs typeface="Times New Roman" panose="02020603050405020304" pitchFamily="18" charset="0"/>
              </a:rPr>
              <a:t>• Personelin hijyen kurallarına uygun olarak çalışmasını ve </a:t>
            </a:r>
            <a:r>
              <a:rPr lang="tr-TR" sz="2400" dirty="0" smtClean="0">
                <a:latin typeface="Times New Roman" panose="02020603050405020304" pitchFamily="18" charset="0"/>
                <a:cs typeface="Times New Roman" panose="02020603050405020304" pitchFamily="18" charset="0"/>
              </a:rPr>
              <a:t>temiz üniforma </a:t>
            </a:r>
            <a:r>
              <a:rPr lang="tr-TR" sz="2400" dirty="0">
                <a:latin typeface="Times New Roman" panose="02020603050405020304" pitchFamily="18" charset="0"/>
                <a:cs typeface="Times New Roman" panose="02020603050405020304" pitchFamily="18" charset="0"/>
              </a:rPr>
              <a:t>giymesini sağlamak</a:t>
            </a:r>
            <a:r>
              <a:rPr lang="tr-TR" sz="2400" dirty="0" smtClean="0">
                <a:latin typeface="Times New Roman" panose="02020603050405020304" pitchFamily="18" charset="0"/>
                <a:cs typeface="Times New Roman" panose="02020603050405020304" pitchFamily="18" charset="0"/>
              </a:rPr>
              <a:t>.</a:t>
            </a:r>
          </a:p>
          <a:p>
            <a:pPr marL="0" indent="0" algn="just">
              <a:buNone/>
            </a:pPr>
            <a:r>
              <a:rPr lang="tr-TR" sz="2400" dirty="0">
                <a:latin typeface="Times New Roman" panose="02020603050405020304" pitchFamily="18" charset="0"/>
                <a:cs typeface="Times New Roman" panose="02020603050405020304" pitchFamily="18" charset="0"/>
              </a:rPr>
              <a:t>• Çamaşırhanede ihtiyaç duyulan kimyasalların temin </a:t>
            </a:r>
            <a:r>
              <a:rPr lang="tr-TR" sz="2400" dirty="0" smtClean="0">
                <a:latin typeface="Times New Roman" panose="02020603050405020304" pitchFamily="18" charset="0"/>
                <a:cs typeface="Times New Roman" panose="02020603050405020304" pitchFamily="18" charset="0"/>
              </a:rPr>
              <a:t>edilmesini sağlamak</a:t>
            </a:r>
            <a:r>
              <a:rPr lang="tr-TR" sz="2400" dirty="0">
                <a:latin typeface="Times New Roman" panose="02020603050405020304" pitchFamily="18" charset="0"/>
                <a:cs typeface="Times New Roman" panose="02020603050405020304" pitchFamily="18" charset="0"/>
              </a:rPr>
              <a:t>.</a:t>
            </a:r>
          </a:p>
          <a:p>
            <a:pPr marL="0" indent="0" algn="just">
              <a:buNone/>
            </a:pPr>
            <a:r>
              <a:rPr lang="tr-TR" sz="2400" dirty="0">
                <a:latin typeface="Times New Roman" panose="02020603050405020304" pitchFamily="18" charset="0"/>
                <a:cs typeface="Times New Roman" panose="02020603050405020304" pitchFamily="18" charset="0"/>
              </a:rPr>
              <a:t>• Çamaşırhanede iş kazaları ve meslek hastalıkları konusunda </a:t>
            </a:r>
            <a:r>
              <a:rPr lang="tr-TR" sz="2400" dirty="0" smtClean="0">
                <a:latin typeface="Times New Roman" panose="02020603050405020304" pitchFamily="18" charset="0"/>
                <a:cs typeface="Times New Roman" panose="02020603050405020304" pitchFamily="18" charset="0"/>
              </a:rPr>
              <a:t>gerekli tedbirleri </a:t>
            </a:r>
            <a:r>
              <a:rPr lang="tr-TR" sz="2400" dirty="0">
                <a:latin typeface="Times New Roman" panose="02020603050405020304" pitchFamily="18" charset="0"/>
                <a:cs typeface="Times New Roman" panose="02020603050405020304" pitchFamily="18" charset="0"/>
              </a:rPr>
              <a:t>alarak, personeli eğitmektir.</a:t>
            </a:r>
          </a:p>
        </p:txBody>
      </p:sp>
    </p:spTree>
    <p:extLst>
      <p:ext uri="{BB962C8B-B14F-4D97-AF65-F5344CB8AC3E}">
        <p14:creationId xmlns:p14="http://schemas.microsoft.com/office/powerpoint/2010/main" val="22107248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12192000" cy="6858000"/>
          </a:xfrm>
        </p:spPr>
        <p:txBody>
          <a:bodyPr>
            <a:normAutofit/>
          </a:bodyPr>
          <a:lstStyle/>
          <a:p>
            <a:pPr marL="0" indent="0" algn="just">
              <a:buNone/>
            </a:pPr>
            <a:endParaRPr lang="tr-TR" sz="2600" b="1" dirty="0" smtClean="0">
              <a:solidFill>
                <a:srgbClr val="00B0F0"/>
              </a:solidFill>
              <a:latin typeface="Times New Roman" panose="02020603050405020304" pitchFamily="18" charset="0"/>
              <a:cs typeface="Times New Roman" panose="02020603050405020304" pitchFamily="18" charset="0"/>
            </a:endParaRPr>
          </a:p>
          <a:p>
            <a:pPr marL="0" indent="0" algn="just">
              <a:buNone/>
            </a:pPr>
            <a:r>
              <a:rPr lang="tr-TR" sz="2600" b="1" dirty="0" smtClean="0">
                <a:solidFill>
                  <a:srgbClr val="00B0F0"/>
                </a:solidFill>
                <a:latin typeface="Times New Roman" panose="02020603050405020304" pitchFamily="18" charset="0"/>
                <a:cs typeface="Times New Roman" panose="02020603050405020304" pitchFamily="18" charset="0"/>
              </a:rPr>
              <a:t>Kuru </a:t>
            </a:r>
            <a:r>
              <a:rPr lang="tr-TR" sz="2600" b="1" dirty="0">
                <a:solidFill>
                  <a:srgbClr val="00B0F0"/>
                </a:solidFill>
                <a:latin typeface="Times New Roman" panose="02020603050405020304" pitchFamily="18" charset="0"/>
                <a:cs typeface="Times New Roman" panose="02020603050405020304" pitchFamily="18" charset="0"/>
              </a:rPr>
              <a:t>Temizleme Elemanı</a:t>
            </a:r>
            <a:r>
              <a:rPr lang="tr-TR" sz="2400" dirty="0">
                <a:latin typeface="Times New Roman" panose="02020603050405020304" pitchFamily="18" charset="0"/>
                <a:cs typeface="Times New Roman" panose="02020603050405020304" pitchFamily="18" charset="0"/>
              </a:rPr>
              <a:t>: Kuru temizleme makinesi operatörü </a:t>
            </a:r>
            <a:r>
              <a:rPr lang="tr-TR" sz="2400" dirty="0" smtClean="0">
                <a:latin typeface="Times New Roman" panose="02020603050405020304" pitchFamily="18" charset="0"/>
                <a:cs typeface="Times New Roman" panose="02020603050405020304" pitchFamily="18" charset="0"/>
              </a:rPr>
              <a:t>güçlü, dikkatli</a:t>
            </a:r>
            <a:r>
              <a:rPr lang="tr-TR" sz="2400" dirty="0">
                <a:latin typeface="Times New Roman" panose="02020603050405020304" pitchFamily="18" charset="0"/>
                <a:cs typeface="Times New Roman" panose="02020603050405020304" pitchFamily="18" charset="0"/>
              </a:rPr>
              <a:t>, sorumluluk sahibi ve aktif bir kişi olmalıdır. Konuk </a:t>
            </a:r>
            <a:r>
              <a:rPr lang="tr-TR" sz="2400" dirty="0" smtClean="0">
                <a:latin typeface="Times New Roman" panose="02020603050405020304" pitchFamily="18" charset="0"/>
                <a:cs typeface="Times New Roman" panose="02020603050405020304" pitchFamily="18" charset="0"/>
              </a:rPr>
              <a:t>çamaşırlarını personel </a:t>
            </a:r>
            <a:r>
              <a:rPr lang="tr-TR" sz="2400" dirty="0">
                <a:latin typeface="Times New Roman" panose="02020603050405020304" pitchFamily="18" charset="0"/>
                <a:cs typeface="Times New Roman" panose="02020603050405020304" pitchFamily="18" charset="0"/>
              </a:rPr>
              <a:t>üniformalarını, tüm yumuşak dokulu mobilyaları, istenen </a:t>
            </a:r>
            <a:r>
              <a:rPr lang="tr-TR" sz="2400" dirty="0" smtClean="0">
                <a:latin typeface="Times New Roman" panose="02020603050405020304" pitchFamily="18" charset="0"/>
                <a:cs typeface="Times New Roman" panose="02020603050405020304" pitchFamily="18" charset="0"/>
              </a:rPr>
              <a:t>en iyi </a:t>
            </a:r>
            <a:r>
              <a:rPr lang="tr-TR" sz="2400" dirty="0">
                <a:latin typeface="Times New Roman" panose="02020603050405020304" pitchFamily="18" charset="0"/>
                <a:cs typeface="Times New Roman" panose="02020603050405020304" pitchFamily="18" charset="0"/>
              </a:rPr>
              <a:t>standartta kuru temizleme yapmaktan çamaşırhane şef </a:t>
            </a:r>
            <a:r>
              <a:rPr lang="tr-TR" sz="2400" dirty="0" smtClean="0">
                <a:latin typeface="Times New Roman" panose="02020603050405020304" pitchFamily="18" charset="0"/>
                <a:cs typeface="Times New Roman" panose="02020603050405020304" pitchFamily="18" charset="0"/>
              </a:rPr>
              <a:t>yardımcısına karşı </a:t>
            </a:r>
            <a:r>
              <a:rPr lang="tr-TR" sz="2400" dirty="0">
                <a:latin typeface="Times New Roman" panose="02020603050405020304" pitchFamily="18" charset="0"/>
                <a:cs typeface="Times New Roman" panose="02020603050405020304" pitchFamily="18" charset="0"/>
              </a:rPr>
              <a:t>sorumludur</a:t>
            </a:r>
            <a:r>
              <a:rPr lang="tr-TR" sz="2400" dirty="0" smtClean="0">
                <a:latin typeface="Times New Roman" panose="02020603050405020304" pitchFamily="18" charset="0"/>
                <a:cs typeface="Times New Roman" panose="02020603050405020304" pitchFamily="18" charset="0"/>
              </a:rPr>
              <a:t>.</a:t>
            </a:r>
          </a:p>
          <a:p>
            <a:pPr marL="0" indent="0" algn="just">
              <a:buNone/>
            </a:pPr>
            <a:endParaRPr lang="tr-TR" sz="2400" dirty="0" smtClean="0">
              <a:latin typeface="Times New Roman" panose="02020603050405020304" pitchFamily="18" charset="0"/>
              <a:cs typeface="Times New Roman" panose="02020603050405020304" pitchFamily="18" charset="0"/>
            </a:endParaRPr>
          </a:p>
          <a:p>
            <a:pPr marL="0" indent="0" algn="just">
              <a:buNone/>
            </a:pPr>
            <a:r>
              <a:rPr lang="tr-TR" sz="2600" b="1" dirty="0" smtClean="0">
                <a:solidFill>
                  <a:srgbClr val="00B0F0"/>
                </a:solidFill>
                <a:latin typeface="Times New Roman" panose="02020603050405020304" pitchFamily="18" charset="0"/>
                <a:cs typeface="Times New Roman" panose="02020603050405020304" pitchFamily="18" charset="0"/>
              </a:rPr>
              <a:t>Yıkayıcı</a:t>
            </a:r>
            <a:r>
              <a:rPr lang="tr-TR" sz="2600" b="1" dirty="0">
                <a:solidFill>
                  <a:srgbClr val="00B0F0"/>
                </a:solidFill>
                <a:latin typeface="Times New Roman" panose="02020603050405020304" pitchFamily="18" charset="0"/>
                <a:cs typeface="Times New Roman" panose="02020603050405020304" pitchFamily="18" charset="0"/>
              </a:rPr>
              <a:t>: </a:t>
            </a:r>
            <a:r>
              <a:rPr lang="tr-TR" sz="2400" dirty="0">
                <a:latin typeface="Times New Roman" panose="02020603050405020304" pitchFamily="18" charset="0"/>
                <a:cs typeface="Times New Roman" panose="02020603050405020304" pitchFamily="18" charset="0"/>
              </a:rPr>
              <a:t>Çamaşır makinesi operatörü genç ve fiziksel olarak güçlü, </a:t>
            </a:r>
            <a:r>
              <a:rPr lang="tr-TR" sz="2400" dirty="0" smtClean="0">
                <a:latin typeface="Times New Roman" panose="02020603050405020304" pitchFamily="18" charset="0"/>
                <a:cs typeface="Times New Roman" panose="02020603050405020304" pitchFamily="18" charset="0"/>
              </a:rPr>
              <a:t>aktif bir </a:t>
            </a:r>
            <a:r>
              <a:rPr lang="tr-TR" sz="2400" dirty="0">
                <a:latin typeface="Times New Roman" panose="02020603050405020304" pitchFamily="18" charset="0"/>
                <a:cs typeface="Times New Roman" panose="02020603050405020304" pitchFamily="18" charset="0"/>
              </a:rPr>
              <a:t>kişi olmalıdır. Tesis ve konuk çamaşırlarının istenilen standartta </a:t>
            </a:r>
            <a:r>
              <a:rPr lang="tr-TR" sz="2400" dirty="0" smtClean="0">
                <a:latin typeface="Times New Roman" panose="02020603050405020304" pitchFamily="18" charset="0"/>
                <a:cs typeface="Times New Roman" panose="02020603050405020304" pitchFamily="18" charset="0"/>
              </a:rPr>
              <a:t>yıkanmasından çamaşırhane </a:t>
            </a:r>
            <a:r>
              <a:rPr lang="tr-TR" sz="2400" dirty="0">
                <a:latin typeface="Times New Roman" panose="02020603050405020304" pitchFamily="18" charset="0"/>
                <a:cs typeface="Times New Roman" panose="02020603050405020304" pitchFamily="18" charset="0"/>
              </a:rPr>
              <a:t>şef yardımcısına karşı sorumludur</a:t>
            </a:r>
            <a:r>
              <a:rPr lang="tr-TR" sz="2400" dirty="0" smtClean="0">
                <a:latin typeface="Times New Roman" panose="02020603050405020304" pitchFamily="18" charset="0"/>
                <a:cs typeface="Times New Roman" panose="02020603050405020304" pitchFamily="18" charset="0"/>
              </a:rPr>
              <a:t>.</a:t>
            </a:r>
          </a:p>
          <a:p>
            <a:pPr marL="0" indent="0" algn="just">
              <a:buNone/>
            </a:pPr>
            <a:endParaRPr lang="tr-TR" sz="2400"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711659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amask">
  <a:themeElements>
    <a:clrScheme name="Damask">
      <a:dk1>
        <a:sysClr val="windowText" lastClr="000000"/>
      </a:dk1>
      <a:lt1>
        <a:sysClr val="window" lastClr="FFFFFF"/>
      </a:lt1>
      <a:dk2>
        <a:srgbClr val="2A5B7F"/>
      </a:dk2>
      <a:lt2>
        <a:srgbClr val="ABDAFC"/>
      </a:lt2>
      <a:accent1>
        <a:srgbClr val="9EC544"/>
      </a:accent1>
      <a:accent2>
        <a:srgbClr val="50BEA3"/>
      </a:accent2>
      <a:accent3>
        <a:srgbClr val="4A9CCC"/>
      </a:accent3>
      <a:accent4>
        <a:srgbClr val="9A66CA"/>
      </a:accent4>
      <a:accent5>
        <a:srgbClr val="C54F71"/>
      </a:accent5>
      <a:accent6>
        <a:srgbClr val="DE9C3C"/>
      </a:accent6>
      <a:hlink>
        <a:srgbClr val="6BA9DA"/>
      </a:hlink>
      <a:folHlink>
        <a:srgbClr val="A0BCD3"/>
      </a:folHlink>
    </a:clrScheme>
    <a:fontScheme name="Damask">
      <a:majorFont>
        <a:latin typeface="Bookman Old Style"/>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Rockwel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amask">
      <a:fillStyleLst>
        <a:solidFill>
          <a:schemeClr val="phClr"/>
        </a:solidFill>
        <a:gradFill rotWithShape="1">
          <a:gsLst>
            <a:gs pos="0">
              <a:schemeClr val="phClr">
                <a:tint val="48000"/>
                <a:satMod val="105000"/>
                <a:lumMod val="110000"/>
              </a:schemeClr>
            </a:gs>
            <a:gs pos="100000">
              <a:schemeClr val="phClr">
                <a:tint val="78000"/>
                <a:satMod val="109000"/>
                <a:lumMod val="100000"/>
              </a:schemeClr>
            </a:gs>
          </a:gsLst>
          <a:lin ang="5400000" scaled="0"/>
        </a:gradFill>
        <a:gradFill rotWithShape="1">
          <a:gsLst>
            <a:gs pos="0">
              <a:schemeClr val="phClr">
                <a:tint val="94000"/>
                <a:satMod val="100000"/>
                <a:lumMod val="104000"/>
              </a:schemeClr>
            </a:gs>
            <a:gs pos="69000">
              <a:schemeClr val="phClr">
                <a:shade val="86000"/>
                <a:satMod val="130000"/>
                <a:lumMod val="102000"/>
              </a:schemeClr>
            </a:gs>
            <a:gs pos="100000">
              <a:schemeClr val="phClr">
                <a:shade val="72000"/>
                <a:satMod val="130000"/>
                <a:lumMod val="100000"/>
              </a:schemeClr>
            </a:gs>
          </a:gsLst>
          <a:lin ang="5400000" scaled="0"/>
        </a:gradFill>
      </a:fillStyleLst>
      <a:lnStyleLst>
        <a:ln w="12700"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50800" dist="38100" dir="5400000" sy="96000" rotWithShape="0">
              <a:srgbClr val="000000">
                <a:alpha val="54000"/>
              </a:srgbClr>
            </a:outerShdw>
          </a:effectLst>
        </a:effectStyle>
        <a:effectStyle>
          <a:effectLst>
            <a:outerShdw blurRad="76200" dist="38100" dir="5400000" algn="ctr" rotWithShape="0">
              <a:srgbClr val="000000">
                <a:alpha val="76000"/>
              </a:srgbClr>
            </a:outerShdw>
          </a:effectLst>
          <a:scene3d>
            <a:camera prst="orthographicFront">
              <a:rot lat="0" lon="0" rev="0"/>
            </a:camera>
            <a:lightRig rig="balanced" dir="t"/>
          </a:scene3d>
          <a:sp3d prstMaterial="matte">
            <a:bevelT w="25400" h="25400" prst="relaxedInset"/>
          </a:sp3d>
        </a:effectStyle>
      </a:effectStyleLst>
      <a:bgFillStyleLst>
        <a:solidFill>
          <a:schemeClr val="phClr"/>
        </a:solidFill>
        <a:solidFill>
          <a:schemeClr val="phClr">
            <a:tint val="95000"/>
            <a:satMod val="170000"/>
          </a:schemeClr>
        </a:solidFill>
        <a:blipFill rotWithShape="1">
          <a:blip xmlns:r="http://schemas.openxmlformats.org/officeDocument/2006/relationships" r:embed="rId1">
            <a:duotone>
              <a:schemeClr val="phClr">
                <a:shade val="18000"/>
                <a:satMod val="160000"/>
                <a:lumMod val="28000"/>
              </a:schemeClr>
              <a:schemeClr val="phClr">
                <a:tint val="95000"/>
                <a:satMod val="160000"/>
                <a:lumMod val="116000"/>
              </a:schemeClr>
            </a:duotone>
          </a:blip>
          <a:stretch/>
        </a:blipFill>
      </a:bgFillStyleLst>
    </a:fmtScheme>
  </a:themeElements>
  <a:objectDefaults/>
  <a:extraClrSchemeLst/>
  <a:extLst>
    <a:ext uri="{05A4C25C-085E-4340-85A3-A5531E510DB2}">
      <thm15:themeFamily xmlns:thm15="http://schemas.microsoft.com/office/thememl/2012/main" xmlns="" name="Damask" id="{F9A299A0-33D0-4E0F-9F3F-7163E3744208}" vid="{746EEEEA-FB6A-406B-B510-531588D54811}"/>
    </a:ext>
  </a:extLst>
</a:theme>
</file>

<file path=docProps/app.xml><?xml version="1.0" encoding="utf-8"?>
<Properties xmlns="http://schemas.openxmlformats.org/officeDocument/2006/extended-properties" xmlns:vt="http://schemas.openxmlformats.org/officeDocument/2006/docPropsVTypes">
  <Template>Damask</Template>
  <TotalTime>30</TotalTime>
  <Words>1514</Words>
  <Application>Microsoft Office PowerPoint</Application>
  <PresentationFormat>Özel</PresentationFormat>
  <Paragraphs>144</Paragraphs>
  <Slides>21</Slides>
  <Notes>0</Notes>
  <HiddenSlides>0</HiddenSlides>
  <MMClips>0</MMClips>
  <ScaleCrop>false</ScaleCrop>
  <HeadingPairs>
    <vt:vector size="4" baseType="variant">
      <vt:variant>
        <vt:lpstr>Tema</vt:lpstr>
      </vt:variant>
      <vt:variant>
        <vt:i4>1</vt:i4>
      </vt:variant>
      <vt:variant>
        <vt:lpstr>Slayt Başlıkları</vt:lpstr>
      </vt:variant>
      <vt:variant>
        <vt:i4>21</vt:i4>
      </vt:variant>
    </vt:vector>
  </HeadingPairs>
  <TitlesOfParts>
    <vt:vector size="22" baseType="lpstr">
      <vt:lpstr>Damask</vt:lpstr>
      <vt:lpstr>OTEL İŞLETMECİLİĞİ</vt:lpstr>
      <vt:lpstr>Çamaşırhane Bölümü</vt:lpstr>
      <vt:lpstr>Çamaşırhanenin Bölümleri</vt:lpstr>
      <vt:lpstr>PowerPoint Sunusu</vt:lpstr>
      <vt:lpstr>PowerPoint Sunusu</vt:lpstr>
      <vt:lpstr>PowerPoint Sunusu</vt:lpstr>
      <vt:lpstr>Çamaşırhane Personeli Görev ve Özellikleri</vt:lpstr>
      <vt:lpstr>PowerPoint Sunusu</vt:lpstr>
      <vt:lpstr>PowerPoint Sunusu</vt:lpstr>
      <vt:lpstr>PowerPoint Sunusu</vt:lpstr>
      <vt:lpstr>Çamaşırların Gruplandırılması</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KAYNAKÇA</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OTEL İŞLETMECİLİĞİ</dc:title>
  <dc:creator>kemal</dc:creator>
  <cp:lastModifiedBy>kumsaal</cp:lastModifiedBy>
  <cp:revision>5</cp:revision>
  <dcterms:created xsi:type="dcterms:W3CDTF">2018-09-18T12:08:01Z</dcterms:created>
  <dcterms:modified xsi:type="dcterms:W3CDTF">2018-11-20T19:31:33Z</dcterms:modified>
</cp:coreProperties>
</file>