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73" r:id="rId4"/>
    <p:sldId id="274" r:id="rId5"/>
    <p:sldId id="275" r:id="rId6"/>
    <p:sldId id="276" r:id="rId7"/>
    <p:sldId id="277" r:id="rId8"/>
    <p:sldId id="278" r:id="rId9"/>
    <p:sldId id="279" r:id="rId10"/>
    <p:sldId id="280" r:id="rId11"/>
    <p:sldId id="282" r:id="rId12"/>
    <p:sldId id="281" r:id="rId13"/>
    <p:sldId id="259"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40EB2-B4CF-4123-9C92-76EA1983501D}" type="datetimeFigureOut">
              <a:rPr lang="tr-TR" smtClean="0"/>
              <a:pPr/>
              <a:t>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2A390C-BDC2-4272-95DC-07237755F20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DRAMA UYGULAMALARI, DRAMANIN UYGULAMA BASAMAKLARI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Canlandırma</a:t>
            </a:r>
            <a:endParaRPr lang="tr-TR" dirty="0"/>
          </a:p>
        </p:txBody>
      </p:sp>
      <p:sp>
        <p:nvSpPr>
          <p:cNvPr id="3" name="2 İçerik Yer Tutucusu"/>
          <p:cNvSpPr>
            <a:spLocks noGrp="1"/>
          </p:cNvSpPr>
          <p:nvPr>
            <p:ph idx="1"/>
          </p:nvPr>
        </p:nvSpPr>
        <p:spPr>
          <a:xfrm>
            <a:off x="457200" y="2143116"/>
            <a:ext cx="8229600" cy="3983047"/>
          </a:xfrm>
        </p:spPr>
        <p:txBody>
          <a:bodyPr/>
          <a:lstStyle/>
          <a:p>
            <a:r>
              <a:rPr lang="tr-TR" dirty="0" smtClean="0"/>
              <a:t>Bu aşamada dikkat edilmesi gereken nokta esas çalışmada aşırılığa kaçmamak ve katılımcıları gereğinden fazla yormamaktır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Değerlendirme</a:t>
            </a:r>
            <a:endParaRPr lang="tr-TR" dirty="0"/>
          </a:p>
        </p:txBody>
      </p:sp>
      <p:sp>
        <p:nvSpPr>
          <p:cNvPr id="3" name="2 İçerik Yer Tutucusu"/>
          <p:cNvSpPr>
            <a:spLocks noGrp="1"/>
          </p:cNvSpPr>
          <p:nvPr>
            <p:ph idx="1"/>
          </p:nvPr>
        </p:nvSpPr>
        <p:spPr/>
        <p:txBody>
          <a:bodyPr>
            <a:normAutofit/>
          </a:bodyPr>
          <a:lstStyle/>
          <a:p>
            <a:r>
              <a:rPr lang="tr-TR" dirty="0" smtClean="0"/>
              <a:t>Bu aşamada hem fiziksel hem de zihinsel rahatlama vardır.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Değerlendirme</a:t>
            </a:r>
            <a:endParaRPr lang="tr-TR" dirty="0"/>
          </a:p>
        </p:txBody>
      </p:sp>
      <p:sp>
        <p:nvSpPr>
          <p:cNvPr id="3" name="2 İçerik Yer Tutucusu"/>
          <p:cNvSpPr>
            <a:spLocks noGrp="1"/>
          </p:cNvSpPr>
          <p:nvPr>
            <p:ph idx="1"/>
          </p:nvPr>
        </p:nvSpPr>
        <p:spPr/>
        <p:txBody>
          <a:bodyPr>
            <a:normAutofit fontScale="92500" lnSpcReduction="10000"/>
          </a:bodyPr>
          <a:lstStyle/>
          <a:p>
            <a:pPr marL="0" indent="0">
              <a:buNone/>
            </a:pPr>
            <a:r>
              <a:rPr lang="tr-TR" dirty="0" smtClean="0"/>
              <a:t> </a:t>
            </a:r>
          </a:p>
          <a:p>
            <a:r>
              <a:rPr lang="tr-TR" dirty="0" smtClean="0"/>
              <a:t>Rahatlama çalışmaları için müzik ve sözel yönergeler kullanılabilir. </a:t>
            </a:r>
          </a:p>
          <a:p>
            <a:r>
              <a:rPr lang="tr-TR" dirty="0" smtClean="0"/>
              <a:t>Burada amaç katılımcıyı rahatlatmak ve </a:t>
            </a:r>
            <a:r>
              <a:rPr lang="tr-TR" dirty="0" err="1" smtClean="0"/>
              <a:t>dramanın</a:t>
            </a:r>
            <a:r>
              <a:rPr lang="tr-TR" dirty="0" smtClean="0"/>
              <a:t> bittiğini </a:t>
            </a:r>
            <a:r>
              <a:rPr lang="tr-TR" dirty="0" err="1" smtClean="0"/>
              <a:t>hissettirmekdir</a:t>
            </a:r>
            <a:r>
              <a:rPr lang="tr-TR" dirty="0" smtClean="0"/>
              <a:t>. </a:t>
            </a:r>
          </a:p>
          <a:p>
            <a:r>
              <a:rPr lang="tr-TR" dirty="0" smtClean="0"/>
              <a:t>Çalışmanın bu aşamasında diğer bir amaç da katılımcıları içinde bulundukları ortamdan kurtararak gerçeğe döndürmektir. Böylece katılımcı yaşadığı süreci daha iyi gözlemleme ve analiz etme imkanı bulur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idx="1"/>
          </p:nvPr>
        </p:nvSpPr>
        <p:spPr/>
        <p:txBody>
          <a:bodyPr>
            <a:normAutofit fontScale="85000" lnSpcReduction="20000"/>
          </a:bodyPr>
          <a:lstStyle/>
          <a:p>
            <a:r>
              <a:rPr lang="tr-TR" dirty="0"/>
              <a:t>Aral, N., Baran, G., </a:t>
            </a:r>
            <a:r>
              <a:rPr lang="tr-TR" dirty="0" err="1"/>
              <a:t>Pedük</a:t>
            </a:r>
            <a:r>
              <a:rPr lang="tr-TR" dirty="0"/>
              <a:t>, Ş., Erdoğan, S. (2003). Eğitimde Drama. İstanbul Ya-</a:t>
            </a:r>
            <a:r>
              <a:rPr lang="tr-TR" dirty="0" err="1"/>
              <a:t>Pa</a:t>
            </a:r>
            <a:endParaRPr lang="tr-TR" dirty="0"/>
          </a:p>
          <a:p>
            <a:r>
              <a:rPr lang="tr-TR" dirty="0"/>
              <a:t>Adıgüzel, Ö. (2010). </a:t>
            </a:r>
            <a:r>
              <a:rPr lang="tr-TR" i="1" dirty="0"/>
              <a:t>Eğitimde Yaratıcı Drama</a:t>
            </a:r>
            <a:r>
              <a:rPr lang="tr-TR" dirty="0"/>
              <a:t>. </a:t>
            </a:r>
            <a:r>
              <a:rPr lang="tr-TR" i="1" dirty="0"/>
              <a:t>Oyun ve Yaratıcı Drama İlişkisi.</a:t>
            </a:r>
            <a:r>
              <a:rPr lang="tr-TR" dirty="0"/>
              <a:t> Ankara: </a:t>
            </a:r>
            <a:r>
              <a:rPr lang="tr-TR" dirty="0" err="1"/>
              <a:t>Naturel</a:t>
            </a:r>
            <a:r>
              <a:rPr lang="tr-TR" dirty="0"/>
              <a:t>. </a:t>
            </a:r>
          </a:p>
          <a:p>
            <a:r>
              <a:rPr lang="tr-TR" dirty="0"/>
              <a:t>Köksal Akyol, A. (2011). İlköğretimde Drama. İstanbul: Kriter Yayınları. </a:t>
            </a:r>
          </a:p>
          <a:p>
            <a:r>
              <a:rPr lang="tr-TR" dirty="0"/>
              <a:t>Köksal Akyol, A. (2015). Okul Öncesi Eğitimde Drama. Her Yönüyle Okul Öncesi Eğitim. Ankara: Hedef Yayıncılık. </a:t>
            </a:r>
          </a:p>
          <a:p>
            <a:r>
              <a:rPr lang="tr-TR" dirty="0"/>
              <a:t>Köksal Akyol, A. (2015). Okul Öncesi Eğitim Programları. Her Yönüyle Okul Öncesi Eğitim. Ankara: Hedef Yayıncılık. </a:t>
            </a:r>
          </a:p>
          <a:p>
            <a:endParaRPr lang="tr-TR" dirty="0" smtClean="0"/>
          </a:p>
          <a:p>
            <a:endParaRPr lang="tr-T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142984"/>
            <a:ext cx="8229600" cy="1143000"/>
          </a:xfrm>
        </p:spPr>
        <p:txBody>
          <a:bodyPr/>
          <a:lstStyle/>
          <a:p>
            <a:r>
              <a:rPr lang="tr-TR" dirty="0" smtClean="0"/>
              <a:t>DRAMA</a:t>
            </a:r>
            <a:endParaRPr lang="tr-TR" dirty="0"/>
          </a:p>
        </p:txBody>
      </p:sp>
      <p:sp>
        <p:nvSpPr>
          <p:cNvPr id="3" name="2 İçerik Yer Tutucusu"/>
          <p:cNvSpPr>
            <a:spLocks noGrp="1"/>
          </p:cNvSpPr>
          <p:nvPr>
            <p:ph idx="1"/>
          </p:nvPr>
        </p:nvSpPr>
        <p:spPr>
          <a:xfrm>
            <a:off x="457200" y="2786058"/>
            <a:ext cx="8229600" cy="3340105"/>
          </a:xfrm>
        </p:spPr>
        <p:txBody>
          <a:bodyPr/>
          <a:lstStyle/>
          <a:p>
            <a:pPr marL="0" indent="0">
              <a:buNone/>
            </a:pPr>
            <a:r>
              <a:rPr lang="tr-TR" dirty="0" smtClean="0"/>
              <a:t>Drama Atölyesi</a:t>
            </a:r>
          </a:p>
          <a:p>
            <a:r>
              <a:rPr lang="tr-TR" dirty="0" smtClean="0"/>
              <a:t>Drama atölyesi uygulandıktan sonra kuramsal bilgiler anlatılır. </a:t>
            </a:r>
            <a:endParaRPr lang="tr-TR" dirty="0"/>
          </a:p>
        </p:txBody>
      </p:sp>
    </p:spTree>
    <p:extLst>
      <p:ext uri="{BB962C8B-B14F-4D97-AF65-F5344CB8AC3E}">
        <p14:creationId xmlns:p14="http://schemas.microsoft.com/office/powerpoint/2010/main" val="1112672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DRAMANIN UYGULAMA BASAMAKLARI</a:t>
            </a:r>
            <a:endParaRPr lang="tr-TR" dirty="0"/>
          </a:p>
        </p:txBody>
      </p:sp>
      <p:sp>
        <p:nvSpPr>
          <p:cNvPr id="3" name="2 İçerik Yer Tutucusu"/>
          <p:cNvSpPr>
            <a:spLocks noGrp="1"/>
          </p:cNvSpPr>
          <p:nvPr>
            <p:ph idx="1"/>
          </p:nvPr>
        </p:nvSpPr>
        <p:spPr>
          <a:xfrm>
            <a:off x="457200" y="3212976"/>
            <a:ext cx="8229600" cy="2913187"/>
          </a:xfrm>
        </p:spPr>
        <p:txBody>
          <a:bodyPr/>
          <a:lstStyle/>
          <a:p>
            <a:r>
              <a:rPr lang="tr-TR" dirty="0" smtClean="0"/>
              <a:t>Isınma Çalışmaları</a:t>
            </a:r>
          </a:p>
          <a:p>
            <a:r>
              <a:rPr lang="tr-TR" dirty="0" err="1" smtClean="0"/>
              <a:t>Canladırma</a:t>
            </a:r>
            <a:r>
              <a:rPr lang="tr-TR" dirty="0"/>
              <a:t> </a:t>
            </a:r>
            <a:r>
              <a:rPr lang="tr-TR" dirty="0" smtClean="0"/>
              <a:t>/ Doğaçlama…</a:t>
            </a:r>
            <a:endParaRPr lang="tr-TR" dirty="0" smtClean="0"/>
          </a:p>
          <a:p>
            <a:r>
              <a:rPr lang="tr-TR" dirty="0" smtClean="0"/>
              <a:t>Değerlendirme</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Isınma Çalışmaları</a:t>
            </a:r>
            <a:endParaRPr lang="tr-TR" dirty="0"/>
          </a:p>
        </p:txBody>
      </p:sp>
      <p:sp>
        <p:nvSpPr>
          <p:cNvPr id="3" name="2 İçerik Yer Tutucusu"/>
          <p:cNvSpPr>
            <a:spLocks noGrp="1"/>
          </p:cNvSpPr>
          <p:nvPr>
            <p:ph idx="1"/>
          </p:nvPr>
        </p:nvSpPr>
        <p:spPr/>
        <p:txBody>
          <a:bodyPr/>
          <a:lstStyle/>
          <a:p>
            <a:r>
              <a:rPr lang="tr-TR" dirty="0" smtClean="0"/>
              <a:t>Isınma çalışmaları drama uygulamalarının ilk aşamasıdır. Mekan yeterli büyüklükte ise ısınma çalışmalarına tüm grupla başlanır. Mekanın küçük olması durumunda gruplara bölünebilir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Isınma Çalışmaları</a:t>
            </a:r>
            <a:endParaRPr lang="tr-TR" dirty="0"/>
          </a:p>
        </p:txBody>
      </p:sp>
      <p:sp>
        <p:nvSpPr>
          <p:cNvPr id="3" name="2 İçerik Yer Tutucusu"/>
          <p:cNvSpPr>
            <a:spLocks noGrp="1"/>
          </p:cNvSpPr>
          <p:nvPr>
            <p:ph idx="1"/>
          </p:nvPr>
        </p:nvSpPr>
        <p:spPr/>
        <p:txBody>
          <a:bodyPr/>
          <a:lstStyle/>
          <a:p>
            <a:r>
              <a:rPr lang="tr-TR" dirty="0" smtClean="0"/>
              <a:t>Isınma çalışmaları için öncelikle grubun büyüklüğüne göre mekanın düzenlenmesi gerekmektedir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Isınma çalışmaları müzik ya da ritim eşliğinde yürüme, koşma, hayvan yürüyüşleri, zıplama, çekme, itme, çekme, çeşitli zemin ve zamanlarda yürüyüş, gösterilen harekete uygun ritim tutma, kukla gibi hareket etme, yer hareketleri vb. şekillerde yapılabilir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Canlandırma</a:t>
            </a:r>
            <a:endParaRPr lang="tr-TR" dirty="0"/>
          </a:p>
        </p:txBody>
      </p:sp>
      <p:sp>
        <p:nvSpPr>
          <p:cNvPr id="3" name="2 İçerik Yer Tutucusu"/>
          <p:cNvSpPr>
            <a:spLocks noGrp="1"/>
          </p:cNvSpPr>
          <p:nvPr>
            <p:ph idx="1"/>
          </p:nvPr>
        </p:nvSpPr>
        <p:spPr>
          <a:xfrm>
            <a:off x="457200" y="2143116"/>
            <a:ext cx="8229600" cy="3983047"/>
          </a:xfrm>
        </p:spPr>
        <p:txBody>
          <a:bodyPr/>
          <a:lstStyle/>
          <a:p>
            <a:r>
              <a:rPr lang="tr-TR" dirty="0" smtClean="0"/>
              <a:t>Belirlenmiş kurallar içinde özgürce canlandırma ve be canlandırmaları geliştirme çalışmalarından oluşur </a:t>
            </a:r>
          </a:p>
          <a:p>
            <a:pPr>
              <a:buNone/>
            </a:pPr>
            <a:r>
              <a:rPr lang="tr-TR" dirty="0" smtClean="0"/>
              <a:t>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Canlandırma</a:t>
            </a:r>
            <a:endParaRPr lang="tr-TR" dirty="0"/>
          </a:p>
        </p:txBody>
      </p:sp>
      <p:sp>
        <p:nvSpPr>
          <p:cNvPr id="3" name="2 İçerik Yer Tutucusu"/>
          <p:cNvSpPr>
            <a:spLocks noGrp="1"/>
          </p:cNvSpPr>
          <p:nvPr>
            <p:ph idx="1"/>
          </p:nvPr>
        </p:nvSpPr>
        <p:spPr/>
        <p:txBody>
          <a:bodyPr/>
          <a:lstStyle/>
          <a:p>
            <a:r>
              <a:rPr lang="tr-TR" dirty="0" smtClean="0"/>
              <a:t>Oyun (esas çalışma) kişiliğin gelişimi sürecinde diğer insanlarla paylaşarak onları taklit ederek gerçekleştirilir. </a:t>
            </a:r>
          </a:p>
          <a:p>
            <a:r>
              <a:rPr lang="tr-TR" dirty="0" smtClean="0"/>
              <a:t>Esas çalışma bu temel görüşten yola çıkarak uygulama içinde yerini alır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785794"/>
            <a:ext cx="8229600" cy="1143000"/>
          </a:xfrm>
        </p:spPr>
        <p:txBody>
          <a:bodyPr/>
          <a:lstStyle/>
          <a:p>
            <a:r>
              <a:rPr lang="tr-TR" dirty="0" smtClean="0"/>
              <a:t>Canlandırma</a:t>
            </a:r>
            <a:endParaRPr lang="tr-TR" dirty="0"/>
          </a:p>
        </p:txBody>
      </p:sp>
      <p:sp>
        <p:nvSpPr>
          <p:cNvPr id="3" name="2 İçerik Yer Tutucusu"/>
          <p:cNvSpPr>
            <a:spLocks noGrp="1"/>
          </p:cNvSpPr>
          <p:nvPr>
            <p:ph idx="1"/>
          </p:nvPr>
        </p:nvSpPr>
        <p:spPr>
          <a:xfrm>
            <a:off x="500034" y="2786059"/>
            <a:ext cx="8229600" cy="2928958"/>
          </a:xfrm>
        </p:spPr>
        <p:txBody>
          <a:bodyPr/>
          <a:lstStyle/>
          <a:p>
            <a:r>
              <a:rPr lang="tr-TR" dirty="0" smtClean="0"/>
              <a:t>Yaratıcılık ve imgeleme boyutlar oyunlarla işin içine girer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685</TotalTime>
  <Words>262</Words>
  <Application>Microsoft Office PowerPoint</Application>
  <PresentationFormat>Ekran Gösterisi (4:3)</PresentationFormat>
  <Paragraphs>36</Paragraphs>
  <Slides>13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13</vt:i4>
      </vt:variant>
    </vt:vector>
  </HeadingPairs>
  <TitlesOfParts>
    <vt:vector size="16" baseType="lpstr">
      <vt:lpstr>Arial</vt:lpstr>
      <vt:lpstr>Calibri</vt:lpstr>
      <vt:lpstr>Ofis Teması</vt:lpstr>
      <vt:lpstr>DRAMA UYGULAMALARI, DRAMANIN UYGULAMA BASAMAKLARI</vt:lpstr>
      <vt:lpstr>DRAMA</vt:lpstr>
      <vt:lpstr>DRAMANIN UYGULAMA BASAMAKLARI</vt:lpstr>
      <vt:lpstr>Isınma Çalışmaları</vt:lpstr>
      <vt:lpstr>Isınma Çalışmaları</vt:lpstr>
      <vt:lpstr>PowerPoint Sunusu</vt:lpstr>
      <vt:lpstr>Canlandırma</vt:lpstr>
      <vt:lpstr>Canlandırma</vt:lpstr>
      <vt:lpstr>Canlandırma</vt:lpstr>
      <vt:lpstr>Canlandırma</vt:lpstr>
      <vt:lpstr>Değerlendirme</vt:lpstr>
      <vt:lpstr>Değerlendirme</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DRAMA UYGULAMALARI, DRAMANIN ÖNEMİ</dc:title>
  <dc:creator>Toshiba</dc:creator>
  <cp:lastModifiedBy>user</cp:lastModifiedBy>
  <cp:revision>44</cp:revision>
  <dcterms:created xsi:type="dcterms:W3CDTF">2017-10-27T08:07:36Z</dcterms:created>
  <dcterms:modified xsi:type="dcterms:W3CDTF">2020-05-03T15:44:41Z</dcterms:modified>
</cp:coreProperties>
</file>