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61" r:id="rId2"/>
    <p:sldId id="259" r:id="rId3"/>
    <p:sldId id="257" r:id="rId4"/>
    <p:sldId id="275" r:id="rId5"/>
    <p:sldId id="276" r:id="rId6"/>
    <p:sldId id="277" r:id="rId7"/>
    <p:sldId id="278" r:id="rId8"/>
    <p:sldId id="284" r:id="rId9"/>
    <p:sldId id="279" r:id="rId10"/>
    <p:sldId id="280" r:id="rId11"/>
    <p:sldId id="282" r:id="rId12"/>
    <p:sldId id="281" r:id="rId13"/>
    <p:sldId id="287" r:id="rId14"/>
    <p:sldId id="288" r:id="rId15"/>
    <p:sldId id="289" r:id="rId16"/>
    <p:sldId id="283" r:id="rId17"/>
    <p:sldId id="291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2" r:id="rId26"/>
    <p:sldId id="303" r:id="rId27"/>
    <p:sldId id="304" r:id="rId28"/>
    <p:sldId id="306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karaUni" initials="A" lastIdx="2" clrIdx="0">
    <p:extLst>
      <p:ext uri="{19B8F6BF-5375-455C-9EA6-DF929625EA0E}">
        <p15:presenceInfo xmlns:p15="http://schemas.microsoft.com/office/powerpoint/2012/main" xmlns="" userId="AnkaraU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FF00"/>
    <a:srgbClr val="F4823C"/>
    <a:srgbClr val="F8AA38"/>
    <a:srgbClr val="C86808"/>
    <a:srgbClr val="C5AF0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-90" y="-5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04T13:15:56.809" idx="2">
    <p:pos x="10" y="10"/>
    <p:text/>
    <p:extLst>
      <p:ext uri="{C676402C-5697-4E1C-873F-D02D1690AC5C}">
        <p15:threadingInfo xmlns:p15="http://schemas.microsoft.com/office/powerpoint/2012/main" xmlns="" timeZoneBias="-1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8566C2-9A74-41A6-974C-4A3DC3063A0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914EA06-5069-4561-B388-290AB426EEB3}">
      <dgm:prSet phldrT="[Metin]"/>
      <dgm:sp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</dgm:spPr>
      <dgm:t>
        <a:bodyPr/>
        <a:lstStyle/>
        <a:p>
          <a:pPr algn="ctr"/>
          <a:r>
            <a:rPr lang="tr-TR" dirty="0" smtClean="0">
              <a:solidFill>
                <a:schemeClr val="tx1"/>
              </a:solidFill>
            </a:rPr>
            <a:t>Analiz</a:t>
          </a:r>
          <a:endParaRPr lang="tr-TR" dirty="0">
            <a:solidFill>
              <a:schemeClr val="tx1"/>
            </a:solidFill>
          </a:endParaRPr>
        </a:p>
      </dgm:t>
    </dgm:pt>
    <dgm:pt modelId="{13416485-57BA-41AD-81AF-66E04810EA00}" type="parTrans" cxnId="{BF80D518-995B-448A-8213-EA6A1ECFE67E}">
      <dgm:prSet/>
      <dgm:spPr/>
      <dgm:t>
        <a:bodyPr/>
        <a:lstStyle/>
        <a:p>
          <a:endParaRPr lang="tr-TR"/>
        </a:p>
      </dgm:t>
    </dgm:pt>
    <dgm:pt modelId="{D51B142F-F4DC-47AD-8262-A96198573B49}" type="sibTrans" cxnId="{BF80D518-995B-448A-8213-EA6A1ECFE67E}">
      <dgm:prSet/>
      <dgm:spPr/>
      <dgm:t>
        <a:bodyPr/>
        <a:lstStyle/>
        <a:p>
          <a:endParaRPr lang="tr-TR"/>
        </a:p>
      </dgm:t>
    </dgm:pt>
    <dgm:pt modelId="{D69881FC-64EC-4552-B348-0310C5D06028}">
      <dgm:prSet phldrT="[Metin]"/>
      <dgm:sp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</dgm:spPr>
      <dgm:t>
        <a:bodyPr/>
        <a:lstStyle/>
        <a:p>
          <a:pPr algn="ctr"/>
          <a:r>
            <a:rPr lang="tr-TR" dirty="0" smtClean="0">
              <a:solidFill>
                <a:schemeClr val="tx1"/>
              </a:solidFill>
            </a:rPr>
            <a:t>Tasarım</a:t>
          </a:r>
          <a:endParaRPr lang="tr-TR" dirty="0">
            <a:solidFill>
              <a:schemeClr val="tx1"/>
            </a:solidFill>
          </a:endParaRPr>
        </a:p>
      </dgm:t>
    </dgm:pt>
    <dgm:pt modelId="{ABBA4FB2-53D7-464E-AE41-12E54031A9C9}" type="parTrans" cxnId="{1B3B0E4A-42AF-4C43-A0D7-EFE47B3F5C38}">
      <dgm:prSet/>
      <dgm:spPr/>
      <dgm:t>
        <a:bodyPr/>
        <a:lstStyle/>
        <a:p>
          <a:endParaRPr lang="tr-TR"/>
        </a:p>
      </dgm:t>
    </dgm:pt>
    <dgm:pt modelId="{7BFADBDA-11DC-4149-8C9B-BCC5CF736061}" type="sibTrans" cxnId="{1B3B0E4A-42AF-4C43-A0D7-EFE47B3F5C38}">
      <dgm:prSet/>
      <dgm:spPr/>
      <dgm:t>
        <a:bodyPr/>
        <a:lstStyle/>
        <a:p>
          <a:endParaRPr lang="tr-TR"/>
        </a:p>
      </dgm:t>
    </dgm:pt>
    <dgm:pt modelId="{6D407F44-1006-497E-A527-73E212162F31}">
      <dgm:prSet phldrT="[Metin]"/>
      <dgm:sp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</dgm:spPr>
      <dgm:t>
        <a:bodyPr/>
        <a:lstStyle/>
        <a:p>
          <a:pPr algn="ctr"/>
          <a:r>
            <a:rPr lang="tr-TR" dirty="0" smtClean="0">
              <a:solidFill>
                <a:schemeClr val="tx1"/>
              </a:solidFill>
            </a:rPr>
            <a:t>Geliştirme -birim Test</a:t>
          </a:r>
          <a:endParaRPr lang="tr-TR" dirty="0">
            <a:solidFill>
              <a:schemeClr val="tx1"/>
            </a:solidFill>
          </a:endParaRPr>
        </a:p>
      </dgm:t>
    </dgm:pt>
    <dgm:pt modelId="{CB7B48DB-ECC9-4609-B5B8-7E24EE9D1786}" type="parTrans" cxnId="{8CEF90EF-D348-44C1-8C92-2EA0A6D4BE81}">
      <dgm:prSet/>
      <dgm:spPr/>
      <dgm:t>
        <a:bodyPr/>
        <a:lstStyle/>
        <a:p>
          <a:endParaRPr lang="tr-TR"/>
        </a:p>
      </dgm:t>
    </dgm:pt>
    <dgm:pt modelId="{F9D8650C-B616-4727-A453-A2BB74112D2D}" type="sibTrans" cxnId="{8CEF90EF-D348-44C1-8C92-2EA0A6D4BE81}">
      <dgm:prSet/>
      <dgm:spPr/>
      <dgm:t>
        <a:bodyPr/>
        <a:lstStyle/>
        <a:p>
          <a:endParaRPr lang="tr-TR"/>
        </a:p>
      </dgm:t>
    </dgm:pt>
    <dgm:pt modelId="{7C7DB67C-40D0-4388-B11A-9484EE769CAE}">
      <dgm:prSet/>
      <dgm:sp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46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pPr algn="ctr"/>
          <a:r>
            <a:rPr lang="tr-TR" dirty="0" smtClean="0">
              <a:solidFill>
                <a:schemeClr val="tx1"/>
              </a:solidFill>
            </a:rPr>
            <a:t>Geliştirme - entegrasyon testi</a:t>
          </a:r>
          <a:endParaRPr lang="tr-TR" dirty="0">
            <a:solidFill>
              <a:schemeClr val="tx1"/>
            </a:solidFill>
          </a:endParaRPr>
        </a:p>
      </dgm:t>
    </dgm:pt>
    <dgm:pt modelId="{FCA0C43F-1F9E-4987-88C2-1438E6B392AB}" type="parTrans" cxnId="{03EB84C2-3298-43D9-9B8E-4CEF4FFF8878}">
      <dgm:prSet/>
      <dgm:spPr/>
      <dgm:t>
        <a:bodyPr/>
        <a:lstStyle/>
        <a:p>
          <a:endParaRPr lang="tr-TR"/>
        </a:p>
      </dgm:t>
    </dgm:pt>
    <dgm:pt modelId="{A80071A7-D82B-4113-A939-5DC921DEB7D4}" type="sibTrans" cxnId="{03EB84C2-3298-43D9-9B8E-4CEF4FFF8878}">
      <dgm:prSet/>
      <dgm:spPr/>
      <dgm:t>
        <a:bodyPr/>
        <a:lstStyle/>
        <a:p>
          <a:endParaRPr lang="tr-TR"/>
        </a:p>
      </dgm:t>
    </dgm:pt>
    <dgm:pt modelId="{7D327A9E-6F73-49A7-9E16-5CE836C20704}">
      <dgm:prSet/>
      <dgm:sp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</dgm:spPr>
      <dgm:t>
        <a:bodyPr/>
        <a:lstStyle/>
        <a:p>
          <a:pPr algn="ctr"/>
          <a:r>
            <a:rPr lang="tr-TR" dirty="0" smtClean="0">
              <a:solidFill>
                <a:schemeClr val="tx1"/>
              </a:solidFill>
            </a:rPr>
            <a:t>İşletme -Bakım</a:t>
          </a:r>
          <a:endParaRPr lang="tr-TR" dirty="0">
            <a:solidFill>
              <a:schemeClr val="tx1"/>
            </a:solidFill>
          </a:endParaRPr>
        </a:p>
      </dgm:t>
    </dgm:pt>
    <dgm:pt modelId="{DA0DC55F-8C6D-4B89-8669-6BD466EE4A50}" type="parTrans" cxnId="{C2FA4295-1DF7-4EFA-B5FB-AC7443370DF5}">
      <dgm:prSet/>
      <dgm:spPr/>
      <dgm:t>
        <a:bodyPr/>
        <a:lstStyle/>
        <a:p>
          <a:endParaRPr lang="tr-TR"/>
        </a:p>
      </dgm:t>
    </dgm:pt>
    <dgm:pt modelId="{8A831C10-5B98-483E-8DE1-EC8AC4301A63}" type="sibTrans" cxnId="{C2FA4295-1DF7-4EFA-B5FB-AC7443370DF5}">
      <dgm:prSet/>
      <dgm:spPr/>
      <dgm:t>
        <a:bodyPr/>
        <a:lstStyle/>
        <a:p>
          <a:endParaRPr lang="tr-TR"/>
        </a:p>
      </dgm:t>
    </dgm:pt>
    <dgm:pt modelId="{C0D62756-B248-4C79-A107-6B8FCCD4FD9D}" type="pres">
      <dgm:prSet presAssocID="{298566C2-9A74-41A6-974C-4A3DC3063A0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661BB36-F425-453B-ACB6-76001861FD81}" type="pres">
      <dgm:prSet presAssocID="{298566C2-9A74-41A6-974C-4A3DC3063A0B}" presName="dummyMaxCanvas" presStyleCnt="0">
        <dgm:presLayoutVars/>
      </dgm:prSet>
      <dgm:spPr/>
    </dgm:pt>
    <dgm:pt modelId="{D2A5949C-4078-48E0-A451-D3385F4C6CBE}" type="pres">
      <dgm:prSet presAssocID="{298566C2-9A74-41A6-974C-4A3DC3063A0B}" presName="FiveNodes_1" presStyleLbl="node1" presStyleIdx="0" presStyleCnt="5" custLinFactNeighborY="28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5D95FD2-4673-4962-BE30-891B55007448}" type="pres">
      <dgm:prSet presAssocID="{298566C2-9A74-41A6-974C-4A3DC3063A0B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A4E5CD0-5D6E-452A-8850-837BB5C53878}" type="pres">
      <dgm:prSet presAssocID="{298566C2-9A74-41A6-974C-4A3DC3063A0B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9CBA73-F88C-4493-858E-B86606F20D92}" type="pres">
      <dgm:prSet presAssocID="{298566C2-9A74-41A6-974C-4A3DC3063A0B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B86EBE8-FEF5-475A-B243-964058BA3602}" type="pres">
      <dgm:prSet presAssocID="{298566C2-9A74-41A6-974C-4A3DC3063A0B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BB6AA03-ED71-446C-A0E3-CB1CB6A5C761}" type="pres">
      <dgm:prSet presAssocID="{298566C2-9A74-41A6-974C-4A3DC3063A0B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01A06E-F89B-4C33-BDC1-0D6D79814369}" type="pres">
      <dgm:prSet presAssocID="{298566C2-9A74-41A6-974C-4A3DC3063A0B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A52685-4703-4775-9EF0-752B5322AC30}" type="pres">
      <dgm:prSet presAssocID="{298566C2-9A74-41A6-974C-4A3DC3063A0B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34BDE71-6206-45CF-B235-B8E74156F07E}" type="pres">
      <dgm:prSet presAssocID="{298566C2-9A74-41A6-974C-4A3DC3063A0B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7613F9-CAFC-4741-BA06-998208221783}" type="pres">
      <dgm:prSet presAssocID="{298566C2-9A74-41A6-974C-4A3DC3063A0B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C96A3E-D0D2-407C-A202-03F65E9D78AF}" type="pres">
      <dgm:prSet presAssocID="{298566C2-9A74-41A6-974C-4A3DC3063A0B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F76E27-6465-411C-A008-525874F5134B}" type="pres">
      <dgm:prSet presAssocID="{298566C2-9A74-41A6-974C-4A3DC3063A0B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7C06953-D137-4806-BC17-5580DDA6401F}" type="pres">
      <dgm:prSet presAssocID="{298566C2-9A74-41A6-974C-4A3DC3063A0B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3D9C33-523A-4C8E-8394-38FF83B17063}" type="pres">
      <dgm:prSet presAssocID="{298566C2-9A74-41A6-974C-4A3DC3063A0B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2FA4295-1DF7-4EFA-B5FB-AC7443370DF5}" srcId="{298566C2-9A74-41A6-974C-4A3DC3063A0B}" destId="{7D327A9E-6F73-49A7-9E16-5CE836C20704}" srcOrd="4" destOrd="0" parTransId="{DA0DC55F-8C6D-4B89-8669-6BD466EE4A50}" sibTransId="{8A831C10-5B98-483E-8DE1-EC8AC4301A63}"/>
    <dgm:cxn modelId="{4D1FE16E-2AF0-49D8-8452-3215F486FD3B}" type="presOf" srcId="{F9D8650C-B616-4727-A453-A2BB74112D2D}" destId="{32A52685-4703-4775-9EF0-752B5322AC30}" srcOrd="0" destOrd="0" presId="urn:microsoft.com/office/officeart/2005/8/layout/vProcess5"/>
    <dgm:cxn modelId="{3E6C06D4-B4C8-4242-AF5C-5D0572669341}" type="presOf" srcId="{7C7DB67C-40D0-4388-B11A-9484EE769CAE}" destId="{27C06953-D137-4806-BC17-5580DDA6401F}" srcOrd="1" destOrd="0" presId="urn:microsoft.com/office/officeart/2005/8/layout/vProcess5"/>
    <dgm:cxn modelId="{36263049-FDE5-4E4E-A3E1-5AA0902E54AC}" type="presOf" srcId="{D51B142F-F4DC-47AD-8262-A96198573B49}" destId="{CBB6AA03-ED71-446C-A0E3-CB1CB6A5C761}" srcOrd="0" destOrd="0" presId="urn:microsoft.com/office/officeart/2005/8/layout/vProcess5"/>
    <dgm:cxn modelId="{03EB84C2-3298-43D9-9B8E-4CEF4FFF8878}" srcId="{298566C2-9A74-41A6-974C-4A3DC3063A0B}" destId="{7C7DB67C-40D0-4388-B11A-9484EE769CAE}" srcOrd="3" destOrd="0" parTransId="{FCA0C43F-1F9E-4987-88C2-1438E6B392AB}" sibTransId="{A80071A7-D82B-4113-A939-5DC921DEB7D4}"/>
    <dgm:cxn modelId="{BF80D518-995B-448A-8213-EA6A1ECFE67E}" srcId="{298566C2-9A74-41A6-974C-4A3DC3063A0B}" destId="{7914EA06-5069-4561-B388-290AB426EEB3}" srcOrd="0" destOrd="0" parTransId="{13416485-57BA-41AD-81AF-66E04810EA00}" sibTransId="{D51B142F-F4DC-47AD-8262-A96198573B49}"/>
    <dgm:cxn modelId="{D42EC188-46C8-4724-9449-C1101B0074CC}" type="presOf" srcId="{7BFADBDA-11DC-4149-8C9B-BCC5CF736061}" destId="{9D01A06E-F89B-4C33-BDC1-0D6D79814369}" srcOrd="0" destOrd="0" presId="urn:microsoft.com/office/officeart/2005/8/layout/vProcess5"/>
    <dgm:cxn modelId="{DE6E8AC8-DC56-4B90-B36D-CCF6B77B5EC4}" type="presOf" srcId="{7C7DB67C-40D0-4388-B11A-9484EE769CAE}" destId="{1D9CBA73-F88C-4493-858E-B86606F20D92}" srcOrd="0" destOrd="0" presId="urn:microsoft.com/office/officeart/2005/8/layout/vProcess5"/>
    <dgm:cxn modelId="{FDF95CA4-6BD8-4340-B2B2-78619592F9FD}" type="presOf" srcId="{7914EA06-5069-4561-B388-290AB426EEB3}" destId="{D2A5949C-4078-48E0-A451-D3385F4C6CBE}" srcOrd="0" destOrd="0" presId="urn:microsoft.com/office/officeart/2005/8/layout/vProcess5"/>
    <dgm:cxn modelId="{8CEF90EF-D348-44C1-8C92-2EA0A6D4BE81}" srcId="{298566C2-9A74-41A6-974C-4A3DC3063A0B}" destId="{6D407F44-1006-497E-A527-73E212162F31}" srcOrd="2" destOrd="0" parTransId="{CB7B48DB-ECC9-4609-B5B8-7E24EE9D1786}" sibTransId="{F9D8650C-B616-4727-A453-A2BB74112D2D}"/>
    <dgm:cxn modelId="{46A4CB45-DE1B-482B-B71E-D8C643C31835}" type="presOf" srcId="{D69881FC-64EC-4552-B348-0310C5D06028}" destId="{5DC96A3E-D0D2-407C-A202-03F65E9D78AF}" srcOrd="1" destOrd="0" presId="urn:microsoft.com/office/officeart/2005/8/layout/vProcess5"/>
    <dgm:cxn modelId="{B1FA1A0E-CAEB-4198-A452-539359DF3C17}" type="presOf" srcId="{6D407F44-1006-497E-A527-73E212162F31}" destId="{5EF76E27-6465-411C-A008-525874F5134B}" srcOrd="1" destOrd="0" presId="urn:microsoft.com/office/officeart/2005/8/layout/vProcess5"/>
    <dgm:cxn modelId="{334877CC-EC72-4DA0-A8EA-5646065A6E8F}" type="presOf" srcId="{7D327A9E-6F73-49A7-9E16-5CE836C20704}" destId="{CA3D9C33-523A-4C8E-8394-38FF83B17063}" srcOrd="1" destOrd="0" presId="urn:microsoft.com/office/officeart/2005/8/layout/vProcess5"/>
    <dgm:cxn modelId="{1B3B0E4A-42AF-4C43-A0D7-EFE47B3F5C38}" srcId="{298566C2-9A74-41A6-974C-4A3DC3063A0B}" destId="{D69881FC-64EC-4552-B348-0310C5D06028}" srcOrd="1" destOrd="0" parTransId="{ABBA4FB2-53D7-464E-AE41-12E54031A9C9}" sibTransId="{7BFADBDA-11DC-4149-8C9B-BCC5CF736061}"/>
    <dgm:cxn modelId="{6D341C3D-46A3-40EB-8907-0393807CEF8D}" type="presOf" srcId="{D69881FC-64EC-4552-B348-0310C5D06028}" destId="{35D95FD2-4673-4962-BE30-891B55007448}" srcOrd="0" destOrd="0" presId="urn:microsoft.com/office/officeart/2005/8/layout/vProcess5"/>
    <dgm:cxn modelId="{6F6C9708-A85E-4B19-B1A9-FE54CA936B83}" type="presOf" srcId="{6D407F44-1006-497E-A527-73E212162F31}" destId="{3A4E5CD0-5D6E-452A-8850-837BB5C53878}" srcOrd="0" destOrd="0" presId="urn:microsoft.com/office/officeart/2005/8/layout/vProcess5"/>
    <dgm:cxn modelId="{C41CF03E-E95B-436B-B882-7EAD48C4BEDB}" type="presOf" srcId="{A80071A7-D82B-4113-A939-5DC921DEB7D4}" destId="{734BDE71-6206-45CF-B235-B8E74156F07E}" srcOrd="0" destOrd="0" presId="urn:microsoft.com/office/officeart/2005/8/layout/vProcess5"/>
    <dgm:cxn modelId="{E37BB507-8359-4819-B9BB-3E5D13459680}" type="presOf" srcId="{7914EA06-5069-4561-B388-290AB426EEB3}" destId="{4F7613F9-CAFC-4741-BA06-998208221783}" srcOrd="1" destOrd="0" presId="urn:microsoft.com/office/officeart/2005/8/layout/vProcess5"/>
    <dgm:cxn modelId="{34E3B4D0-4B04-429E-A1EC-53F59A9FE791}" type="presOf" srcId="{298566C2-9A74-41A6-974C-4A3DC3063A0B}" destId="{C0D62756-B248-4C79-A107-6B8FCCD4FD9D}" srcOrd="0" destOrd="0" presId="urn:microsoft.com/office/officeart/2005/8/layout/vProcess5"/>
    <dgm:cxn modelId="{B5479402-232A-46C9-B025-38A8156CD54A}" type="presOf" srcId="{7D327A9E-6F73-49A7-9E16-5CE836C20704}" destId="{7B86EBE8-FEF5-475A-B243-964058BA3602}" srcOrd="0" destOrd="0" presId="urn:microsoft.com/office/officeart/2005/8/layout/vProcess5"/>
    <dgm:cxn modelId="{FF8B4F0A-53F0-4112-AC13-DD964FB16942}" type="presParOf" srcId="{C0D62756-B248-4C79-A107-6B8FCCD4FD9D}" destId="{E661BB36-F425-453B-ACB6-76001861FD81}" srcOrd="0" destOrd="0" presId="urn:microsoft.com/office/officeart/2005/8/layout/vProcess5"/>
    <dgm:cxn modelId="{F8D5D9F8-20DD-4EF0-8F4D-EC725EDD37AD}" type="presParOf" srcId="{C0D62756-B248-4C79-A107-6B8FCCD4FD9D}" destId="{D2A5949C-4078-48E0-A451-D3385F4C6CBE}" srcOrd="1" destOrd="0" presId="urn:microsoft.com/office/officeart/2005/8/layout/vProcess5"/>
    <dgm:cxn modelId="{EF51E259-C82E-4119-A10E-C7B3FBE52A08}" type="presParOf" srcId="{C0D62756-B248-4C79-A107-6B8FCCD4FD9D}" destId="{35D95FD2-4673-4962-BE30-891B55007448}" srcOrd="2" destOrd="0" presId="urn:microsoft.com/office/officeart/2005/8/layout/vProcess5"/>
    <dgm:cxn modelId="{42FF58C8-9B50-45CE-81C2-47A679EF2DE5}" type="presParOf" srcId="{C0D62756-B248-4C79-A107-6B8FCCD4FD9D}" destId="{3A4E5CD0-5D6E-452A-8850-837BB5C53878}" srcOrd="3" destOrd="0" presId="urn:microsoft.com/office/officeart/2005/8/layout/vProcess5"/>
    <dgm:cxn modelId="{449A4BBE-9AC8-44D8-B165-B3FCB9BB4C26}" type="presParOf" srcId="{C0D62756-B248-4C79-A107-6B8FCCD4FD9D}" destId="{1D9CBA73-F88C-4493-858E-B86606F20D92}" srcOrd="4" destOrd="0" presId="urn:microsoft.com/office/officeart/2005/8/layout/vProcess5"/>
    <dgm:cxn modelId="{A3EB7AA1-B64F-4D3E-9865-9227CAE6982C}" type="presParOf" srcId="{C0D62756-B248-4C79-A107-6B8FCCD4FD9D}" destId="{7B86EBE8-FEF5-475A-B243-964058BA3602}" srcOrd="5" destOrd="0" presId="urn:microsoft.com/office/officeart/2005/8/layout/vProcess5"/>
    <dgm:cxn modelId="{8E6392BE-5C30-4B37-8FF7-3B2366B77750}" type="presParOf" srcId="{C0D62756-B248-4C79-A107-6B8FCCD4FD9D}" destId="{CBB6AA03-ED71-446C-A0E3-CB1CB6A5C761}" srcOrd="6" destOrd="0" presId="urn:microsoft.com/office/officeart/2005/8/layout/vProcess5"/>
    <dgm:cxn modelId="{79537122-DB31-4785-A671-E9717B275298}" type="presParOf" srcId="{C0D62756-B248-4C79-A107-6B8FCCD4FD9D}" destId="{9D01A06E-F89B-4C33-BDC1-0D6D79814369}" srcOrd="7" destOrd="0" presId="urn:microsoft.com/office/officeart/2005/8/layout/vProcess5"/>
    <dgm:cxn modelId="{FE237BBE-635A-4AC9-8D93-7BC84E2A9E49}" type="presParOf" srcId="{C0D62756-B248-4C79-A107-6B8FCCD4FD9D}" destId="{32A52685-4703-4775-9EF0-752B5322AC30}" srcOrd="8" destOrd="0" presId="urn:microsoft.com/office/officeart/2005/8/layout/vProcess5"/>
    <dgm:cxn modelId="{3F4969F1-99B6-46D3-933C-B320D231736F}" type="presParOf" srcId="{C0D62756-B248-4C79-A107-6B8FCCD4FD9D}" destId="{734BDE71-6206-45CF-B235-B8E74156F07E}" srcOrd="9" destOrd="0" presId="urn:microsoft.com/office/officeart/2005/8/layout/vProcess5"/>
    <dgm:cxn modelId="{5DFC186D-1DE3-46DC-8CBB-F9A6E3E0CA9E}" type="presParOf" srcId="{C0D62756-B248-4C79-A107-6B8FCCD4FD9D}" destId="{4F7613F9-CAFC-4741-BA06-998208221783}" srcOrd="10" destOrd="0" presId="urn:microsoft.com/office/officeart/2005/8/layout/vProcess5"/>
    <dgm:cxn modelId="{0D9D759D-7E13-4228-B210-C9A902C3F865}" type="presParOf" srcId="{C0D62756-B248-4C79-A107-6B8FCCD4FD9D}" destId="{5DC96A3E-D0D2-407C-A202-03F65E9D78AF}" srcOrd="11" destOrd="0" presId="urn:microsoft.com/office/officeart/2005/8/layout/vProcess5"/>
    <dgm:cxn modelId="{277AF419-9FAC-41E9-B365-FB9BD8AFEFFE}" type="presParOf" srcId="{C0D62756-B248-4C79-A107-6B8FCCD4FD9D}" destId="{5EF76E27-6465-411C-A008-525874F5134B}" srcOrd="12" destOrd="0" presId="urn:microsoft.com/office/officeart/2005/8/layout/vProcess5"/>
    <dgm:cxn modelId="{57FA6B8A-8221-4E2E-AC5F-CAA8BDB4BEE0}" type="presParOf" srcId="{C0D62756-B248-4C79-A107-6B8FCCD4FD9D}" destId="{27C06953-D137-4806-BC17-5580DDA6401F}" srcOrd="13" destOrd="0" presId="urn:microsoft.com/office/officeart/2005/8/layout/vProcess5"/>
    <dgm:cxn modelId="{C4BF3825-895A-4D14-B134-655DE3D92260}" type="presParOf" srcId="{C0D62756-B248-4C79-A107-6B8FCCD4FD9D}" destId="{CA3D9C33-523A-4C8E-8394-38FF83B1706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A5949C-4078-48E0-A451-D3385F4C6CBE}">
      <dsp:nvSpPr>
        <dsp:cNvPr id="0" name=""/>
        <dsp:cNvSpPr/>
      </dsp:nvSpPr>
      <dsp:spPr>
        <a:xfrm>
          <a:off x="0" y="2276"/>
          <a:ext cx="5940135" cy="798675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chemeClr val="tx1"/>
              </a:solidFill>
            </a:rPr>
            <a:t>Analiz</a:t>
          </a:r>
          <a:endParaRPr lang="tr-TR" sz="3100" kern="1200" dirty="0">
            <a:solidFill>
              <a:schemeClr val="tx1"/>
            </a:solidFill>
          </a:endParaRPr>
        </a:p>
      </dsp:txBody>
      <dsp:txXfrm>
        <a:off x="0" y="2276"/>
        <a:ext cx="5031641" cy="798675"/>
      </dsp:txXfrm>
    </dsp:sp>
    <dsp:sp modelId="{35D95FD2-4673-4962-BE30-891B55007448}">
      <dsp:nvSpPr>
        <dsp:cNvPr id="0" name=""/>
        <dsp:cNvSpPr/>
      </dsp:nvSpPr>
      <dsp:spPr>
        <a:xfrm>
          <a:off x="443581" y="909603"/>
          <a:ext cx="5940135" cy="798675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chemeClr val="tx1"/>
              </a:solidFill>
            </a:rPr>
            <a:t>Tasarım</a:t>
          </a:r>
          <a:endParaRPr lang="tr-TR" sz="3100" kern="1200" dirty="0">
            <a:solidFill>
              <a:schemeClr val="tx1"/>
            </a:solidFill>
          </a:endParaRPr>
        </a:p>
      </dsp:txBody>
      <dsp:txXfrm>
        <a:off x="443581" y="909603"/>
        <a:ext cx="4977414" cy="798675"/>
      </dsp:txXfrm>
    </dsp:sp>
    <dsp:sp modelId="{3A4E5CD0-5D6E-452A-8850-837BB5C53878}">
      <dsp:nvSpPr>
        <dsp:cNvPr id="0" name=""/>
        <dsp:cNvSpPr/>
      </dsp:nvSpPr>
      <dsp:spPr>
        <a:xfrm>
          <a:off x="887163" y="1819206"/>
          <a:ext cx="5940135" cy="798675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chemeClr val="tx1"/>
              </a:solidFill>
            </a:rPr>
            <a:t>Geliştirme -birim Test</a:t>
          </a:r>
          <a:endParaRPr lang="tr-TR" sz="3100" kern="1200" dirty="0">
            <a:solidFill>
              <a:schemeClr val="tx1"/>
            </a:solidFill>
          </a:endParaRPr>
        </a:p>
      </dsp:txBody>
      <dsp:txXfrm>
        <a:off x="887163" y="1819206"/>
        <a:ext cx="4977414" cy="798675"/>
      </dsp:txXfrm>
    </dsp:sp>
    <dsp:sp modelId="{1D9CBA73-F88C-4493-858E-B86606F20D92}">
      <dsp:nvSpPr>
        <dsp:cNvPr id="0" name=""/>
        <dsp:cNvSpPr/>
      </dsp:nvSpPr>
      <dsp:spPr>
        <a:xfrm>
          <a:off x="1330744" y="2728809"/>
          <a:ext cx="5940135" cy="798675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46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chemeClr val="tx1"/>
              </a:solidFill>
            </a:rPr>
            <a:t>Geliştirme - entegrasyon testi</a:t>
          </a:r>
          <a:endParaRPr lang="tr-TR" sz="3100" kern="1200" dirty="0">
            <a:solidFill>
              <a:schemeClr val="tx1"/>
            </a:solidFill>
          </a:endParaRPr>
        </a:p>
      </dsp:txBody>
      <dsp:txXfrm>
        <a:off x="1330744" y="2728809"/>
        <a:ext cx="4977414" cy="798675"/>
      </dsp:txXfrm>
    </dsp:sp>
    <dsp:sp modelId="{7B86EBE8-FEF5-475A-B243-964058BA3602}">
      <dsp:nvSpPr>
        <dsp:cNvPr id="0" name=""/>
        <dsp:cNvSpPr/>
      </dsp:nvSpPr>
      <dsp:spPr>
        <a:xfrm>
          <a:off x="1774326" y="3638412"/>
          <a:ext cx="5940135" cy="798675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chemeClr val="tx1"/>
              </a:solidFill>
            </a:rPr>
            <a:t>İşletme -Bakım</a:t>
          </a:r>
          <a:endParaRPr lang="tr-TR" sz="3100" kern="1200" dirty="0">
            <a:solidFill>
              <a:schemeClr val="tx1"/>
            </a:solidFill>
          </a:endParaRPr>
        </a:p>
      </dsp:txBody>
      <dsp:txXfrm>
        <a:off x="1774326" y="3638412"/>
        <a:ext cx="4977414" cy="798675"/>
      </dsp:txXfrm>
    </dsp:sp>
    <dsp:sp modelId="{CBB6AA03-ED71-446C-A0E3-CB1CB6A5C761}">
      <dsp:nvSpPr>
        <dsp:cNvPr id="0" name=""/>
        <dsp:cNvSpPr/>
      </dsp:nvSpPr>
      <dsp:spPr>
        <a:xfrm>
          <a:off x="5420996" y="583477"/>
          <a:ext cx="519139" cy="51913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300" kern="1200"/>
        </a:p>
      </dsp:txBody>
      <dsp:txXfrm>
        <a:off x="5420996" y="583477"/>
        <a:ext cx="519139" cy="519139"/>
      </dsp:txXfrm>
    </dsp:sp>
    <dsp:sp modelId="{9D01A06E-F89B-4C33-BDC1-0D6D79814369}">
      <dsp:nvSpPr>
        <dsp:cNvPr id="0" name=""/>
        <dsp:cNvSpPr/>
      </dsp:nvSpPr>
      <dsp:spPr>
        <a:xfrm>
          <a:off x="5864578" y="1493080"/>
          <a:ext cx="519139" cy="51913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300" kern="1200"/>
        </a:p>
      </dsp:txBody>
      <dsp:txXfrm>
        <a:off x="5864578" y="1493080"/>
        <a:ext cx="519139" cy="519139"/>
      </dsp:txXfrm>
    </dsp:sp>
    <dsp:sp modelId="{32A52685-4703-4775-9EF0-752B5322AC30}">
      <dsp:nvSpPr>
        <dsp:cNvPr id="0" name=""/>
        <dsp:cNvSpPr/>
      </dsp:nvSpPr>
      <dsp:spPr>
        <a:xfrm>
          <a:off x="6308159" y="2389371"/>
          <a:ext cx="519139" cy="51913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300" kern="1200"/>
        </a:p>
      </dsp:txBody>
      <dsp:txXfrm>
        <a:off x="6308159" y="2389371"/>
        <a:ext cx="519139" cy="519139"/>
      </dsp:txXfrm>
    </dsp:sp>
    <dsp:sp modelId="{734BDE71-6206-45CF-B235-B8E74156F07E}">
      <dsp:nvSpPr>
        <dsp:cNvPr id="0" name=""/>
        <dsp:cNvSpPr/>
      </dsp:nvSpPr>
      <dsp:spPr>
        <a:xfrm>
          <a:off x="6751741" y="3307849"/>
          <a:ext cx="519139" cy="51913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300" kern="1200"/>
        </a:p>
      </dsp:txBody>
      <dsp:txXfrm>
        <a:off x="6751741" y="3307849"/>
        <a:ext cx="519139" cy="519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7863B-7576-46C9-88BD-2B6CABFD981D}" type="datetimeFigureOut">
              <a:rPr lang="tr-TR" smtClean="0"/>
              <a:pPr/>
              <a:t>12.06.2018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75297-97BD-4FF3-9198-95958F81511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49599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75297-97BD-4FF3-9198-95958F815117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26388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Resim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45412" y="3530043"/>
            <a:ext cx="9144000" cy="1539903"/>
          </a:xfrm>
        </p:spPr>
        <p:txBody>
          <a:bodyPr anchor="b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6C87B8-F90C-45B3-81D6-E21A7E1D81A7}" type="datetime1">
              <a:rPr lang="tr-TR" smtClean="0"/>
              <a:pPr/>
              <a:t>12.06.2018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7" name="Grup 6"/>
          <p:cNvGrpSpPr/>
          <p:nvPr userDrawn="1"/>
        </p:nvGrpSpPr>
        <p:grpSpPr>
          <a:xfrm>
            <a:off x="201481" y="156040"/>
            <a:ext cx="11521594" cy="4143954"/>
            <a:chOff x="0" y="343652"/>
            <a:chExt cx="8082167" cy="3131068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408617"/>
              <a:ext cx="8082167" cy="3066103"/>
              <a:chOff x="0" y="856378"/>
              <a:chExt cx="8470941" cy="3285993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 rot="16200000">
                <a:off x="8441714" y="1339324"/>
                <a:ext cx="6153" cy="523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/>
              </a:p>
            </p:txBody>
          </p:sp>
          <p:sp>
            <p:nvSpPr>
              <p:cNvPr id="12" name="Прямоугольник 1"/>
              <p:cNvSpPr/>
              <p:nvPr userDrawn="1"/>
            </p:nvSpPr>
            <p:spPr>
              <a:xfrm>
                <a:off x="1404487" y="1785042"/>
                <a:ext cx="6963028" cy="1484714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3" name="Прямоугольник 3"/>
              <p:cNvSpPr/>
              <p:nvPr userDrawn="1"/>
            </p:nvSpPr>
            <p:spPr>
              <a:xfrm rot="2700000">
                <a:off x="1034369" y="2941441"/>
                <a:ext cx="695885" cy="695885"/>
              </a:xfrm>
              <a:prstGeom prst="rect">
                <a:avLst/>
              </a:prstGeom>
              <a:solidFill>
                <a:srgbClr val="F8A90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4" name="Прямоугольник 75"/>
              <p:cNvSpPr/>
              <p:nvPr userDrawn="1"/>
            </p:nvSpPr>
            <p:spPr>
              <a:xfrm rot="2700000">
                <a:off x="522132" y="2429204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5" name="Прямоугольник 76"/>
              <p:cNvSpPr/>
              <p:nvPr userDrawn="1"/>
            </p:nvSpPr>
            <p:spPr>
              <a:xfrm rot="2700000">
                <a:off x="10086" y="1908996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6" name="Прямоугольник 77"/>
              <p:cNvSpPr/>
              <p:nvPr userDrawn="1"/>
            </p:nvSpPr>
            <p:spPr>
              <a:xfrm rot="2700000">
                <a:off x="655832" y="1048438"/>
                <a:ext cx="1451816" cy="1416004"/>
              </a:xfrm>
              <a:prstGeom prst="rect">
                <a:avLst/>
              </a:prstGeom>
              <a:solidFill>
                <a:srgbClr val="AAAAA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7" name="Прямоугольник 78"/>
              <p:cNvSpPr/>
              <p:nvPr userDrawn="1"/>
            </p:nvSpPr>
            <p:spPr>
              <a:xfrm rot="2700000">
                <a:off x="0" y="856378"/>
                <a:ext cx="695885" cy="695885"/>
              </a:xfrm>
              <a:prstGeom prst="rect">
                <a:avLst/>
              </a:prstGeom>
              <a:solidFill>
                <a:srgbClr val="C80D1F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8" name="Прямоугольник 79"/>
              <p:cNvSpPr/>
              <p:nvPr userDrawn="1"/>
            </p:nvSpPr>
            <p:spPr>
              <a:xfrm rot="2700000">
                <a:off x="532218" y="3446486"/>
                <a:ext cx="695885" cy="695885"/>
              </a:xfrm>
              <a:prstGeom prst="rect">
                <a:avLst/>
              </a:prstGeom>
              <a:solidFill>
                <a:srgbClr val="EA5060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9" name="Shape 1420"/>
              <p:cNvSpPr/>
              <p:nvPr userDrawn="1"/>
            </p:nvSpPr>
            <p:spPr bwMode="auto">
              <a:xfrm>
                <a:off x="1231147" y="1596434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277" y="7976"/>
                    </a:moveTo>
                    <a:cubicBezTo>
                      <a:pt x="3988" y="7976"/>
                      <a:pt x="3706" y="8031"/>
                      <a:pt x="3435" y="8149"/>
                    </a:cubicBezTo>
                    <a:cubicBezTo>
                      <a:pt x="3161" y="8266"/>
                      <a:pt x="2904" y="8428"/>
                      <a:pt x="2666" y="8628"/>
                    </a:cubicBezTo>
                    <a:cubicBezTo>
                      <a:pt x="2429" y="8830"/>
                      <a:pt x="2220" y="9071"/>
                      <a:pt x="2044" y="9344"/>
                    </a:cubicBezTo>
                    <a:cubicBezTo>
                      <a:pt x="1868" y="9621"/>
                      <a:pt x="1731" y="9926"/>
                      <a:pt x="1628" y="10252"/>
                    </a:cubicBezTo>
                    <a:lnTo>
                      <a:pt x="0" y="16271"/>
                    </a:lnTo>
                    <a:lnTo>
                      <a:pt x="0" y="1619"/>
                    </a:lnTo>
                    <a:cubicBezTo>
                      <a:pt x="0" y="1178"/>
                      <a:pt x="132" y="796"/>
                      <a:pt x="399" y="479"/>
                    </a:cubicBezTo>
                    <a:cubicBezTo>
                      <a:pt x="663" y="162"/>
                      <a:pt x="982" y="0"/>
                      <a:pt x="1349" y="0"/>
                    </a:cubicBezTo>
                    <a:lnTo>
                      <a:pt x="9460" y="0"/>
                    </a:lnTo>
                    <a:cubicBezTo>
                      <a:pt x="9824" y="0"/>
                      <a:pt x="10140" y="162"/>
                      <a:pt x="10407" y="479"/>
                    </a:cubicBezTo>
                    <a:cubicBezTo>
                      <a:pt x="10674" y="796"/>
                      <a:pt x="10806" y="1178"/>
                      <a:pt x="10806" y="1619"/>
                    </a:cubicBezTo>
                    <a:cubicBezTo>
                      <a:pt x="10806" y="2059"/>
                      <a:pt x="10938" y="2438"/>
                      <a:pt x="11198" y="2750"/>
                    </a:cubicBezTo>
                    <a:cubicBezTo>
                      <a:pt x="11460" y="3064"/>
                      <a:pt x="11773" y="3223"/>
                      <a:pt x="12143" y="3223"/>
                    </a:cubicBezTo>
                    <a:lnTo>
                      <a:pt x="17333" y="3223"/>
                    </a:lnTo>
                    <a:cubicBezTo>
                      <a:pt x="17700" y="3223"/>
                      <a:pt x="18016" y="3384"/>
                      <a:pt x="18278" y="3713"/>
                    </a:cubicBezTo>
                    <a:cubicBezTo>
                      <a:pt x="18540" y="4042"/>
                      <a:pt x="18670" y="4427"/>
                      <a:pt x="18670" y="4868"/>
                    </a:cubicBezTo>
                    <a:lnTo>
                      <a:pt x="18670" y="7976"/>
                    </a:lnTo>
                    <a:lnTo>
                      <a:pt x="4277" y="7976"/>
                    </a:lnTo>
                    <a:close/>
                    <a:moveTo>
                      <a:pt x="21600" y="10141"/>
                    </a:moveTo>
                    <a:lnTo>
                      <a:pt x="18552" y="20801"/>
                    </a:lnTo>
                    <a:cubicBezTo>
                      <a:pt x="18506" y="21015"/>
                      <a:pt x="18386" y="21203"/>
                      <a:pt x="18195" y="21362"/>
                    </a:cubicBezTo>
                    <a:cubicBezTo>
                      <a:pt x="18004" y="21521"/>
                      <a:pt x="17818" y="21600"/>
                      <a:pt x="17639" y="21600"/>
                    </a:cubicBezTo>
                    <a:lnTo>
                      <a:pt x="504" y="21600"/>
                    </a:lnTo>
                    <a:lnTo>
                      <a:pt x="3388" y="10913"/>
                    </a:lnTo>
                    <a:cubicBezTo>
                      <a:pt x="3435" y="10699"/>
                      <a:pt x="3552" y="10517"/>
                      <a:pt x="3746" y="10364"/>
                    </a:cubicBezTo>
                    <a:cubicBezTo>
                      <a:pt x="3937" y="10214"/>
                      <a:pt x="4120" y="10141"/>
                      <a:pt x="4301" y="10141"/>
                    </a:cubicBezTo>
                    <a:lnTo>
                      <a:pt x="21600" y="10141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0" name="Shape 1458"/>
              <p:cNvSpPr/>
              <p:nvPr userDrawn="1"/>
            </p:nvSpPr>
            <p:spPr bwMode="auto">
              <a:xfrm>
                <a:off x="175278" y="2073390"/>
                <a:ext cx="365500" cy="3570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909" y="6867"/>
                    </a:moveTo>
                    <a:cubicBezTo>
                      <a:pt x="18210" y="7364"/>
                      <a:pt x="18439" y="7917"/>
                      <a:pt x="18600" y="8530"/>
                    </a:cubicBezTo>
                    <a:cubicBezTo>
                      <a:pt x="19045" y="8620"/>
                      <a:pt x="19513" y="8680"/>
                      <a:pt x="20005" y="8705"/>
                    </a:cubicBezTo>
                    <a:cubicBezTo>
                      <a:pt x="20498" y="8733"/>
                      <a:pt x="20957" y="8821"/>
                      <a:pt x="21382" y="8976"/>
                    </a:cubicBezTo>
                    <a:cubicBezTo>
                      <a:pt x="21526" y="9013"/>
                      <a:pt x="21600" y="9092"/>
                      <a:pt x="21600" y="9219"/>
                    </a:cubicBezTo>
                    <a:lnTo>
                      <a:pt x="21600" y="12410"/>
                    </a:lnTo>
                    <a:cubicBezTo>
                      <a:pt x="21600" y="12517"/>
                      <a:pt x="21464" y="12613"/>
                      <a:pt x="21198" y="12697"/>
                    </a:cubicBezTo>
                    <a:cubicBezTo>
                      <a:pt x="20932" y="12788"/>
                      <a:pt x="20623" y="12853"/>
                      <a:pt x="20269" y="12909"/>
                    </a:cubicBezTo>
                    <a:cubicBezTo>
                      <a:pt x="19918" y="12963"/>
                      <a:pt x="19575" y="13002"/>
                      <a:pt x="19241" y="13031"/>
                    </a:cubicBezTo>
                    <a:cubicBezTo>
                      <a:pt x="18904" y="13056"/>
                      <a:pt x="18683" y="13079"/>
                      <a:pt x="18575" y="13098"/>
                    </a:cubicBezTo>
                    <a:cubicBezTo>
                      <a:pt x="18448" y="13612"/>
                      <a:pt x="18238" y="14137"/>
                      <a:pt x="17938" y="14680"/>
                    </a:cubicBezTo>
                    <a:cubicBezTo>
                      <a:pt x="18433" y="15417"/>
                      <a:pt x="18983" y="16125"/>
                      <a:pt x="19578" y="16803"/>
                    </a:cubicBezTo>
                    <a:lnTo>
                      <a:pt x="19660" y="17006"/>
                    </a:lnTo>
                    <a:cubicBezTo>
                      <a:pt x="19660" y="17077"/>
                      <a:pt x="19535" y="17252"/>
                      <a:pt x="19286" y="17523"/>
                    </a:cubicBezTo>
                    <a:cubicBezTo>
                      <a:pt x="19037" y="17800"/>
                      <a:pt x="18756" y="18096"/>
                      <a:pt x="18439" y="18412"/>
                    </a:cubicBezTo>
                    <a:cubicBezTo>
                      <a:pt x="18122" y="18726"/>
                      <a:pt x="17822" y="19008"/>
                      <a:pt x="17538" y="19257"/>
                    </a:cubicBezTo>
                    <a:cubicBezTo>
                      <a:pt x="17252" y="19505"/>
                      <a:pt x="17068" y="19626"/>
                      <a:pt x="16989" y="19626"/>
                    </a:cubicBezTo>
                    <a:cubicBezTo>
                      <a:pt x="16969" y="19626"/>
                      <a:pt x="16850" y="19542"/>
                      <a:pt x="16629" y="19378"/>
                    </a:cubicBezTo>
                    <a:cubicBezTo>
                      <a:pt x="16408" y="19211"/>
                      <a:pt x="16165" y="19025"/>
                      <a:pt x="15896" y="18822"/>
                    </a:cubicBezTo>
                    <a:cubicBezTo>
                      <a:pt x="15629" y="18621"/>
                      <a:pt x="15377" y="18426"/>
                      <a:pt x="15136" y="18240"/>
                    </a:cubicBezTo>
                    <a:cubicBezTo>
                      <a:pt x="14898" y="18056"/>
                      <a:pt x="14746" y="17946"/>
                      <a:pt x="14683" y="17910"/>
                    </a:cubicBezTo>
                    <a:cubicBezTo>
                      <a:pt x="14420" y="18054"/>
                      <a:pt x="14156" y="18178"/>
                      <a:pt x="13890" y="18282"/>
                    </a:cubicBezTo>
                    <a:cubicBezTo>
                      <a:pt x="13624" y="18384"/>
                      <a:pt x="13355" y="18472"/>
                      <a:pt x="13083" y="18545"/>
                    </a:cubicBezTo>
                    <a:cubicBezTo>
                      <a:pt x="13066" y="18655"/>
                      <a:pt x="13040" y="18875"/>
                      <a:pt x="13009" y="19214"/>
                    </a:cubicBezTo>
                    <a:cubicBezTo>
                      <a:pt x="12978" y="19553"/>
                      <a:pt x="12933" y="19895"/>
                      <a:pt x="12879" y="20242"/>
                    </a:cubicBezTo>
                    <a:cubicBezTo>
                      <a:pt x="12825" y="20589"/>
                      <a:pt x="12763" y="20903"/>
                      <a:pt x="12692" y="21179"/>
                    </a:cubicBezTo>
                    <a:cubicBezTo>
                      <a:pt x="12618" y="21462"/>
                      <a:pt x="12522" y="21600"/>
                      <a:pt x="12406" y="21600"/>
                    </a:cubicBezTo>
                    <a:lnTo>
                      <a:pt x="9191" y="21600"/>
                    </a:lnTo>
                    <a:cubicBezTo>
                      <a:pt x="9064" y="21600"/>
                      <a:pt x="8979" y="21521"/>
                      <a:pt x="8933" y="21371"/>
                    </a:cubicBezTo>
                    <a:cubicBezTo>
                      <a:pt x="8806" y="20928"/>
                      <a:pt x="8721" y="20462"/>
                      <a:pt x="8679" y="19979"/>
                    </a:cubicBezTo>
                    <a:cubicBezTo>
                      <a:pt x="8630" y="19494"/>
                      <a:pt x="8582" y="19031"/>
                      <a:pt x="8528" y="18585"/>
                    </a:cubicBezTo>
                    <a:cubicBezTo>
                      <a:pt x="7976" y="18424"/>
                      <a:pt x="7446" y="18198"/>
                      <a:pt x="6942" y="17910"/>
                    </a:cubicBezTo>
                    <a:cubicBezTo>
                      <a:pt x="6568" y="18192"/>
                      <a:pt x="6203" y="18460"/>
                      <a:pt x="5843" y="18726"/>
                    </a:cubicBezTo>
                    <a:cubicBezTo>
                      <a:pt x="5481" y="18994"/>
                      <a:pt x="5124" y="19276"/>
                      <a:pt x="4773" y="19573"/>
                    </a:cubicBezTo>
                    <a:lnTo>
                      <a:pt x="4608" y="19626"/>
                    </a:lnTo>
                    <a:cubicBezTo>
                      <a:pt x="4555" y="19626"/>
                      <a:pt x="4387" y="19505"/>
                      <a:pt x="4107" y="19256"/>
                    </a:cubicBezTo>
                    <a:cubicBezTo>
                      <a:pt x="3827" y="19008"/>
                      <a:pt x="3535" y="18726"/>
                      <a:pt x="3232" y="18412"/>
                    </a:cubicBezTo>
                    <a:cubicBezTo>
                      <a:pt x="2929" y="18096"/>
                      <a:pt x="2654" y="17800"/>
                      <a:pt x="2405" y="17523"/>
                    </a:cubicBezTo>
                    <a:cubicBezTo>
                      <a:pt x="2155" y="17252"/>
                      <a:pt x="2031" y="17077"/>
                      <a:pt x="2031" y="17006"/>
                    </a:cubicBezTo>
                    <a:cubicBezTo>
                      <a:pt x="2031" y="16986"/>
                      <a:pt x="2104" y="16868"/>
                      <a:pt x="2249" y="16647"/>
                    </a:cubicBezTo>
                    <a:cubicBezTo>
                      <a:pt x="2393" y="16427"/>
                      <a:pt x="2563" y="16184"/>
                      <a:pt x="2759" y="15925"/>
                    </a:cubicBezTo>
                    <a:cubicBezTo>
                      <a:pt x="2951" y="15662"/>
                      <a:pt x="3141" y="15411"/>
                      <a:pt x="3328" y="15174"/>
                    </a:cubicBezTo>
                    <a:cubicBezTo>
                      <a:pt x="3512" y="14934"/>
                      <a:pt x="3631" y="14778"/>
                      <a:pt x="3688" y="14705"/>
                    </a:cubicBezTo>
                    <a:cubicBezTo>
                      <a:pt x="3388" y="14211"/>
                      <a:pt x="3158" y="13658"/>
                      <a:pt x="2997" y="13045"/>
                    </a:cubicBezTo>
                    <a:cubicBezTo>
                      <a:pt x="2535" y="12951"/>
                      <a:pt x="2062" y="12898"/>
                      <a:pt x="1578" y="12870"/>
                    </a:cubicBezTo>
                    <a:cubicBezTo>
                      <a:pt x="1093" y="12841"/>
                      <a:pt x="640" y="12751"/>
                      <a:pt x="215" y="12599"/>
                    </a:cubicBezTo>
                    <a:cubicBezTo>
                      <a:pt x="71" y="12562"/>
                      <a:pt x="0" y="12480"/>
                      <a:pt x="0" y="12353"/>
                    </a:cubicBezTo>
                    <a:lnTo>
                      <a:pt x="0" y="9162"/>
                    </a:lnTo>
                    <a:cubicBezTo>
                      <a:pt x="0" y="9055"/>
                      <a:pt x="136" y="8959"/>
                      <a:pt x="414" y="8874"/>
                    </a:cubicBezTo>
                    <a:cubicBezTo>
                      <a:pt x="688" y="8790"/>
                      <a:pt x="997" y="8716"/>
                      <a:pt x="1340" y="8666"/>
                    </a:cubicBezTo>
                    <a:cubicBezTo>
                      <a:pt x="1685" y="8612"/>
                      <a:pt x="2020" y="8570"/>
                      <a:pt x="2345" y="8544"/>
                    </a:cubicBezTo>
                    <a:cubicBezTo>
                      <a:pt x="2668" y="8516"/>
                      <a:pt x="2886" y="8493"/>
                      <a:pt x="2997" y="8473"/>
                    </a:cubicBezTo>
                    <a:cubicBezTo>
                      <a:pt x="3158" y="7926"/>
                      <a:pt x="3379" y="7398"/>
                      <a:pt x="3659" y="6895"/>
                    </a:cubicBezTo>
                    <a:cubicBezTo>
                      <a:pt x="3161" y="6155"/>
                      <a:pt x="2620" y="5447"/>
                      <a:pt x="2031" y="4772"/>
                    </a:cubicBezTo>
                    <a:lnTo>
                      <a:pt x="1937" y="4571"/>
                    </a:lnTo>
                    <a:cubicBezTo>
                      <a:pt x="1937" y="4498"/>
                      <a:pt x="2065" y="4323"/>
                      <a:pt x="2317" y="4049"/>
                    </a:cubicBezTo>
                    <a:cubicBezTo>
                      <a:pt x="2569" y="3775"/>
                      <a:pt x="2852" y="3479"/>
                      <a:pt x="3164" y="3162"/>
                    </a:cubicBezTo>
                    <a:cubicBezTo>
                      <a:pt x="3478" y="2849"/>
                      <a:pt x="3778" y="2569"/>
                      <a:pt x="4067" y="2321"/>
                    </a:cubicBezTo>
                    <a:cubicBezTo>
                      <a:pt x="4356" y="2073"/>
                      <a:pt x="4538" y="1945"/>
                      <a:pt x="4608" y="1945"/>
                    </a:cubicBezTo>
                    <a:cubicBezTo>
                      <a:pt x="4625" y="1945"/>
                      <a:pt x="4747" y="2030"/>
                      <a:pt x="4968" y="2197"/>
                    </a:cubicBezTo>
                    <a:cubicBezTo>
                      <a:pt x="5189" y="2363"/>
                      <a:pt x="5435" y="2550"/>
                      <a:pt x="5707" y="2750"/>
                    </a:cubicBezTo>
                    <a:cubicBezTo>
                      <a:pt x="5976" y="2953"/>
                      <a:pt x="6234" y="3148"/>
                      <a:pt x="6472" y="3332"/>
                    </a:cubicBezTo>
                    <a:cubicBezTo>
                      <a:pt x="6713" y="3515"/>
                      <a:pt x="6860" y="3628"/>
                      <a:pt x="6914" y="3662"/>
                    </a:cubicBezTo>
                    <a:cubicBezTo>
                      <a:pt x="7174" y="3518"/>
                      <a:pt x="7441" y="3399"/>
                      <a:pt x="7707" y="3303"/>
                    </a:cubicBezTo>
                    <a:cubicBezTo>
                      <a:pt x="7973" y="3210"/>
                      <a:pt x="8248" y="3120"/>
                      <a:pt x="8528" y="3030"/>
                    </a:cubicBezTo>
                    <a:cubicBezTo>
                      <a:pt x="8528" y="2922"/>
                      <a:pt x="8540" y="2699"/>
                      <a:pt x="8568" y="2363"/>
                    </a:cubicBezTo>
                    <a:cubicBezTo>
                      <a:pt x="8596" y="2033"/>
                      <a:pt x="8636" y="1694"/>
                      <a:pt x="8690" y="1352"/>
                    </a:cubicBezTo>
                    <a:cubicBezTo>
                      <a:pt x="8744" y="1011"/>
                      <a:pt x="8814" y="697"/>
                      <a:pt x="8899" y="418"/>
                    </a:cubicBezTo>
                    <a:cubicBezTo>
                      <a:pt x="8984" y="141"/>
                      <a:pt x="9084" y="0"/>
                      <a:pt x="9191" y="0"/>
                    </a:cubicBezTo>
                    <a:lnTo>
                      <a:pt x="12406" y="0"/>
                    </a:lnTo>
                    <a:cubicBezTo>
                      <a:pt x="12531" y="0"/>
                      <a:pt x="12618" y="68"/>
                      <a:pt x="12664" y="203"/>
                    </a:cubicBezTo>
                    <a:cubicBezTo>
                      <a:pt x="12771" y="644"/>
                      <a:pt x="12848" y="1107"/>
                      <a:pt x="12893" y="1595"/>
                    </a:cubicBezTo>
                    <a:cubicBezTo>
                      <a:pt x="12938" y="2084"/>
                      <a:pt x="13001" y="2561"/>
                      <a:pt x="13083" y="3030"/>
                    </a:cubicBezTo>
                    <a:cubicBezTo>
                      <a:pt x="13363" y="3100"/>
                      <a:pt x="13632" y="3185"/>
                      <a:pt x="13890" y="3284"/>
                    </a:cubicBezTo>
                    <a:cubicBezTo>
                      <a:pt x="14148" y="3385"/>
                      <a:pt x="14403" y="3512"/>
                      <a:pt x="14655" y="3662"/>
                    </a:cubicBezTo>
                    <a:cubicBezTo>
                      <a:pt x="14729" y="3611"/>
                      <a:pt x="14881" y="3490"/>
                      <a:pt x="15117" y="3303"/>
                    </a:cubicBezTo>
                    <a:cubicBezTo>
                      <a:pt x="15352" y="3120"/>
                      <a:pt x="15604" y="2925"/>
                      <a:pt x="15870" y="2722"/>
                    </a:cubicBezTo>
                    <a:cubicBezTo>
                      <a:pt x="16136" y="2521"/>
                      <a:pt x="16377" y="2341"/>
                      <a:pt x="16589" y="2183"/>
                    </a:cubicBezTo>
                    <a:cubicBezTo>
                      <a:pt x="16802" y="2024"/>
                      <a:pt x="16935" y="1945"/>
                      <a:pt x="16989" y="1945"/>
                    </a:cubicBezTo>
                    <a:cubicBezTo>
                      <a:pt x="17043" y="1945"/>
                      <a:pt x="17210" y="2072"/>
                      <a:pt x="17490" y="2321"/>
                    </a:cubicBezTo>
                    <a:cubicBezTo>
                      <a:pt x="17771" y="2569"/>
                      <a:pt x="18065" y="2849"/>
                      <a:pt x="18371" y="3162"/>
                    </a:cubicBezTo>
                    <a:cubicBezTo>
                      <a:pt x="18680" y="3479"/>
                      <a:pt x="18957" y="3775"/>
                      <a:pt x="19207" y="4049"/>
                    </a:cubicBezTo>
                    <a:cubicBezTo>
                      <a:pt x="19453" y="4323"/>
                      <a:pt x="19578" y="4498"/>
                      <a:pt x="19578" y="4571"/>
                    </a:cubicBezTo>
                    <a:cubicBezTo>
                      <a:pt x="19578" y="4605"/>
                      <a:pt x="19498" y="4735"/>
                      <a:pt x="19343" y="4955"/>
                    </a:cubicBezTo>
                    <a:cubicBezTo>
                      <a:pt x="19184" y="5175"/>
                      <a:pt x="19008" y="5416"/>
                      <a:pt x="18813" y="5678"/>
                    </a:cubicBezTo>
                    <a:cubicBezTo>
                      <a:pt x="18617" y="5938"/>
                      <a:pt x="18428" y="6189"/>
                      <a:pt x="18241" y="6429"/>
                    </a:cubicBezTo>
                    <a:cubicBezTo>
                      <a:pt x="18057" y="6667"/>
                      <a:pt x="17946" y="6813"/>
                      <a:pt x="17909" y="6867"/>
                    </a:cubicBezTo>
                    <a:moveTo>
                      <a:pt x="10806" y="14044"/>
                    </a:moveTo>
                    <a:cubicBezTo>
                      <a:pt x="11248" y="14044"/>
                      <a:pt x="11670" y="13957"/>
                      <a:pt x="12066" y="13779"/>
                    </a:cubicBezTo>
                    <a:cubicBezTo>
                      <a:pt x="12463" y="13607"/>
                      <a:pt x="12805" y="13370"/>
                      <a:pt x="13091" y="13070"/>
                    </a:cubicBezTo>
                    <a:cubicBezTo>
                      <a:pt x="13375" y="12774"/>
                      <a:pt x="13604" y="12429"/>
                      <a:pt x="13783" y="12031"/>
                    </a:cubicBezTo>
                    <a:cubicBezTo>
                      <a:pt x="13958" y="11633"/>
                      <a:pt x="14046" y="11215"/>
                      <a:pt x="14046" y="10775"/>
                    </a:cubicBezTo>
                    <a:cubicBezTo>
                      <a:pt x="14046" y="10334"/>
                      <a:pt x="13958" y="9919"/>
                      <a:pt x="13783" y="9530"/>
                    </a:cubicBezTo>
                    <a:cubicBezTo>
                      <a:pt x="13604" y="9143"/>
                      <a:pt x="13375" y="8801"/>
                      <a:pt x="13091" y="8502"/>
                    </a:cubicBezTo>
                    <a:cubicBezTo>
                      <a:pt x="12805" y="8206"/>
                      <a:pt x="12463" y="7974"/>
                      <a:pt x="12066" y="7808"/>
                    </a:cubicBezTo>
                    <a:cubicBezTo>
                      <a:pt x="11670" y="7641"/>
                      <a:pt x="11248" y="7556"/>
                      <a:pt x="10806" y="7556"/>
                    </a:cubicBezTo>
                    <a:cubicBezTo>
                      <a:pt x="10361" y="7556"/>
                      <a:pt x="9939" y="7641"/>
                      <a:pt x="9537" y="7808"/>
                    </a:cubicBezTo>
                    <a:cubicBezTo>
                      <a:pt x="9135" y="7974"/>
                      <a:pt x="8786" y="8206"/>
                      <a:pt x="8494" y="8502"/>
                    </a:cubicBezTo>
                    <a:cubicBezTo>
                      <a:pt x="8200" y="8801"/>
                      <a:pt x="7970" y="9143"/>
                      <a:pt x="7800" y="9530"/>
                    </a:cubicBezTo>
                    <a:cubicBezTo>
                      <a:pt x="7633" y="9919"/>
                      <a:pt x="7551" y="10334"/>
                      <a:pt x="7551" y="10775"/>
                    </a:cubicBezTo>
                    <a:cubicBezTo>
                      <a:pt x="7551" y="11215"/>
                      <a:pt x="7633" y="11633"/>
                      <a:pt x="7800" y="12031"/>
                    </a:cubicBezTo>
                    <a:cubicBezTo>
                      <a:pt x="7970" y="12429"/>
                      <a:pt x="8200" y="12774"/>
                      <a:pt x="8494" y="13070"/>
                    </a:cubicBezTo>
                    <a:cubicBezTo>
                      <a:pt x="8786" y="13370"/>
                      <a:pt x="9135" y="13607"/>
                      <a:pt x="9537" y="13779"/>
                    </a:cubicBezTo>
                    <a:cubicBezTo>
                      <a:pt x="9939" y="13957"/>
                      <a:pt x="10361" y="14044"/>
                      <a:pt x="10806" y="14044"/>
                    </a:cubicBezTo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1" name="Shape 1486"/>
              <p:cNvSpPr/>
              <p:nvPr userDrawn="1"/>
            </p:nvSpPr>
            <p:spPr bwMode="auto">
              <a:xfrm>
                <a:off x="721711" y="2626985"/>
                <a:ext cx="308929" cy="353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6" y="6464"/>
                    </a:moveTo>
                    <a:cubicBezTo>
                      <a:pt x="386" y="6464"/>
                      <a:pt x="262" y="6412"/>
                      <a:pt x="155" y="6306"/>
                    </a:cubicBezTo>
                    <a:cubicBezTo>
                      <a:pt x="49" y="6202"/>
                      <a:pt x="0" y="6075"/>
                      <a:pt x="0" y="5925"/>
                    </a:cubicBezTo>
                    <a:lnTo>
                      <a:pt x="0" y="538"/>
                    </a:lnTo>
                    <a:cubicBezTo>
                      <a:pt x="0" y="389"/>
                      <a:pt x="49" y="265"/>
                      <a:pt x="155" y="158"/>
                    </a:cubicBezTo>
                    <a:cubicBezTo>
                      <a:pt x="262" y="52"/>
                      <a:pt x="386" y="0"/>
                      <a:pt x="536" y="0"/>
                    </a:cubicBezTo>
                    <a:lnTo>
                      <a:pt x="5925" y="0"/>
                    </a:lnTo>
                    <a:cubicBezTo>
                      <a:pt x="6072" y="0"/>
                      <a:pt x="6202" y="52"/>
                      <a:pt x="6320" y="158"/>
                    </a:cubicBezTo>
                    <a:cubicBezTo>
                      <a:pt x="6432" y="265"/>
                      <a:pt x="6487" y="389"/>
                      <a:pt x="6487" y="538"/>
                    </a:cubicBezTo>
                    <a:lnTo>
                      <a:pt x="6487" y="5925"/>
                    </a:lnTo>
                    <a:cubicBezTo>
                      <a:pt x="6487" y="6075"/>
                      <a:pt x="6432" y="6202"/>
                      <a:pt x="6320" y="6306"/>
                    </a:cubicBezTo>
                    <a:cubicBezTo>
                      <a:pt x="6202" y="6412"/>
                      <a:pt x="6072" y="6464"/>
                      <a:pt x="5925" y="6464"/>
                    </a:cubicBezTo>
                    <a:lnTo>
                      <a:pt x="536" y="6464"/>
                    </a:lnTo>
                    <a:close/>
                    <a:moveTo>
                      <a:pt x="21059" y="8105"/>
                    </a:moveTo>
                    <a:cubicBezTo>
                      <a:pt x="21206" y="8105"/>
                      <a:pt x="21335" y="8157"/>
                      <a:pt x="21439" y="8258"/>
                    </a:cubicBezTo>
                    <a:cubicBezTo>
                      <a:pt x="21542" y="8358"/>
                      <a:pt x="21600" y="8488"/>
                      <a:pt x="21600" y="8643"/>
                    </a:cubicBezTo>
                    <a:lnTo>
                      <a:pt x="21600" y="12614"/>
                    </a:lnTo>
                    <a:cubicBezTo>
                      <a:pt x="21600" y="13855"/>
                      <a:pt x="21315" y="15021"/>
                      <a:pt x="20751" y="16115"/>
                    </a:cubicBezTo>
                    <a:cubicBezTo>
                      <a:pt x="20183" y="17209"/>
                      <a:pt x="19412" y="18159"/>
                      <a:pt x="18433" y="18968"/>
                    </a:cubicBezTo>
                    <a:cubicBezTo>
                      <a:pt x="17454" y="19775"/>
                      <a:pt x="16314" y="20417"/>
                      <a:pt x="15001" y="20892"/>
                    </a:cubicBezTo>
                    <a:cubicBezTo>
                      <a:pt x="13691" y="21364"/>
                      <a:pt x="12291" y="21600"/>
                      <a:pt x="10803" y="21600"/>
                    </a:cubicBezTo>
                    <a:cubicBezTo>
                      <a:pt x="9297" y="21600"/>
                      <a:pt x="7892" y="21364"/>
                      <a:pt x="6588" y="20892"/>
                    </a:cubicBezTo>
                    <a:cubicBezTo>
                      <a:pt x="5283" y="20417"/>
                      <a:pt x="4140" y="19775"/>
                      <a:pt x="3161" y="18968"/>
                    </a:cubicBezTo>
                    <a:cubicBezTo>
                      <a:pt x="2182" y="18159"/>
                      <a:pt x="1411" y="17212"/>
                      <a:pt x="844" y="16121"/>
                    </a:cubicBezTo>
                    <a:cubicBezTo>
                      <a:pt x="279" y="15032"/>
                      <a:pt x="0" y="13866"/>
                      <a:pt x="0" y="12614"/>
                    </a:cubicBezTo>
                    <a:lnTo>
                      <a:pt x="0" y="8643"/>
                    </a:lnTo>
                    <a:cubicBezTo>
                      <a:pt x="0" y="8496"/>
                      <a:pt x="49" y="8370"/>
                      <a:pt x="155" y="8263"/>
                    </a:cubicBezTo>
                    <a:cubicBezTo>
                      <a:pt x="262" y="8160"/>
                      <a:pt x="386" y="8105"/>
                      <a:pt x="536" y="8105"/>
                    </a:cubicBezTo>
                    <a:lnTo>
                      <a:pt x="5925" y="8105"/>
                    </a:lnTo>
                    <a:cubicBezTo>
                      <a:pt x="6072" y="8105"/>
                      <a:pt x="6202" y="8157"/>
                      <a:pt x="6320" y="8257"/>
                    </a:cubicBezTo>
                    <a:cubicBezTo>
                      <a:pt x="6432" y="8358"/>
                      <a:pt x="6487" y="8488"/>
                      <a:pt x="6487" y="8643"/>
                    </a:cubicBezTo>
                    <a:lnTo>
                      <a:pt x="6487" y="12614"/>
                    </a:lnTo>
                    <a:cubicBezTo>
                      <a:pt x="6487" y="12881"/>
                      <a:pt x="6596" y="13155"/>
                      <a:pt x="6801" y="13440"/>
                    </a:cubicBezTo>
                    <a:cubicBezTo>
                      <a:pt x="7005" y="13725"/>
                      <a:pt x="7299" y="13993"/>
                      <a:pt x="7676" y="14246"/>
                    </a:cubicBezTo>
                    <a:cubicBezTo>
                      <a:pt x="8050" y="14500"/>
                      <a:pt x="8505" y="14704"/>
                      <a:pt x="9032" y="14865"/>
                    </a:cubicBezTo>
                    <a:cubicBezTo>
                      <a:pt x="9562" y="15029"/>
                      <a:pt x="10152" y="15107"/>
                      <a:pt x="10803" y="15107"/>
                    </a:cubicBezTo>
                    <a:cubicBezTo>
                      <a:pt x="11448" y="15107"/>
                      <a:pt x="12038" y="15029"/>
                      <a:pt x="12577" y="14865"/>
                    </a:cubicBezTo>
                    <a:cubicBezTo>
                      <a:pt x="13112" y="14704"/>
                      <a:pt x="13567" y="14500"/>
                      <a:pt x="13944" y="14246"/>
                    </a:cubicBezTo>
                    <a:cubicBezTo>
                      <a:pt x="14321" y="13993"/>
                      <a:pt x="14615" y="13722"/>
                      <a:pt x="14822" y="13440"/>
                    </a:cubicBezTo>
                    <a:cubicBezTo>
                      <a:pt x="15030" y="13155"/>
                      <a:pt x="15130" y="12881"/>
                      <a:pt x="15130" y="12614"/>
                    </a:cubicBezTo>
                    <a:lnTo>
                      <a:pt x="15130" y="8643"/>
                    </a:lnTo>
                    <a:cubicBezTo>
                      <a:pt x="15130" y="8286"/>
                      <a:pt x="15312" y="8105"/>
                      <a:pt x="15672" y="8105"/>
                    </a:cubicBezTo>
                    <a:lnTo>
                      <a:pt x="21059" y="8105"/>
                    </a:lnTo>
                    <a:close/>
                    <a:moveTo>
                      <a:pt x="21059" y="3"/>
                    </a:moveTo>
                    <a:cubicBezTo>
                      <a:pt x="21206" y="3"/>
                      <a:pt x="21335" y="55"/>
                      <a:pt x="21439" y="161"/>
                    </a:cubicBezTo>
                    <a:cubicBezTo>
                      <a:pt x="21542" y="268"/>
                      <a:pt x="21600" y="392"/>
                      <a:pt x="21600" y="541"/>
                    </a:cubicBezTo>
                    <a:lnTo>
                      <a:pt x="21600" y="5928"/>
                    </a:lnTo>
                    <a:cubicBezTo>
                      <a:pt x="21600" y="6078"/>
                      <a:pt x="21542" y="6205"/>
                      <a:pt x="21439" y="6308"/>
                    </a:cubicBezTo>
                    <a:cubicBezTo>
                      <a:pt x="21335" y="6415"/>
                      <a:pt x="21206" y="6467"/>
                      <a:pt x="21059" y="6467"/>
                    </a:cubicBezTo>
                    <a:lnTo>
                      <a:pt x="15672" y="6467"/>
                    </a:lnTo>
                    <a:cubicBezTo>
                      <a:pt x="15312" y="6467"/>
                      <a:pt x="15130" y="6288"/>
                      <a:pt x="15130" y="5928"/>
                    </a:cubicBezTo>
                    <a:lnTo>
                      <a:pt x="15130" y="541"/>
                    </a:lnTo>
                    <a:cubicBezTo>
                      <a:pt x="15130" y="392"/>
                      <a:pt x="15182" y="268"/>
                      <a:pt x="15283" y="161"/>
                    </a:cubicBezTo>
                    <a:cubicBezTo>
                      <a:pt x="15384" y="55"/>
                      <a:pt x="15513" y="3"/>
                      <a:pt x="15672" y="3"/>
                    </a:cubicBezTo>
                    <a:lnTo>
                      <a:pt x="21059" y="3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2" name="Shape 1492"/>
              <p:cNvSpPr/>
              <p:nvPr userDrawn="1"/>
            </p:nvSpPr>
            <p:spPr bwMode="auto">
              <a:xfrm>
                <a:off x="709702" y="3619143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91" h="21498" extrusionOk="0">
                    <a:moveTo>
                      <a:pt x="14059" y="6524"/>
                    </a:moveTo>
                    <a:cubicBezTo>
                      <a:pt x="13646" y="6524"/>
                      <a:pt x="13257" y="6670"/>
                      <a:pt x="12887" y="6962"/>
                    </a:cubicBezTo>
                    <a:cubicBezTo>
                      <a:pt x="12520" y="7257"/>
                      <a:pt x="12156" y="7651"/>
                      <a:pt x="11798" y="8139"/>
                    </a:cubicBezTo>
                    <a:cubicBezTo>
                      <a:pt x="11441" y="8626"/>
                      <a:pt x="11081" y="9184"/>
                      <a:pt x="10727" y="9814"/>
                    </a:cubicBezTo>
                    <a:cubicBezTo>
                      <a:pt x="10372" y="10445"/>
                      <a:pt x="10017" y="11093"/>
                      <a:pt x="9665" y="11765"/>
                    </a:cubicBezTo>
                    <a:cubicBezTo>
                      <a:pt x="9234" y="12585"/>
                      <a:pt x="8794" y="13394"/>
                      <a:pt x="8336" y="14196"/>
                    </a:cubicBezTo>
                    <a:cubicBezTo>
                      <a:pt x="7876" y="14996"/>
                      <a:pt x="7384" y="15717"/>
                      <a:pt x="6858" y="16357"/>
                    </a:cubicBezTo>
                    <a:cubicBezTo>
                      <a:pt x="6330" y="16996"/>
                      <a:pt x="5752" y="17510"/>
                      <a:pt x="5119" y="17898"/>
                    </a:cubicBezTo>
                    <a:cubicBezTo>
                      <a:pt x="4485" y="18289"/>
                      <a:pt x="3788" y="18488"/>
                      <a:pt x="3022" y="18488"/>
                    </a:cubicBezTo>
                    <a:lnTo>
                      <a:pt x="458" y="18488"/>
                    </a:lnTo>
                    <a:cubicBezTo>
                      <a:pt x="333" y="18488"/>
                      <a:pt x="225" y="18432"/>
                      <a:pt x="135" y="18324"/>
                    </a:cubicBezTo>
                    <a:cubicBezTo>
                      <a:pt x="44" y="18219"/>
                      <a:pt x="0" y="18091"/>
                      <a:pt x="0" y="17942"/>
                    </a:cubicBezTo>
                    <a:lnTo>
                      <a:pt x="0" y="15790"/>
                    </a:lnTo>
                    <a:cubicBezTo>
                      <a:pt x="0" y="15638"/>
                      <a:pt x="44" y="15513"/>
                      <a:pt x="135" y="15411"/>
                    </a:cubicBezTo>
                    <a:cubicBezTo>
                      <a:pt x="225" y="15311"/>
                      <a:pt x="333" y="15256"/>
                      <a:pt x="458" y="15256"/>
                    </a:cubicBezTo>
                    <a:lnTo>
                      <a:pt x="3022" y="15256"/>
                    </a:lnTo>
                    <a:cubicBezTo>
                      <a:pt x="3421" y="15256"/>
                      <a:pt x="3810" y="15113"/>
                      <a:pt x="4189" y="14824"/>
                    </a:cubicBezTo>
                    <a:cubicBezTo>
                      <a:pt x="4568" y="14538"/>
                      <a:pt x="4933" y="14150"/>
                      <a:pt x="5285" y="13665"/>
                    </a:cubicBezTo>
                    <a:cubicBezTo>
                      <a:pt x="5637" y="13180"/>
                      <a:pt x="5985" y="12623"/>
                      <a:pt x="6340" y="11995"/>
                    </a:cubicBezTo>
                    <a:cubicBezTo>
                      <a:pt x="6692" y="11367"/>
                      <a:pt x="7042" y="10716"/>
                      <a:pt x="7394" y="10045"/>
                    </a:cubicBezTo>
                    <a:cubicBezTo>
                      <a:pt x="7822" y="9225"/>
                      <a:pt x="8270" y="8407"/>
                      <a:pt x="8735" y="7599"/>
                    </a:cubicBezTo>
                    <a:cubicBezTo>
                      <a:pt x="9200" y="6790"/>
                      <a:pt x="9696" y="6063"/>
                      <a:pt x="10223" y="5421"/>
                    </a:cubicBezTo>
                    <a:cubicBezTo>
                      <a:pt x="10749" y="4776"/>
                      <a:pt x="11324" y="4262"/>
                      <a:pt x="11950" y="3876"/>
                    </a:cubicBezTo>
                    <a:cubicBezTo>
                      <a:pt x="12574" y="3488"/>
                      <a:pt x="13276" y="3293"/>
                      <a:pt x="14057" y="3293"/>
                    </a:cubicBezTo>
                    <a:lnTo>
                      <a:pt x="16435" y="3293"/>
                    </a:lnTo>
                    <a:lnTo>
                      <a:pt x="16435" y="712"/>
                    </a:lnTo>
                    <a:cubicBezTo>
                      <a:pt x="16435" y="329"/>
                      <a:pt x="16530" y="102"/>
                      <a:pt x="16721" y="23"/>
                    </a:cubicBezTo>
                    <a:cubicBezTo>
                      <a:pt x="16914" y="-50"/>
                      <a:pt x="17147" y="49"/>
                      <a:pt x="17418" y="318"/>
                    </a:cubicBezTo>
                    <a:lnTo>
                      <a:pt x="21331" y="4203"/>
                    </a:lnTo>
                    <a:cubicBezTo>
                      <a:pt x="21512" y="4373"/>
                      <a:pt x="21598" y="4583"/>
                      <a:pt x="21588" y="4834"/>
                    </a:cubicBezTo>
                    <a:cubicBezTo>
                      <a:pt x="21588" y="5103"/>
                      <a:pt x="21502" y="5322"/>
                      <a:pt x="21331" y="5488"/>
                    </a:cubicBezTo>
                    <a:lnTo>
                      <a:pt x="17418" y="9362"/>
                    </a:lnTo>
                    <a:cubicBezTo>
                      <a:pt x="17147" y="9630"/>
                      <a:pt x="16914" y="9727"/>
                      <a:pt x="16721" y="9645"/>
                    </a:cubicBezTo>
                    <a:cubicBezTo>
                      <a:pt x="16530" y="9569"/>
                      <a:pt x="16435" y="9338"/>
                      <a:pt x="16435" y="8956"/>
                    </a:cubicBezTo>
                    <a:lnTo>
                      <a:pt x="16435" y="6524"/>
                    </a:lnTo>
                    <a:lnTo>
                      <a:pt x="14059" y="6524"/>
                    </a:lnTo>
                    <a:close/>
                    <a:moveTo>
                      <a:pt x="462" y="6495"/>
                    </a:moveTo>
                    <a:cubicBezTo>
                      <a:pt x="338" y="6495"/>
                      <a:pt x="230" y="6449"/>
                      <a:pt x="139" y="6349"/>
                    </a:cubicBezTo>
                    <a:cubicBezTo>
                      <a:pt x="49" y="6250"/>
                      <a:pt x="5" y="6127"/>
                      <a:pt x="5" y="5978"/>
                    </a:cubicBezTo>
                    <a:lnTo>
                      <a:pt x="5" y="3824"/>
                    </a:lnTo>
                    <a:cubicBezTo>
                      <a:pt x="5" y="3462"/>
                      <a:pt x="157" y="3287"/>
                      <a:pt x="462" y="3293"/>
                    </a:cubicBezTo>
                    <a:lnTo>
                      <a:pt x="3027" y="3293"/>
                    </a:lnTo>
                    <a:cubicBezTo>
                      <a:pt x="3560" y="3293"/>
                      <a:pt x="4054" y="3389"/>
                      <a:pt x="4514" y="3573"/>
                    </a:cubicBezTo>
                    <a:cubicBezTo>
                      <a:pt x="4974" y="3763"/>
                      <a:pt x="5410" y="4022"/>
                      <a:pt x="5821" y="4358"/>
                    </a:cubicBezTo>
                    <a:cubicBezTo>
                      <a:pt x="6229" y="4691"/>
                      <a:pt x="6609" y="5085"/>
                      <a:pt x="6963" y="5532"/>
                    </a:cubicBezTo>
                    <a:cubicBezTo>
                      <a:pt x="7318" y="5979"/>
                      <a:pt x="7656" y="6463"/>
                      <a:pt x="7994" y="6983"/>
                    </a:cubicBezTo>
                    <a:cubicBezTo>
                      <a:pt x="7519" y="7824"/>
                      <a:pt x="7059" y="8653"/>
                      <a:pt x="6621" y="9473"/>
                    </a:cubicBezTo>
                    <a:cubicBezTo>
                      <a:pt x="6589" y="9549"/>
                      <a:pt x="6557" y="9610"/>
                      <a:pt x="6516" y="9668"/>
                    </a:cubicBezTo>
                    <a:cubicBezTo>
                      <a:pt x="6477" y="9727"/>
                      <a:pt x="6442" y="9794"/>
                      <a:pt x="6410" y="9876"/>
                    </a:cubicBezTo>
                    <a:cubicBezTo>
                      <a:pt x="5862" y="8927"/>
                      <a:pt x="5319" y="8127"/>
                      <a:pt x="4776" y="7473"/>
                    </a:cubicBezTo>
                    <a:cubicBezTo>
                      <a:pt x="4233" y="6822"/>
                      <a:pt x="3651" y="6495"/>
                      <a:pt x="3024" y="6495"/>
                    </a:cubicBezTo>
                    <a:lnTo>
                      <a:pt x="462" y="6495"/>
                    </a:lnTo>
                    <a:close/>
                    <a:moveTo>
                      <a:pt x="21333" y="15997"/>
                    </a:moveTo>
                    <a:cubicBezTo>
                      <a:pt x="21514" y="16167"/>
                      <a:pt x="21600" y="16386"/>
                      <a:pt x="21590" y="16657"/>
                    </a:cubicBezTo>
                    <a:cubicBezTo>
                      <a:pt x="21590" y="16908"/>
                      <a:pt x="21505" y="17116"/>
                      <a:pt x="21333" y="17285"/>
                    </a:cubicBezTo>
                    <a:lnTo>
                      <a:pt x="17421" y="21182"/>
                    </a:lnTo>
                    <a:cubicBezTo>
                      <a:pt x="17149" y="21454"/>
                      <a:pt x="16917" y="21550"/>
                      <a:pt x="16724" y="21471"/>
                    </a:cubicBezTo>
                    <a:cubicBezTo>
                      <a:pt x="16533" y="21392"/>
                      <a:pt x="16437" y="21162"/>
                      <a:pt x="16437" y="20779"/>
                    </a:cubicBezTo>
                    <a:lnTo>
                      <a:pt x="16437" y="18432"/>
                    </a:lnTo>
                    <a:lnTo>
                      <a:pt x="14059" y="18432"/>
                    </a:lnTo>
                    <a:cubicBezTo>
                      <a:pt x="13528" y="18432"/>
                      <a:pt x="13031" y="18336"/>
                      <a:pt x="12574" y="18143"/>
                    </a:cubicBezTo>
                    <a:cubicBezTo>
                      <a:pt x="12114" y="17953"/>
                      <a:pt x="11681" y="17691"/>
                      <a:pt x="11280" y="17355"/>
                    </a:cubicBezTo>
                    <a:cubicBezTo>
                      <a:pt x="10878" y="17019"/>
                      <a:pt x="10497" y="16628"/>
                      <a:pt x="10137" y="16181"/>
                    </a:cubicBezTo>
                    <a:cubicBezTo>
                      <a:pt x="9780" y="15732"/>
                      <a:pt x="9440" y="15253"/>
                      <a:pt x="9119" y="14739"/>
                    </a:cubicBezTo>
                    <a:cubicBezTo>
                      <a:pt x="9344" y="14360"/>
                      <a:pt x="9567" y="13963"/>
                      <a:pt x="9780" y="13551"/>
                    </a:cubicBezTo>
                    <a:cubicBezTo>
                      <a:pt x="9995" y="13142"/>
                      <a:pt x="10218" y="12740"/>
                      <a:pt x="10443" y="12337"/>
                    </a:cubicBezTo>
                    <a:cubicBezTo>
                      <a:pt x="10475" y="12246"/>
                      <a:pt x="10514" y="12165"/>
                      <a:pt x="10560" y="12091"/>
                    </a:cubicBezTo>
                    <a:cubicBezTo>
                      <a:pt x="10609" y="12024"/>
                      <a:pt x="10646" y="11940"/>
                      <a:pt x="10680" y="11846"/>
                    </a:cubicBezTo>
                    <a:cubicBezTo>
                      <a:pt x="11226" y="12798"/>
                      <a:pt x="11769" y="13592"/>
                      <a:pt x="12315" y="14231"/>
                    </a:cubicBezTo>
                    <a:cubicBezTo>
                      <a:pt x="12855" y="14868"/>
                      <a:pt x="13440" y="15189"/>
                      <a:pt x="14064" y="15189"/>
                    </a:cubicBezTo>
                    <a:lnTo>
                      <a:pt x="16442" y="15189"/>
                    </a:lnTo>
                    <a:lnTo>
                      <a:pt x="16442" y="12532"/>
                    </a:lnTo>
                    <a:cubicBezTo>
                      <a:pt x="16442" y="12153"/>
                      <a:pt x="16538" y="11922"/>
                      <a:pt x="16728" y="11846"/>
                    </a:cubicBezTo>
                    <a:cubicBezTo>
                      <a:pt x="16922" y="11773"/>
                      <a:pt x="17154" y="11867"/>
                      <a:pt x="17426" y="12126"/>
                    </a:cubicBezTo>
                    <a:lnTo>
                      <a:pt x="21333" y="1599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3" name="Прямоугольник 88"/>
              <p:cNvSpPr/>
              <p:nvPr userDrawn="1"/>
            </p:nvSpPr>
            <p:spPr>
              <a:xfrm>
                <a:off x="3134718" y="2252223"/>
                <a:ext cx="4141504" cy="86117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indent="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FFFF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ANKARA ÜNİVERSİTESİ </a:t>
                </a:r>
                <a:endParaRPr lang="tr-TR" sz="20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0" indent="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FFFF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ENFORMATİK BÖLÜMÜ TEZSİZ YÜKSEK LİSANS</a:t>
                </a:r>
                <a:endParaRPr lang="tr-TR" sz="20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p:grpSp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143125" y="1504950"/>
              <a:ext cx="847725" cy="833755"/>
            </a:xfrm>
            <a:prstGeom prst="rect">
              <a:avLst/>
            </a:prstGeom>
          </p:spPr>
        </p:pic>
        <p:sp>
          <p:nvSpPr>
            <p:cNvPr id="10" name="Metin Kutusu 31"/>
            <p:cNvSpPr txBox="1"/>
            <p:nvPr userDrawn="1"/>
          </p:nvSpPr>
          <p:spPr>
            <a:xfrm>
              <a:off x="137130" y="343652"/>
              <a:ext cx="540000" cy="6840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0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tr-TR" sz="3600" b="1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tr-T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22668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737FE4-256D-40E7-90FC-D1765659DE52}" type="datetime1">
              <a:rPr lang="tr-TR" smtClean="0"/>
              <a:pPr/>
              <a:t>12.06.2018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6979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B4AE66-5BBA-4EE4-A8EC-E5040E722C14}" type="datetime1">
              <a:rPr lang="tr-TR" smtClean="0"/>
              <a:pPr/>
              <a:t>12.06.2018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4921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50DE84-F59F-4E94-8927-2553509AC5DA}" type="datetime1">
              <a:rPr lang="tr-TR" smtClean="0"/>
              <a:pPr/>
              <a:t>12.06.2018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0" y="6413554"/>
            <a:ext cx="3006671" cy="444446"/>
          </a:xfrm>
        </p:spPr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1383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2ED1FC-AE31-4BD4-A04E-566252861AA1}" type="datetime1">
              <a:rPr lang="tr-TR" smtClean="0"/>
              <a:pPr/>
              <a:t>12.06.2018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3521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722FA-1C10-4FC5-BE90-B8AF285E6818}" type="datetime1">
              <a:rPr lang="tr-TR" smtClean="0"/>
              <a:pPr/>
              <a:t>12.06.2018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55627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DF4311-9887-47A9-8C0B-70E2B8690B11}" type="datetime1">
              <a:rPr lang="tr-TR" smtClean="0"/>
              <a:pPr/>
              <a:t>12.06.2018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68422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7E951B-DF7E-402A-A30A-709E616C7622}" type="datetime1">
              <a:rPr lang="tr-TR" smtClean="0"/>
              <a:pPr/>
              <a:t>12.06.2018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1448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82890C-CBCE-4229-A069-0ACEF17807BE}" type="datetime1">
              <a:rPr lang="tr-TR" smtClean="0"/>
              <a:pPr/>
              <a:t>12.06.2018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4156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1F8F3-F42C-4DF1-B273-A7F8CFFDD9AE}" type="datetime1">
              <a:rPr lang="tr-TR" smtClean="0"/>
              <a:pPr/>
              <a:t>12.06.2018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5867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62183-4A45-4122-BCC4-B3BA7FDA2EFF}" type="datetime1">
              <a:rPr lang="tr-TR" smtClean="0"/>
              <a:pPr/>
              <a:t>12.06.2018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4999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914214" y="365126"/>
            <a:ext cx="9439585" cy="70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534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7" name="Grup 6"/>
          <p:cNvGrpSpPr/>
          <p:nvPr userDrawn="1"/>
        </p:nvGrpSpPr>
        <p:grpSpPr>
          <a:xfrm>
            <a:off x="268636" y="365125"/>
            <a:ext cx="11085164" cy="1031994"/>
            <a:chOff x="0" y="0"/>
            <a:chExt cx="7427408" cy="574292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0"/>
              <a:ext cx="997181" cy="574292"/>
              <a:chOff x="0" y="0"/>
              <a:chExt cx="997181" cy="574292"/>
            </a:xfrm>
          </p:grpSpPr>
          <p:sp>
            <p:nvSpPr>
              <p:cNvPr id="11" name="Прямоугольник 1"/>
              <p:cNvSpPr/>
              <p:nvPr userDrawn="1"/>
            </p:nvSpPr>
            <p:spPr>
              <a:xfrm>
                <a:off x="817181" y="0"/>
                <a:ext cx="180000" cy="180000"/>
              </a:xfrm>
              <a:prstGeom prst="rect">
                <a:avLst/>
              </a:prstGeom>
              <a:solidFill>
                <a:srgbClr val="F561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2" name="Прямоугольник 7"/>
              <p:cNvSpPr/>
              <p:nvPr userDrawn="1"/>
            </p:nvSpPr>
            <p:spPr>
              <a:xfrm>
                <a:off x="603688" y="0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3" name="Прямоугольник 8"/>
              <p:cNvSpPr/>
              <p:nvPr userDrawn="1"/>
            </p:nvSpPr>
            <p:spPr>
              <a:xfrm>
                <a:off x="390194" y="0"/>
                <a:ext cx="180000" cy="180000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4" name="Прямоугольник 21"/>
              <p:cNvSpPr/>
              <p:nvPr userDrawn="1"/>
            </p:nvSpPr>
            <p:spPr>
              <a:xfrm>
                <a:off x="603687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5" name="Прямоугольник 22"/>
              <p:cNvSpPr/>
              <p:nvPr userDrawn="1"/>
            </p:nvSpPr>
            <p:spPr>
              <a:xfrm>
                <a:off x="391844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6" name="Прямоугольник 23"/>
              <p:cNvSpPr/>
              <p:nvPr userDrawn="1"/>
            </p:nvSpPr>
            <p:spPr>
              <a:xfrm>
                <a:off x="180000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7" name="Прямоугольник 24"/>
              <p:cNvSpPr/>
              <p:nvPr userDrawn="1"/>
            </p:nvSpPr>
            <p:spPr>
              <a:xfrm>
                <a:off x="192116" y="394292"/>
                <a:ext cx="180000" cy="18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8" name="Прямоугольник 26"/>
              <p:cNvSpPr/>
              <p:nvPr userDrawn="1"/>
            </p:nvSpPr>
            <p:spPr>
              <a:xfrm>
                <a:off x="0" y="394292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9" name="Прямоугольник 28"/>
              <p:cNvSpPr/>
              <p:nvPr userDrawn="1"/>
            </p:nvSpPr>
            <p:spPr>
              <a:xfrm>
                <a:off x="386894" y="394292"/>
                <a:ext cx="180000" cy="180000"/>
              </a:xfrm>
              <a:prstGeom prst="rect">
                <a:avLst/>
              </a:prstGeom>
              <a:solidFill>
                <a:srgbClr val="A50B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</p:grpSp>
        <p:cxnSp>
          <p:nvCxnSpPr>
            <p:cNvPr id="9" name="Düz Bağlayıcı 8"/>
            <p:cNvCxnSpPr/>
            <p:nvPr userDrawn="1"/>
          </p:nvCxnSpPr>
          <p:spPr>
            <a:xfrm>
              <a:off x="885797" y="428437"/>
              <a:ext cx="4851006" cy="220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 userDrawn="1"/>
          </p:nvCxnSpPr>
          <p:spPr>
            <a:xfrm flipV="1">
              <a:off x="1638191" y="530467"/>
              <a:ext cx="5789217" cy="27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79518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7782560" y="1116520"/>
            <a:ext cx="4409440" cy="1281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/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2590" y="163839"/>
            <a:ext cx="8689576" cy="3186473"/>
          </a:xfrm>
        </p:spPr>
      </p:pic>
      <p:sp>
        <p:nvSpPr>
          <p:cNvPr id="2" name="Dikdörtgen 1"/>
          <p:cNvSpPr/>
          <p:nvPr/>
        </p:nvSpPr>
        <p:spPr>
          <a:xfrm>
            <a:off x="8253601" y="6112557"/>
            <a:ext cx="4083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altLang="tr-TR" sz="2800" i="1" kern="0" dirty="0" smtClean="0">
                <a:solidFill>
                  <a:srgbClr val="373187"/>
                </a:solidFill>
                <a:latin typeface="Times New Roman"/>
                <a:ea typeface="+mj-ea"/>
                <a:cs typeface="+mj-cs"/>
              </a:rPr>
              <a:t>Doç. Dr. Recep ERYİĞİT</a:t>
            </a:r>
            <a:endParaRPr kumimoji="0" lang="tr-TR" sz="2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663909" y="3334990"/>
            <a:ext cx="9166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kumimoji="0" lang="tr-TR" altLang="tr-TR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330033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Yazılım Mühendisliği</a:t>
            </a:r>
            <a:r>
              <a:rPr kumimoji="0" lang="tr-TR" altLang="tr-TR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77212B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/>
            </a:r>
            <a:br>
              <a:rPr kumimoji="0" lang="tr-TR" altLang="tr-TR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77212B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r>
              <a:rPr lang="tr-TR" altLang="tr-TR" sz="4000" kern="0" dirty="0" smtClean="0">
                <a:solidFill>
                  <a:srgbClr val="330033"/>
                </a:solidFill>
                <a:latin typeface="Times New Roman"/>
              </a:rPr>
              <a:t>Süreç </a:t>
            </a:r>
            <a:r>
              <a:rPr lang="tr-TR" altLang="tr-TR" sz="4000" kern="0" dirty="0">
                <a:solidFill>
                  <a:srgbClr val="330033"/>
                </a:solidFill>
                <a:latin typeface="Times New Roman"/>
              </a:rPr>
              <a:t>Modelleri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289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Çağlayan </a:t>
            </a:r>
            <a:r>
              <a:rPr lang="tr-TR" altLang="tr-TR" dirty="0" smtClean="0"/>
              <a:t>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0607" y="1429555"/>
            <a:ext cx="11487955" cy="4747408"/>
          </a:xfrm>
        </p:spPr>
        <p:txBody>
          <a:bodyPr>
            <a:normAutofit fontScale="77500" lnSpcReduction="20000"/>
          </a:bodyPr>
          <a:lstStyle/>
          <a:p>
            <a:r>
              <a:rPr lang="tr-TR" altLang="tr-TR" dirty="0"/>
              <a:t>Yaşam döngüsü temel adımları baştan sona en az bir kez izleyerek gerçekleştirilir.</a:t>
            </a:r>
          </a:p>
          <a:p>
            <a:endParaRPr lang="tr-TR" altLang="tr-TR" dirty="0"/>
          </a:p>
          <a:p>
            <a:r>
              <a:rPr lang="tr-TR" altLang="tr-TR" dirty="0"/>
              <a:t>İyi tanımlı projeler ve üretimi az zaman gerektiren yazılım projeleri için uygun bir modeldir.</a:t>
            </a:r>
          </a:p>
          <a:p>
            <a:endParaRPr lang="tr-TR" altLang="tr-TR" dirty="0"/>
          </a:p>
          <a:p>
            <a:r>
              <a:rPr lang="tr-TR" altLang="tr-TR" dirty="0" smtClean="0">
                <a:solidFill>
                  <a:srgbClr val="00B0F0"/>
                </a:solidFill>
              </a:rPr>
              <a:t>Geleneksel model olarak </a:t>
            </a:r>
            <a:r>
              <a:rPr lang="tr-TR" altLang="tr-TR" dirty="0">
                <a:solidFill>
                  <a:srgbClr val="00B0F0"/>
                </a:solidFill>
              </a:rPr>
              <a:t>da bilinen bu modelin kullanımı günümüzde giderek azalmaktadır.</a:t>
            </a:r>
          </a:p>
          <a:p>
            <a:r>
              <a:rPr lang="tr-TR" altLang="tr-TR" dirty="0"/>
              <a:t>Barok modelin aksine</a:t>
            </a:r>
            <a:r>
              <a:rPr lang="tr-TR" altLang="tr-TR" dirty="0">
                <a:solidFill>
                  <a:srgbClr val="373187"/>
                </a:solidFill>
              </a:rPr>
              <a:t> </a:t>
            </a:r>
            <a:r>
              <a:rPr lang="tr-TR" altLang="tr-TR" dirty="0"/>
              <a:t>belgeleme işlevini ayrı bir aşama olarak ele almaz ve üretimin doğal bir parçası olarak görür.</a:t>
            </a:r>
          </a:p>
          <a:p>
            <a:endParaRPr lang="tr-TR" altLang="tr-TR" dirty="0"/>
          </a:p>
          <a:p>
            <a:r>
              <a:rPr lang="tr-TR" altLang="tr-TR" dirty="0"/>
              <a:t>Barok modele göre geri dönüşler iyi tanımlanmıştır.</a:t>
            </a:r>
          </a:p>
          <a:p>
            <a:endParaRPr lang="tr-TR" altLang="tr-TR" dirty="0"/>
          </a:p>
          <a:p>
            <a:r>
              <a:rPr lang="tr-TR" altLang="tr-TR" dirty="0">
                <a:solidFill>
                  <a:srgbClr val="00B050"/>
                </a:solidFill>
              </a:rPr>
              <a:t>Yazılım tanımlamada belirsizlik yok (ya da az) ise ve yazılım üretimi çok zaman almayacak ise uygun bir süreç modelidir.</a:t>
            </a:r>
          </a:p>
          <a:p>
            <a:endParaRPr lang="tr-TR" altLang="tr-TR" dirty="0">
              <a:solidFill>
                <a:srgbClr val="00B05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6289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Çağlayan Modeli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309093" y="1825625"/>
            <a:ext cx="11044707" cy="4351338"/>
          </a:xfrm>
        </p:spPr>
        <p:txBody>
          <a:bodyPr>
            <a:normAutofit fontScale="85000" lnSpcReduction="20000"/>
          </a:bodyPr>
          <a:lstStyle/>
          <a:p>
            <a:r>
              <a:rPr lang="tr-TR" altLang="tr-TR" dirty="0"/>
              <a:t>Gerçek yaşamdaki projeler genelde yineleme gerektirir.</a:t>
            </a:r>
          </a:p>
          <a:p>
            <a:endParaRPr lang="en-GB" altLang="tr-TR" sz="1600" dirty="0"/>
          </a:p>
          <a:p>
            <a:r>
              <a:rPr lang="tr-TR" altLang="tr-TR" dirty="0"/>
              <a:t>Genelde yazılımın kullanıcıya ulaşma zamanı uzundur.</a:t>
            </a:r>
          </a:p>
          <a:p>
            <a:endParaRPr lang="en-GB" altLang="tr-TR" sz="1600" dirty="0"/>
          </a:p>
          <a:p>
            <a:r>
              <a:rPr lang="tr-TR" altLang="tr-TR" dirty="0"/>
              <a:t>Gereksinim tanımlamaları çoğu kez net bir şekilde yapılamadığından dolayı, yanlışların düzeltilme ve eksiklerin giderilme maliyetleri yüksektir.</a:t>
            </a:r>
            <a:endParaRPr lang="en-GB" altLang="tr-TR" dirty="0"/>
          </a:p>
          <a:p>
            <a:endParaRPr lang="tr-TR" altLang="tr-TR" sz="1600" dirty="0"/>
          </a:p>
          <a:p>
            <a:r>
              <a:rPr lang="tr-TR" altLang="tr-TR" dirty="0"/>
              <a:t>Yazılım üretim ekipleri bir an önce program yazma, çalıştırma ve sonucu görme eğiliminde olduklarından, bu model ile yapılan üretimlerde ekip mutsuzlaşmakta ve kod yazma dışında kalan   (ve iş yükünün %80’ini içeren) kesime önem vermemektedirler.</a:t>
            </a:r>
          </a:p>
          <a:p>
            <a:endParaRPr lang="tr-TR" altLang="tr-TR" sz="1600" dirty="0"/>
          </a:p>
          <a:p>
            <a:r>
              <a:rPr lang="tr-TR" altLang="tr-TR" dirty="0"/>
              <a:t>Üst düzey yönetimlerin ürünü görme süresinin uzun oluşu, projenin bitmeyeceği ve sürekli gider merkezi haline geldiği düşüncesini yaygınlaştırmaktadır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8191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V Süreç Modeli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12</a:t>
            </a:fld>
            <a:endParaRPr lang="tr-TR" dirty="0"/>
          </a:p>
        </p:txBody>
      </p:sp>
      <p:grpSp>
        <p:nvGrpSpPr>
          <p:cNvPr id="58" name="Grup 57"/>
          <p:cNvGrpSpPr/>
          <p:nvPr/>
        </p:nvGrpSpPr>
        <p:grpSpPr>
          <a:xfrm>
            <a:off x="3212214" y="1686949"/>
            <a:ext cx="6150964" cy="4669401"/>
            <a:chOff x="1503335" y="1638400"/>
            <a:chExt cx="6150964" cy="4669401"/>
          </a:xfrm>
        </p:grpSpPr>
        <p:grpSp>
          <p:nvGrpSpPr>
            <p:cNvPr id="57" name="Grup 56"/>
            <p:cNvGrpSpPr/>
            <p:nvPr/>
          </p:nvGrpSpPr>
          <p:grpSpPr>
            <a:xfrm>
              <a:off x="1503335" y="1638400"/>
              <a:ext cx="6150964" cy="4669401"/>
              <a:chOff x="6041037" y="1581497"/>
              <a:chExt cx="6150964" cy="4669401"/>
            </a:xfrm>
          </p:grpSpPr>
          <p:sp>
            <p:nvSpPr>
              <p:cNvPr id="62" name="Dikdörtgen 61"/>
              <p:cNvSpPr/>
              <p:nvPr/>
            </p:nvSpPr>
            <p:spPr>
              <a:xfrm>
                <a:off x="6041037" y="4821869"/>
                <a:ext cx="6138474" cy="1024295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"/>
                      <a:lumOff val="95000"/>
                    </a:schemeClr>
                  </a:gs>
                  <a:gs pos="74000">
                    <a:schemeClr val="accent3">
                      <a:lumMod val="45000"/>
                      <a:lumOff val="55000"/>
                    </a:schemeClr>
                  </a:gs>
                  <a:gs pos="83000">
                    <a:schemeClr val="accent3">
                      <a:lumMod val="45000"/>
                      <a:lumOff val="55000"/>
                    </a:schemeClr>
                  </a:gs>
                  <a:gs pos="100000">
                    <a:schemeClr val="accent3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tr-TR" dirty="0" smtClean="0">
                    <a:solidFill>
                      <a:schemeClr val="tx1"/>
                    </a:solidFill>
                  </a:rPr>
                  <a:t>Gerçekleştirim Modeli </a:t>
                </a:r>
                <a:endParaRPr lang="tr-T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Dikdörtgen 59"/>
              <p:cNvSpPr/>
              <p:nvPr/>
            </p:nvSpPr>
            <p:spPr>
              <a:xfrm>
                <a:off x="6041037" y="2587355"/>
                <a:ext cx="6126389" cy="203513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"/>
                      <a:lumOff val="95000"/>
                    </a:schemeClr>
                  </a:gs>
                  <a:gs pos="74000">
                    <a:schemeClr val="accent3">
                      <a:lumMod val="45000"/>
                      <a:lumOff val="55000"/>
                    </a:schemeClr>
                  </a:gs>
                  <a:gs pos="83000">
                    <a:schemeClr val="accent3">
                      <a:lumMod val="45000"/>
                      <a:lumOff val="55000"/>
                    </a:schemeClr>
                  </a:gs>
                  <a:gs pos="100000">
                    <a:schemeClr val="accent3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dirty="0" smtClean="0">
                    <a:solidFill>
                      <a:schemeClr val="tx1"/>
                    </a:solidFill>
                  </a:rPr>
                  <a:t>Mimari Model </a:t>
                </a:r>
                <a:endParaRPr lang="tr-T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Dikdörtgen 55"/>
              <p:cNvSpPr/>
              <p:nvPr/>
            </p:nvSpPr>
            <p:spPr>
              <a:xfrm>
                <a:off x="6041037" y="1581497"/>
                <a:ext cx="6150964" cy="952145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5000"/>
                      <a:lumOff val="95000"/>
                    </a:schemeClr>
                  </a:gs>
                  <a:gs pos="74000">
                    <a:schemeClr val="accent3">
                      <a:lumMod val="45000"/>
                      <a:lumOff val="55000"/>
                    </a:schemeClr>
                  </a:gs>
                  <a:gs pos="83000">
                    <a:schemeClr val="accent3">
                      <a:lumMod val="45000"/>
                      <a:lumOff val="55000"/>
                    </a:schemeClr>
                  </a:gs>
                  <a:gs pos="100000">
                    <a:schemeClr val="accent3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dirty="0" smtClean="0">
                    <a:solidFill>
                      <a:schemeClr val="tx1"/>
                    </a:solidFill>
                  </a:rPr>
                  <a:t>Kullanıcı Modeli </a:t>
                </a:r>
                <a:endParaRPr lang="tr-T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Yuvarlatılmış Dikdörtgen 33"/>
              <p:cNvSpPr/>
              <p:nvPr/>
            </p:nvSpPr>
            <p:spPr>
              <a:xfrm>
                <a:off x="6156101" y="1674254"/>
                <a:ext cx="1287888" cy="759853"/>
              </a:xfrm>
              <a:prstGeom prst="roundRect">
                <a:avLst/>
              </a:prstGeom>
              <a:gradFill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</a:gradFill>
              <a:ln>
                <a:gradFill flip="none" rotWithShape="1">
                  <a:gsLst>
                    <a:gs pos="0">
                      <a:schemeClr val="accent1">
                        <a:lumMod val="67000"/>
                      </a:schemeClr>
                    </a:gs>
                    <a:gs pos="48000">
                      <a:schemeClr val="accent1">
                        <a:lumMod val="97000"/>
                        <a:lumOff val="3000"/>
                      </a:schemeClr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dirty="0" smtClean="0">
                    <a:solidFill>
                      <a:schemeClr val="tx1"/>
                    </a:solidFill>
                  </a:rPr>
                  <a:t>ANALİZ</a:t>
                </a:r>
                <a:endParaRPr lang="tr-T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Yuvarlatılmış Dikdörtgen 34"/>
              <p:cNvSpPr/>
              <p:nvPr/>
            </p:nvSpPr>
            <p:spPr>
              <a:xfrm>
                <a:off x="6895190" y="2674207"/>
                <a:ext cx="1287888" cy="759853"/>
              </a:xfrm>
              <a:prstGeom prst="roundRect">
                <a:avLst/>
              </a:prstGeom>
              <a:gradFill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</a:gradFill>
              <a:ln>
                <a:gradFill flip="none" rotWithShape="1">
                  <a:gsLst>
                    <a:gs pos="0">
                      <a:schemeClr val="accent1">
                        <a:lumMod val="67000"/>
                      </a:schemeClr>
                    </a:gs>
                    <a:gs pos="48000">
                      <a:schemeClr val="accent1">
                        <a:lumMod val="97000"/>
                        <a:lumOff val="3000"/>
                      </a:schemeClr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dirty="0">
                    <a:solidFill>
                      <a:schemeClr val="tx1"/>
                    </a:solidFill>
                  </a:rPr>
                  <a:t>GENEL</a:t>
                </a:r>
              </a:p>
              <a:p>
                <a:pPr algn="ctr"/>
                <a:r>
                  <a:rPr lang="tr-TR" dirty="0">
                    <a:solidFill>
                      <a:schemeClr val="tx1"/>
                    </a:solidFill>
                  </a:rPr>
                  <a:t>TASARIM </a:t>
                </a:r>
              </a:p>
            </p:txBody>
          </p:sp>
          <p:sp>
            <p:nvSpPr>
              <p:cNvPr id="36" name="Yuvarlatılmış Dikdörtgen 35"/>
              <p:cNvSpPr/>
              <p:nvPr/>
            </p:nvSpPr>
            <p:spPr>
              <a:xfrm>
                <a:off x="7580906" y="3764304"/>
                <a:ext cx="1287888" cy="759853"/>
              </a:xfrm>
              <a:prstGeom prst="roundRect">
                <a:avLst/>
              </a:prstGeom>
              <a:gradFill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</a:gradFill>
              <a:ln>
                <a:gradFill flip="none" rotWithShape="1">
                  <a:gsLst>
                    <a:gs pos="0">
                      <a:schemeClr val="accent1">
                        <a:lumMod val="67000"/>
                      </a:schemeClr>
                    </a:gs>
                    <a:gs pos="48000">
                      <a:schemeClr val="accent1">
                        <a:lumMod val="97000"/>
                        <a:lumOff val="3000"/>
                      </a:schemeClr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dirty="0">
                    <a:solidFill>
                      <a:schemeClr val="tx1"/>
                    </a:solidFill>
                  </a:rPr>
                  <a:t>DETAY TASARIM</a:t>
                </a:r>
              </a:p>
            </p:txBody>
          </p:sp>
          <p:sp>
            <p:nvSpPr>
              <p:cNvPr id="37" name="Yuvarlatılmış Dikdörtgen 36"/>
              <p:cNvSpPr/>
              <p:nvPr/>
            </p:nvSpPr>
            <p:spPr>
              <a:xfrm>
                <a:off x="8489288" y="4854401"/>
                <a:ext cx="1287888" cy="759853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lumMod val="0"/>
                      <a:lumOff val="100000"/>
                    </a:schemeClr>
                  </a:gs>
                  <a:gs pos="35000">
                    <a:schemeClr val="accent4">
                      <a:lumMod val="0"/>
                      <a:lumOff val="100000"/>
                    </a:schemeClr>
                  </a:gs>
                  <a:gs pos="100000">
                    <a:schemeClr val="accent4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gradFill flip="none" rotWithShape="1">
                  <a:gsLst>
                    <a:gs pos="0">
                      <a:schemeClr val="accent1">
                        <a:lumMod val="67000"/>
                      </a:schemeClr>
                    </a:gs>
                    <a:gs pos="48000">
                      <a:schemeClr val="accent1">
                        <a:lumMod val="97000"/>
                        <a:lumOff val="3000"/>
                      </a:schemeClr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dirty="0">
                    <a:solidFill>
                      <a:schemeClr val="tx1"/>
                    </a:solidFill>
                  </a:rPr>
                  <a:t>KAYNAK </a:t>
                </a:r>
              </a:p>
              <a:p>
                <a:pPr algn="ctr"/>
                <a:r>
                  <a:rPr lang="tr-TR" dirty="0">
                    <a:solidFill>
                      <a:schemeClr val="tx1"/>
                    </a:solidFill>
                  </a:rPr>
                  <a:t>KOD</a:t>
                </a:r>
              </a:p>
            </p:txBody>
          </p:sp>
          <p:sp>
            <p:nvSpPr>
              <p:cNvPr id="38" name="Yuvarlatılmış Dikdörtgen 37"/>
              <p:cNvSpPr/>
              <p:nvPr/>
            </p:nvSpPr>
            <p:spPr>
              <a:xfrm>
                <a:off x="10835522" y="1676754"/>
                <a:ext cx="1287888" cy="759853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6">
                      <a:lumMod val="0"/>
                      <a:lumOff val="100000"/>
                    </a:schemeClr>
                  </a:gs>
                  <a:gs pos="35000">
                    <a:schemeClr val="accent6">
                      <a:lumMod val="0"/>
                      <a:lumOff val="100000"/>
                    </a:schemeClr>
                  </a:gs>
                  <a:gs pos="100000">
                    <a:schemeClr val="accent6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gradFill flip="none" rotWithShape="1">
                  <a:gsLst>
                    <a:gs pos="0">
                      <a:schemeClr val="accent1">
                        <a:lumMod val="67000"/>
                      </a:schemeClr>
                    </a:gs>
                    <a:gs pos="48000">
                      <a:schemeClr val="accent1">
                        <a:lumMod val="97000"/>
                        <a:lumOff val="3000"/>
                      </a:schemeClr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dirty="0">
                    <a:solidFill>
                      <a:schemeClr val="tx1"/>
                    </a:solidFill>
                  </a:rPr>
                  <a:t>KABUL</a:t>
                </a:r>
              </a:p>
              <a:p>
                <a:pPr algn="ctr"/>
                <a:r>
                  <a:rPr lang="tr-TR" dirty="0">
                    <a:solidFill>
                      <a:schemeClr val="tx1"/>
                    </a:solidFill>
                  </a:rPr>
                  <a:t>TEST</a:t>
                </a:r>
              </a:p>
            </p:txBody>
          </p:sp>
          <p:sp>
            <p:nvSpPr>
              <p:cNvPr id="39" name="Yuvarlatılmış Dikdörtgen 38"/>
              <p:cNvSpPr/>
              <p:nvPr/>
            </p:nvSpPr>
            <p:spPr>
              <a:xfrm>
                <a:off x="10065911" y="2676560"/>
                <a:ext cx="1287888" cy="759853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6">
                      <a:lumMod val="0"/>
                      <a:lumOff val="100000"/>
                    </a:schemeClr>
                  </a:gs>
                  <a:gs pos="35000">
                    <a:schemeClr val="accent6">
                      <a:lumMod val="0"/>
                      <a:lumOff val="100000"/>
                    </a:schemeClr>
                  </a:gs>
                  <a:gs pos="100000">
                    <a:schemeClr val="accent6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gradFill flip="none" rotWithShape="1">
                  <a:gsLst>
                    <a:gs pos="0">
                      <a:schemeClr val="accent1">
                        <a:lumMod val="67000"/>
                      </a:schemeClr>
                    </a:gs>
                    <a:gs pos="48000">
                      <a:schemeClr val="accent1">
                        <a:lumMod val="97000"/>
                        <a:lumOff val="3000"/>
                      </a:schemeClr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dirty="0">
                    <a:solidFill>
                      <a:schemeClr val="tx1"/>
                    </a:solidFill>
                  </a:rPr>
                  <a:t>MODÜL TEST</a:t>
                </a:r>
              </a:p>
            </p:txBody>
          </p:sp>
          <p:sp>
            <p:nvSpPr>
              <p:cNvPr id="40" name="Yuvarlatılmış Dikdörtgen 39"/>
              <p:cNvSpPr/>
              <p:nvPr/>
            </p:nvSpPr>
            <p:spPr>
              <a:xfrm>
                <a:off x="9482243" y="3764304"/>
                <a:ext cx="1287888" cy="759853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6">
                      <a:lumMod val="0"/>
                      <a:lumOff val="100000"/>
                    </a:schemeClr>
                  </a:gs>
                  <a:gs pos="35000">
                    <a:schemeClr val="accent6">
                      <a:lumMod val="0"/>
                      <a:lumOff val="100000"/>
                    </a:schemeClr>
                  </a:gs>
                  <a:gs pos="100000">
                    <a:schemeClr val="accent6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gradFill flip="none" rotWithShape="1">
                  <a:gsLst>
                    <a:gs pos="0">
                      <a:schemeClr val="accent1">
                        <a:lumMod val="67000"/>
                      </a:schemeClr>
                    </a:gs>
                    <a:gs pos="48000">
                      <a:schemeClr val="accent1">
                        <a:lumMod val="97000"/>
                        <a:lumOff val="3000"/>
                      </a:schemeClr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dirty="0">
                    <a:solidFill>
                      <a:schemeClr val="tx1"/>
                    </a:solidFill>
                  </a:rPr>
                  <a:t>BİRİM TEST</a:t>
                </a:r>
              </a:p>
            </p:txBody>
          </p:sp>
          <p:sp>
            <p:nvSpPr>
              <p:cNvPr id="47" name="Metin kutusu 46"/>
              <p:cNvSpPr txBox="1"/>
              <p:nvPr/>
            </p:nvSpPr>
            <p:spPr>
              <a:xfrm rot="3392347">
                <a:off x="5564206" y="3674333"/>
                <a:ext cx="268323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4000" dirty="0" err="1" smtClean="0"/>
                  <a:t>Verification</a:t>
                </a:r>
                <a:endParaRPr lang="tr-TR" sz="4000" dirty="0"/>
              </a:p>
            </p:txBody>
          </p:sp>
          <p:sp>
            <p:nvSpPr>
              <p:cNvPr id="50" name="Sağ Ok 49"/>
              <p:cNvSpPr/>
              <p:nvPr/>
            </p:nvSpPr>
            <p:spPr>
              <a:xfrm>
                <a:off x="7944283" y="5846164"/>
                <a:ext cx="2685015" cy="404734"/>
              </a:xfrm>
              <a:prstGeom prst="rightArrow">
                <a:avLst/>
              </a:prstGeom>
              <a:effectLst>
                <a:outerShdw blurRad="50800" dist="38100" dir="5400000" algn="t" rotWithShape="0">
                  <a:srgbClr val="FF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dirty="0">
                    <a:solidFill>
                      <a:schemeClr val="tx1"/>
                    </a:solidFill>
                  </a:rPr>
                  <a:t>ZAMAN</a:t>
                </a:r>
              </a:p>
            </p:txBody>
          </p:sp>
        </p:grpSp>
        <p:sp>
          <p:nvSpPr>
            <p:cNvPr id="48" name="Metin kutusu 47"/>
            <p:cNvSpPr txBox="1"/>
            <p:nvPr/>
          </p:nvSpPr>
          <p:spPr>
            <a:xfrm rot="18055214">
              <a:off x="5503111" y="3732412"/>
              <a:ext cx="25978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4000" dirty="0" err="1"/>
                <a:t>Validation</a:t>
              </a:r>
              <a:endParaRPr lang="tr-TR" sz="40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30054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V Süreç Modeli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764498" y="1476927"/>
            <a:ext cx="100284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altLang="tr-TR" sz="2000" dirty="0">
                <a:solidFill>
                  <a:srgbClr val="00B050"/>
                </a:solidFill>
              </a:rPr>
              <a:t>Sol taraf üretim, sağ taraf sınama işlemleridir. </a:t>
            </a:r>
          </a:p>
          <a:p>
            <a:endParaRPr lang="tr-TR" altLang="tr-TR" sz="2000" dirty="0"/>
          </a:p>
          <a:p>
            <a:r>
              <a:rPr lang="tr-TR" altLang="tr-TR" sz="2000" dirty="0"/>
              <a:t>V süreç modelinin temel çıktıları;</a:t>
            </a:r>
          </a:p>
          <a:p>
            <a:endParaRPr lang="tr-TR" altLang="tr-TR" sz="2000" dirty="0">
              <a:solidFill>
                <a:srgbClr val="373187"/>
              </a:solidFill>
            </a:endParaRPr>
          </a:p>
          <a:p>
            <a:r>
              <a:rPr lang="tr-TR" altLang="tr-TR" sz="2000" dirty="0">
                <a:solidFill>
                  <a:srgbClr val="00B0F0"/>
                </a:solidFill>
              </a:rPr>
              <a:t>Kullanıcı Modeli</a:t>
            </a:r>
          </a:p>
          <a:p>
            <a:pPr marL="601663" lvl="1" indent="-144463">
              <a:lnSpc>
                <a:spcPct val="95000"/>
              </a:lnSpc>
            </a:pPr>
            <a:r>
              <a:rPr lang="tr-TR" altLang="tr-TR" sz="2000" dirty="0"/>
              <a:t>	Geliştirme sürecinin kullanıcı ile olan ilişkileri tanımlanmakta ve sistemin nasıl kabul edileceğine ilişkin sınama belirtimleri ve planları ortaya çıkarılmaktadır.</a:t>
            </a:r>
          </a:p>
          <a:p>
            <a:pPr marL="601663" lvl="1" indent="-144463"/>
            <a:endParaRPr lang="tr-TR" altLang="tr-TR" sz="2000" dirty="0">
              <a:solidFill>
                <a:srgbClr val="77212B"/>
              </a:solidFill>
            </a:endParaRPr>
          </a:p>
          <a:p>
            <a:r>
              <a:rPr lang="tr-TR" altLang="tr-TR" sz="2000" dirty="0">
                <a:solidFill>
                  <a:srgbClr val="00B0F0"/>
                </a:solidFill>
              </a:rPr>
              <a:t>Mimari Model</a:t>
            </a:r>
          </a:p>
          <a:p>
            <a:pPr marL="601663" lvl="1" indent="-144463">
              <a:lnSpc>
                <a:spcPct val="95000"/>
              </a:lnSpc>
            </a:pPr>
            <a:r>
              <a:rPr lang="tr-TR" altLang="tr-TR" sz="2000" dirty="0"/>
              <a:t>	Sistem tasarımı ve oluşacak </a:t>
            </a:r>
            <a:r>
              <a:rPr lang="tr-TR" altLang="tr-TR" sz="2000" dirty="0" err="1"/>
              <a:t>altsistem</a:t>
            </a:r>
            <a:r>
              <a:rPr lang="tr-TR" altLang="tr-TR" sz="2000" dirty="0"/>
              <a:t> ile tüm sistemin sınama işlemlerine ilişkin işlevler.</a:t>
            </a:r>
          </a:p>
          <a:p>
            <a:pPr marL="601663" lvl="1" indent="-144463"/>
            <a:endParaRPr lang="tr-TR" altLang="tr-TR" sz="2000" dirty="0"/>
          </a:p>
          <a:p>
            <a:r>
              <a:rPr lang="tr-TR" altLang="tr-TR" sz="2000" dirty="0">
                <a:solidFill>
                  <a:srgbClr val="00B0F0"/>
                </a:solidFill>
              </a:rPr>
              <a:t>Gerçekleştirim Modeli</a:t>
            </a:r>
          </a:p>
          <a:p>
            <a:pPr marL="601663" lvl="1" indent="-144463">
              <a:lnSpc>
                <a:spcPct val="95000"/>
              </a:lnSpc>
            </a:pPr>
            <a:r>
              <a:rPr lang="tr-TR" altLang="tr-TR" sz="2000" dirty="0"/>
              <a:t>	Yazılım modüllerinin kodlanması ve sınanmasına ilişkin fonksiyonlar.</a:t>
            </a:r>
          </a:p>
        </p:txBody>
      </p:sp>
    </p:spTree>
    <p:extLst>
      <p:ext uri="{BB962C8B-B14F-4D97-AF65-F5344CB8AC3E}">
        <p14:creationId xmlns:p14="http://schemas.microsoft.com/office/powerpoint/2010/main" xmlns="" val="379444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 Süreç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tr-TR" dirty="0"/>
              <a:t>Belirsizliklerin az, iş tanımlarının belirgin olduğu BT projeleri için uygun bir modeldir.</a:t>
            </a:r>
          </a:p>
          <a:p>
            <a:endParaRPr lang="tr-TR" altLang="tr-TR" sz="1600" dirty="0"/>
          </a:p>
          <a:p>
            <a:pPr>
              <a:lnSpc>
                <a:spcPct val="100000"/>
              </a:lnSpc>
            </a:pPr>
            <a:r>
              <a:rPr lang="tr-TR" altLang="tr-TR" dirty="0"/>
              <a:t>Model, kullanıcının projeye katkısını arttırmaktadır.</a:t>
            </a:r>
          </a:p>
          <a:p>
            <a:endParaRPr lang="tr-TR" altLang="tr-TR" sz="1600" dirty="0"/>
          </a:p>
          <a:p>
            <a:pPr>
              <a:lnSpc>
                <a:spcPct val="110000"/>
              </a:lnSpc>
            </a:pPr>
            <a:r>
              <a:rPr lang="tr-TR" altLang="tr-TR" dirty="0"/>
              <a:t>BT projesinin iki aşamalı olarak ihale edilmesi için oldukça uygundur:</a:t>
            </a:r>
          </a:p>
          <a:p>
            <a:endParaRPr lang="tr-TR" altLang="tr-TR" sz="800" dirty="0"/>
          </a:p>
          <a:p>
            <a:pPr lvl="1"/>
            <a:r>
              <a:rPr lang="tr-TR" altLang="tr-TR" dirty="0"/>
              <a:t>İlk ihalede kullanıcı modeli hedeflenerek, iş analizi ve kabul sınamalarının tanımları yapılmakta,</a:t>
            </a:r>
          </a:p>
          <a:p>
            <a:pPr lvl="1"/>
            <a:endParaRPr lang="tr-TR" altLang="tr-TR" sz="1200" dirty="0"/>
          </a:p>
          <a:p>
            <a:pPr lvl="1"/>
            <a:r>
              <a:rPr lang="tr-TR" altLang="tr-TR" dirty="0"/>
              <a:t>İkinci ihalede ise ilkinde elde edilmiş olan kullanıcı modeli tasarlanıp, </a:t>
            </a:r>
            <a:r>
              <a:rPr lang="tr-TR" altLang="tr-TR" dirty="0" smtClean="0"/>
              <a:t>gerçekleşmektedir.</a:t>
            </a:r>
            <a:endParaRPr lang="tr-TR" alt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5530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Spiral Model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15</a:t>
            </a:fld>
            <a:endParaRPr lang="tr-TR"/>
          </a:p>
        </p:txBody>
      </p:sp>
      <p:pic>
        <p:nvPicPr>
          <p:cNvPr id="91" name="Resim 9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65161" y="1843087"/>
            <a:ext cx="7140664" cy="4699291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>
                <a:alpha val="64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689262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Spiral Model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21" name="İçerik Yer Tutucusu 13"/>
          <p:cNvSpPr txBox="1">
            <a:spLocks/>
          </p:cNvSpPr>
          <p:nvPr/>
        </p:nvSpPr>
        <p:spPr>
          <a:xfrm>
            <a:off x="961480" y="2021805"/>
            <a:ext cx="10577991" cy="1157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Wingdings" panose="05000000000000000000" pitchFamily="2" charset="2"/>
              <a:buChar char="ü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8121" y="1705982"/>
            <a:ext cx="11044707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Tasarımı doğrusal bir süreç olarak gören diğer modellerin aksine, bu model spiral bir süreç olarak </a:t>
            </a:r>
            <a:r>
              <a:rPr lang="tr-TR" dirty="0" smtClean="0"/>
              <a:t>görür. </a:t>
            </a:r>
            <a:r>
              <a:rPr lang="tr-TR" dirty="0"/>
              <a:t>Bu, yineleyici tasarım döngülerini genişleyen bir spiral olarak temsil ederek yapılır.</a:t>
            </a:r>
          </a:p>
          <a:p>
            <a:pPr marL="0" indent="0" algn="just">
              <a:buNone/>
            </a:pPr>
            <a:r>
              <a:rPr lang="tr-TR" dirty="0"/>
              <a:t>Genellikle iç çevrimler, gereksinim tanımının rafine edilmesi için </a:t>
            </a:r>
            <a:r>
              <a:rPr lang="tr-TR" dirty="0" err="1"/>
              <a:t>prototipleme</a:t>
            </a:r>
            <a:r>
              <a:rPr lang="tr-TR" dirty="0"/>
              <a:t> ile birlikte ihtiyaç analizinin erken evresini ve dış spiraller </a:t>
            </a:r>
            <a:r>
              <a:rPr lang="tr-TR" dirty="0" smtClean="0"/>
              <a:t>yazılım tasarımını aşamalı </a:t>
            </a:r>
            <a:r>
              <a:rPr lang="tr-TR" dirty="0"/>
              <a:t>olarak temsil eder.</a:t>
            </a:r>
          </a:p>
          <a:p>
            <a:pPr marL="0" indent="0" algn="just">
              <a:buNone/>
            </a:pPr>
            <a:r>
              <a:rPr lang="tr-TR" dirty="0"/>
              <a:t>Her helezonda, tasarım çabalarını ve bu yineleme için ilgili riski değerlendirmek için bir risk değerlendirme aşaması vardır. Her spiralin sonunda, mevcut </a:t>
            </a:r>
            <a:r>
              <a:rPr lang="tr-TR" dirty="0" smtClean="0"/>
              <a:t>spiralin </a:t>
            </a:r>
            <a:r>
              <a:rPr lang="tr-TR" dirty="0"/>
              <a:t>gözden geçirilebilmesi ve bir sonraki aşamanın planlanabilmesi için gözden geçirme aşaması vardır.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83465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Spiral Model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69036"/>
            <a:ext cx="10515600" cy="51120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Her tasarım sarmalının altı ana faaliyeti altı temel görevle temsil edilmektedir: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Müşteri </a:t>
            </a:r>
            <a:r>
              <a:rPr lang="tr-TR" dirty="0"/>
              <a:t>İletişimi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Planlama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Risk </a:t>
            </a:r>
            <a:r>
              <a:rPr lang="tr-TR" dirty="0"/>
              <a:t>Analizi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Yazılım Tasarımı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Üretim-dağıtım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Müşteri onayı</a:t>
            </a:r>
            <a:endParaRPr lang="tr-TR" dirty="0"/>
          </a:p>
          <a:p>
            <a:pPr marL="0" indent="0">
              <a:buNone/>
            </a:pPr>
            <a:r>
              <a:rPr lang="tr-TR" dirty="0">
                <a:solidFill>
                  <a:srgbClr val="00B0F0"/>
                </a:solidFill>
              </a:rPr>
              <a:t>Avantajları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Risk </a:t>
            </a:r>
            <a:r>
              <a:rPr lang="tr-TR" dirty="0"/>
              <a:t>analizi yapmaktadır.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Bu </a:t>
            </a:r>
            <a:r>
              <a:rPr lang="tr-TR" dirty="0"/>
              <a:t>yazılım tasarım modeli, büyük yazılım projelerini tasarlamak ve yönetmek için daha uygundur.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B0F0"/>
                </a:solidFill>
              </a:rPr>
              <a:t>Dezavantajları</a:t>
            </a:r>
            <a:endParaRPr lang="tr-TR" dirty="0">
              <a:solidFill>
                <a:srgbClr val="00B0F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Risk </a:t>
            </a:r>
            <a:r>
              <a:rPr lang="tr-TR" dirty="0"/>
              <a:t>analizi yüksek uzmanlık gerektirir.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Kullanması </a:t>
            </a:r>
            <a:r>
              <a:rPr lang="tr-TR" dirty="0"/>
              <a:t>pahalı model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Küçük projeler </a:t>
            </a:r>
            <a:r>
              <a:rPr lang="tr-TR" dirty="0"/>
              <a:t>için uygun değildir.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78643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200" b="0" dirty="0">
                <a:solidFill>
                  <a:srgbClr val="330033"/>
                </a:solidFill>
                <a:latin typeface="Times New Roman"/>
              </a:rPr>
              <a:t>Evrimsel Geliştirme Süreç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r>
              <a:rPr lang="tr-TR" altLang="tr-TR" sz="2400" dirty="0">
                <a:solidFill>
                  <a:srgbClr val="000000"/>
                </a:solidFill>
                <a:latin typeface="Arial"/>
              </a:rPr>
              <a:t>İlk tam ölçekli modeldir.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endParaRPr lang="tr-TR" altLang="tr-TR" sz="2400" dirty="0">
              <a:solidFill>
                <a:srgbClr val="000000"/>
              </a:solidFill>
              <a:latin typeface="Arial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r>
              <a:rPr lang="tr-TR" altLang="tr-TR" sz="2400" dirty="0">
                <a:solidFill>
                  <a:srgbClr val="000000"/>
                </a:solidFill>
                <a:latin typeface="Arial"/>
              </a:rPr>
              <a:t>Coğrafik olarak geniş alana yayılmış, çok birimli organizasyonlar için önerilmektedir.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endParaRPr lang="tr-TR" altLang="tr-TR" sz="2400" dirty="0">
              <a:solidFill>
                <a:srgbClr val="000000"/>
              </a:solidFill>
              <a:latin typeface="Arial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r>
              <a:rPr lang="tr-TR" altLang="tr-TR" sz="2400" dirty="0">
                <a:solidFill>
                  <a:srgbClr val="000000"/>
                </a:solidFill>
                <a:latin typeface="Arial"/>
              </a:rPr>
              <a:t>Her aşamada üretilen ürünler, üretildikleri alan için tam işlevselliği içermektedirler.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endParaRPr lang="tr-TR" altLang="tr-TR" sz="2400" dirty="0">
              <a:solidFill>
                <a:srgbClr val="000000"/>
              </a:solidFill>
              <a:latin typeface="Arial"/>
            </a:endParaRPr>
          </a:p>
          <a:p>
            <a:pPr marL="342900" indent="-3429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r>
              <a:rPr lang="tr-TR" altLang="tr-TR" sz="2400" dirty="0">
                <a:solidFill>
                  <a:srgbClr val="000000"/>
                </a:solidFill>
                <a:latin typeface="Arial"/>
              </a:rPr>
              <a:t>Pilot uygulama kullan, test et, güncelle diğer birimlere taşı.</a:t>
            </a:r>
          </a:p>
          <a:p>
            <a:pPr marL="342900" indent="-3429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endParaRPr lang="tr-TR" altLang="tr-TR" sz="2400" dirty="0">
              <a:solidFill>
                <a:srgbClr val="000000"/>
              </a:solidFill>
              <a:latin typeface="Arial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r>
              <a:rPr lang="tr-TR" altLang="tr-TR" sz="2400" dirty="0">
                <a:solidFill>
                  <a:srgbClr val="000000"/>
                </a:solidFill>
                <a:latin typeface="Arial"/>
              </a:rPr>
              <a:t>Modelin başarısı ilk evrimin başarısına bağımlıdır</a:t>
            </a:r>
            <a:endParaRPr lang="tr-TR" sz="2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01552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Evrimsel Geliştirme Süreç Modeli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610599" y="6374669"/>
            <a:ext cx="2743200" cy="365125"/>
          </a:xfrm>
        </p:spPr>
        <p:txBody>
          <a:bodyPr/>
          <a:lstStyle/>
          <a:p>
            <a:fld id="{786C4975-DA66-4692-BC0C-8DF561EEBF1F}" type="slidenum">
              <a:rPr lang="tr-TR" smtClean="0"/>
              <a:pPr/>
              <a:t>19</a:t>
            </a:fld>
            <a:endParaRPr lang="tr-TR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1239480" y="1904992"/>
            <a:ext cx="7764462" cy="3562825"/>
            <a:chOff x="553" y="3454"/>
            <a:chExt cx="12228" cy="5612"/>
          </a:xfrm>
        </p:grpSpPr>
        <p:sp>
          <p:nvSpPr>
            <p:cNvPr id="7" name="Rectangle 3" descr="White marble"/>
            <p:cNvSpPr>
              <a:spLocks noChangeArrowheads="1"/>
            </p:cNvSpPr>
            <p:nvPr/>
          </p:nvSpPr>
          <p:spPr bwMode="auto">
            <a:xfrm>
              <a:off x="10073" y="5985"/>
              <a:ext cx="2708" cy="1055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667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kern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" name="Rectangle 4" descr="White marble"/>
            <p:cNvSpPr>
              <a:spLocks noChangeArrowheads="1"/>
            </p:cNvSpPr>
            <p:nvPr/>
          </p:nvSpPr>
          <p:spPr bwMode="auto">
            <a:xfrm>
              <a:off x="9946" y="5859"/>
              <a:ext cx="2708" cy="1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altLang="tr-TR" sz="1400" kern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" name="Rectangle 5" descr="White marble"/>
            <p:cNvSpPr>
              <a:spLocks noChangeArrowheads="1"/>
            </p:cNvSpPr>
            <p:nvPr/>
          </p:nvSpPr>
          <p:spPr bwMode="auto">
            <a:xfrm>
              <a:off x="4869" y="3454"/>
              <a:ext cx="3300" cy="5612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5000"/>
                    <a:lumOff val="95000"/>
                  </a:schemeClr>
                </a:gs>
                <a:gs pos="74000">
                  <a:schemeClr val="accent2">
                    <a:lumMod val="45000"/>
                    <a:lumOff val="55000"/>
                  </a:schemeClr>
                </a:gs>
                <a:gs pos="83000">
                  <a:schemeClr val="accent2">
                    <a:lumMod val="45000"/>
                    <a:lumOff val="55000"/>
                  </a:schemeClr>
                </a:gs>
                <a:gs pos="100000">
                  <a:schemeClr val="accent2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2667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kern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" name="AutoShape 6" descr="Pink tissue paper"/>
            <p:cNvSpPr>
              <a:spLocks noChangeArrowheads="1"/>
            </p:cNvSpPr>
            <p:nvPr/>
          </p:nvSpPr>
          <p:spPr bwMode="auto">
            <a:xfrm>
              <a:off x="5207" y="7592"/>
              <a:ext cx="2666" cy="105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667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kern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4298" y="6091"/>
              <a:ext cx="550" cy="253"/>
            </a:xfrm>
            <a:custGeom>
              <a:avLst/>
              <a:gdLst>
                <a:gd name="T0" fmla="*/ 127 w 550"/>
                <a:gd name="T1" fmla="*/ 127 h 253"/>
                <a:gd name="T2" fmla="*/ 0 w 550"/>
                <a:gd name="T3" fmla="*/ 0 h 253"/>
                <a:gd name="T4" fmla="*/ 550 w 550"/>
                <a:gd name="T5" fmla="*/ 127 h 253"/>
                <a:gd name="T6" fmla="*/ 0 w 550"/>
                <a:gd name="T7" fmla="*/ 253 h 253"/>
                <a:gd name="T8" fmla="*/ 127 w 550"/>
                <a:gd name="T9" fmla="*/ 127 h 2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0" h="253">
                  <a:moveTo>
                    <a:pt x="127" y="127"/>
                  </a:moveTo>
                  <a:lnTo>
                    <a:pt x="0" y="0"/>
                  </a:lnTo>
                  <a:lnTo>
                    <a:pt x="550" y="127"/>
                  </a:lnTo>
                  <a:lnTo>
                    <a:pt x="0" y="253"/>
                  </a:lnTo>
                  <a:lnTo>
                    <a:pt x="127" y="127"/>
                  </a:lnTo>
                  <a:close/>
                </a:path>
              </a:pathLst>
            </a:custGeom>
            <a:solidFill>
              <a:srgbClr val="000000"/>
            </a:solidFill>
            <a:ln w="2667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2" name="Rectangle 8" descr="White marble"/>
            <p:cNvSpPr>
              <a:spLocks noChangeArrowheads="1"/>
            </p:cNvSpPr>
            <p:nvPr/>
          </p:nvSpPr>
          <p:spPr bwMode="auto">
            <a:xfrm>
              <a:off x="9819" y="7589"/>
              <a:ext cx="2708" cy="1055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667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kern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" name="AutoShape 9" descr="Pink tissue paper"/>
            <p:cNvSpPr>
              <a:spLocks noChangeArrowheads="1"/>
            </p:cNvSpPr>
            <p:nvPr/>
          </p:nvSpPr>
          <p:spPr bwMode="auto">
            <a:xfrm>
              <a:off x="5220" y="5732"/>
              <a:ext cx="2666" cy="105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667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kern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0" descr="White marble"/>
            <p:cNvSpPr>
              <a:spLocks noChangeArrowheads="1"/>
            </p:cNvSpPr>
            <p:nvPr/>
          </p:nvSpPr>
          <p:spPr bwMode="auto">
            <a:xfrm>
              <a:off x="9819" y="5732"/>
              <a:ext cx="2708" cy="1055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667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kern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" name="AutoShape 11" descr="Pink tissue paper"/>
            <p:cNvSpPr>
              <a:spLocks noChangeArrowheads="1"/>
            </p:cNvSpPr>
            <p:nvPr/>
          </p:nvSpPr>
          <p:spPr bwMode="auto">
            <a:xfrm>
              <a:off x="5207" y="3834"/>
              <a:ext cx="2666" cy="105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667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6" name="Rectangle 12" descr="White marble"/>
            <p:cNvSpPr>
              <a:spLocks noChangeArrowheads="1"/>
            </p:cNvSpPr>
            <p:nvPr/>
          </p:nvSpPr>
          <p:spPr bwMode="auto">
            <a:xfrm>
              <a:off x="9819" y="3876"/>
              <a:ext cx="2708" cy="1055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667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kern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Rectangle 13" descr="White marble"/>
            <p:cNvSpPr>
              <a:spLocks noChangeArrowheads="1"/>
            </p:cNvSpPr>
            <p:nvPr/>
          </p:nvSpPr>
          <p:spPr bwMode="auto">
            <a:xfrm>
              <a:off x="553" y="5732"/>
              <a:ext cx="2666" cy="1055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2667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>
              <a:off x="3198" y="6218"/>
              <a:ext cx="1311" cy="1"/>
            </a:xfrm>
            <a:prstGeom prst="line">
              <a:avLst/>
            </a:prstGeom>
            <a:noFill/>
            <a:ln w="266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9248" y="5838"/>
              <a:ext cx="550" cy="253"/>
            </a:xfrm>
            <a:custGeom>
              <a:avLst/>
              <a:gdLst>
                <a:gd name="T0" fmla="*/ 127 w 550"/>
                <a:gd name="T1" fmla="*/ 126 h 253"/>
                <a:gd name="T2" fmla="*/ 0 w 550"/>
                <a:gd name="T3" fmla="*/ 0 h 253"/>
                <a:gd name="T4" fmla="*/ 550 w 550"/>
                <a:gd name="T5" fmla="*/ 126 h 253"/>
                <a:gd name="T6" fmla="*/ 0 w 550"/>
                <a:gd name="T7" fmla="*/ 253 h 253"/>
                <a:gd name="T8" fmla="*/ 127 w 550"/>
                <a:gd name="T9" fmla="*/ 126 h 2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0" h="253">
                  <a:moveTo>
                    <a:pt x="127" y="126"/>
                  </a:moveTo>
                  <a:lnTo>
                    <a:pt x="0" y="0"/>
                  </a:lnTo>
                  <a:lnTo>
                    <a:pt x="550" y="126"/>
                  </a:lnTo>
                  <a:lnTo>
                    <a:pt x="0" y="253"/>
                  </a:lnTo>
                  <a:lnTo>
                    <a:pt x="127" y="126"/>
                  </a:lnTo>
                  <a:close/>
                </a:path>
              </a:pathLst>
            </a:custGeom>
            <a:solidFill>
              <a:srgbClr val="000000"/>
            </a:solidFill>
            <a:ln w="2667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8148" y="5964"/>
              <a:ext cx="1312" cy="1"/>
            </a:xfrm>
            <a:prstGeom prst="line">
              <a:avLst/>
            </a:prstGeom>
            <a:noFill/>
            <a:ln w="266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>
              <a:off x="8190" y="6344"/>
              <a:ext cx="508" cy="296"/>
            </a:xfrm>
            <a:custGeom>
              <a:avLst/>
              <a:gdLst>
                <a:gd name="T0" fmla="*/ 424 w 508"/>
                <a:gd name="T1" fmla="*/ 127 h 296"/>
                <a:gd name="T2" fmla="*/ 508 w 508"/>
                <a:gd name="T3" fmla="*/ 0 h 296"/>
                <a:gd name="T4" fmla="*/ 0 w 508"/>
                <a:gd name="T5" fmla="*/ 127 h 296"/>
                <a:gd name="T6" fmla="*/ 508 w 508"/>
                <a:gd name="T7" fmla="*/ 296 h 296"/>
                <a:gd name="T8" fmla="*/ 424 w 508"/>
                <a:gd name="T9" fmla="*/ 127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8" h="296">
                  <a:moveTo>
                    <a:pt x="424" y="127"/>
                  </a:moveTo>
                  <a:lnTo>
                    <a:pt x="508" y="0"/>
                  </a:lnTo>
                  <a:lnTo>
                    <a:pt x="0" y="127"/>
                  </a:lnTo>
                  <a:lnTo>
                    <a:pt x="508" y="296"/>
                  </a:lnTo>
                  <a:lnTo>
                    <a:pt x="424" y="127"/>
                  </a:lnTo>
                  <a:close/>
                </a:path>
              </a:pathLst>
            </a:custGeom>
            <a:solidFill>
              <a:srgbClr val="000000"/>
            </a:solidFill>
            <a:ln w="2667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 flipH="1">
              <a:off x="8487" y="6471"/>
              <a:ext cx="1311" cy="1"/>
            </a:xfrm>
            <a:prstGeom prst="line">
              <a:avLst/>
            </a:prstGeom>
            <a:noFill/>
            <a:ln w="266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3" name="Freeform 19"/>
            <p:cNvSpPr>
              <a:spLocks/>
            </p:cNvSpPr>
            <p:nvPr/>
          </p:nvSpPr>
          <p:spPr bwMode="auto">
            <a:xfrm>
              <a:off x="9248" y="3981"/>
              <a:ext cx="550" cy="253"/>
            </a:xfrm>
            <a:custGeom>
              <a:avLst/>
              <a:gdLst>
                <a:gd name="T0" fmla="*/ 127 w 550"/>
                <a:gd name="T1" fmla="*/ 127 h 253"/>
                <a:gd name="T2" fmla="*/ 0 w 550"/>
                <a:gd name="T3" fmla="*/ 0 h 253"/>
                <a:gd name="T4" fmla="*/ 550 w 550"/>
                <a:gd name="T5" fmla="*/ 127 h 253"/>
                <a:gd name="T6" fmla="*/ 0 w 550"/>
                <a:gd name="T7" fmla="*/ 253 h 253"/>
                <a:gd name="T8" fmla="*/ 127 w 550"/>
                <a:gd name="T9" fmla="*/ 127 h 2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0" h="253">
                  <a:moveTo>
                    <a:pt x="127" y="127"/>
                  </a:moveTo>
                  <a:lnTo>
                    <a:pt x="0" y="0"/>
                  </a:lnTo>
                  <a:lnTo>
                    <a:pt x="550" y="127"/>
                  </a:lnTo>
                  <a:lnTo>
                    <a:pt x="0" y="253"/>
                  </a:lnTo>
                  <a:lnTo>
                    <a:pt x="127" y="127"/>
                  </a:lnTo>
                  <a:close/>
                </a:path>
              </a:pathLst>
            </a:custGeom>
            <a:solidFill>
              <a:srgbClr val="000000"/>
            </a:solidFill>
            <a:ln w="2667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>
              <a:off x="8148" y="4108"/>
              <a:ext cx="1312" cy="1"/>
            </a:xfrm>
            <a:prstGeom prst="line">
              <a:avLst/>
            </a:prstGeom>
            <a:noFill/>
            <a:ln w="266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8190" y="4488"/>
              <a:ext cx="508" cy="295"/>
            </a:xfrm>
            <a:custGeom>
              <a:avLst/>
              <a:gdLst>
                <a:gd name="T0" fmla="*/ 424 w 508"/>
                <a:gd name="T1" fmla="*/ 168 h 295"/>
                <a:gd name="T2" fmla="*/ 508 w 508"/>
                <a:gd name="T3" fmla="*/ 0 h 295"/>
                <a:gd name="T4" fmla="*/ 0 w 508"/>
                <a:gd name="T5" fmla="*/ 168 h 295"/>
                <a:gd name="T6" fmla="*/ 508 w 508"/>
                <a:gd name="T7" fmla="*/ 295 h 295"/>
                <a:gd name="T8" fmla="*/ 424 w 508"/>
                <a:gd name="T9" fmla="*/ 168 h 2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8" h="295">
                  <a:moveTo>
                    <a:pt x="424" y="168"/>
                  </a:moveTo>
                  <a:lnTo>
                    <a:pt x="508" y="0"/>
                  </a:lnTo>
                  <a:lnTo>
                    <a:pt x="0" y="168"/>
                  </a:lnTo>
                  <a:lnTo>
                    <a:pt x="508" y="295"/>
                  </a:lnTo>
                  <a:lnTo>
                    <a:pt x="424" y="168"/>
                  </a:lnTo>
                  <a:close/>
                </a:path>
              </a:pathLst>
            </a:custGeom>
            <a:solidFill>
              <a:srgbClr val="000000"/>
            </a:solidFill>
            <a:ln w="2667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6" name="Line 22"/>
            <p:cNvSpPr>
              <a:spLocks noChangeShapeType="1"/>
            </p:cNvSpPr>
            <p:nvPr/>
          </p:nvSpPr>
          <p:spPr bwMode="auto">
            <a:xfrm flipH="1">
              <a:off x="8487" y="4656"/>
              <a:ext cx="1311" cy="1"/>
            </a:xfrm>
            <a:prstGeom prst="line">
              <a:avLst/>
            </a:prstGeom>
            <a:noFill/>
            <a:ln w="266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9248" y="7948"/>
              <a:ext cx="550" cy="295"/>
            </a:xfrm>
            <a:custGeom>
              <a:avLst/>
              <a:gdLst>
                <a:gd name="T0" fmla="*/ 127 w 550"/>
                <a:gd name="T1" fmla="*/ 168 h 295"/>
                <a:gd name="T2" fmla="*/ 0 w 550"/>
                <a:gd name="T3" fmla="*/ 0 h 295"/>
                <a:gd name="T4" fmla="*/ 550 w 550"/>
                <a:gd name="T5" fmla="*/ 168 h 295"/>
                <a:gd name="T6" fmla="*/ 0 w 550"/>
                <a:gd name="T7" fmla="*/ 295 h 295"/>
                <a:gd name="T8" fmla="*/ 127 w 550"/>
                <a:gd name="T9" fmla="*/ 168 h 2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0" h="295">
                  <a:moveTo>
                    <a:pt x="127" y="168"/>
                  </a:moveTo>
                  <a:lnTo>
                    <a:pt x="0" y="0"/>
                  </a:lnTo>
                  <a:lnTo>
                    <a:pt x="550" y="168"/>
                  </a:lnTo>
                  <a:lnTo>
                    <a:pt x="0" y="295"/>
                  </a:lnTo>
                  <a:lnTo>
                    <a:pt x="127" y="168"/>
                  </a:lnTo>
                  <a:close/>
                </a:path>
              </a:pathLst>
            </a:custGeom>
            <a:solidFill>
              <a:srgbClr val="000000"/>
            </a:solidFill>
            <a:ln w="2667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8" name="Line 24"/>
            <p:cNvSpPr>
              <a:spLocks noChangeShapeType="1"/>
            </p:cNvSpPr>
            <p:nvPr/>
          </p:nvSpPr>
          <p:spPr bwMode="auto">
            <a:xfrm>
              <a:off x="8148" y="8116"/>
              <a:ext cx="1312" cy="1"/>
            </a:xfrm>
            <a:prstGeom prst="line">
              <a:avLst/>
            </a:prstGeom>
            <a:noFill/>
            <a:ln w="266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6667" y="5163"/>
              <a:ext cx="254" cy="548"/>
            </a:xfrm>
            <a:custGeom>
              <a:avLst/>
              <a:gdLst>
                <a:gd name="T0" fmla="*/ 127 w 254"/>
                <a:gd name="T1" fmla="*/ 126 h 548"/>
                <a:gd name="T2" fmla="*/ 254 w 254"/>
                <a:gd name="T3" fmla="*/ 0 h 548"/>
                <a:gd name="T4" fmla="*/ 127 w 254"/>
                <a:gd name="T5" fmla="*/ 548 h 548"/>
                <a:gd name="T6" fmla="*/ 0 w 254"/>
                <a:gd name="T7" fmla="*/ 0 h 548"/>
                <a:gd name="T8" fmla="*/ 127 w 254"/>
                <a:gd name="T9" fmla="*/ 126 h 5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548">
                  <a:moveTo>
                    <a:pt x="127" y="126"/>
                  </a:moveTo>
                  <a:lnTo>
                    <a:pt x="254" y="0"/>
                  </a:lnTo>
                  <a:lnTo>
                    <a:pt x="127" y="548"/>
                  </a:lnTo>
                  <a:lnTo>
                    <a:pt x="0" y="0"/>
                  </a:lnTo>
                  <a:lnTo>
                    <a:pt x="127" y="126"/>
                  </a:lnTo>
                  <a:close/>
                </a:path>
              </a:pathLst>
            </a:custGeom>
            <a:solidFill>
              <a:srgbClr val="000000"/>
            </a:solidFill>
            <a:ln w="2667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6794" y="4910"/>
              <a:ext cx="1" cy="464"/>
            </a:xfrm>
            <a:prstGeom prst="line">
              <a:avLst/>
            </a:prstGeom>
            <a:noFill/>
            <a:ln w="266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6117" y="4910"/>
              <a:ext cx="296" cy="548"/>
            </a:xfrm>
            <a:custGeom>
              <a:avLst/>
              <a:gdLst>
                <a:gd name="T0" fmla="*/ 127 w 296"/>
                <a:gd name="T1" fmla="*/ 421 h 548"/>
                <a:gd name="T2" fmla="*/ 296 w 296"/>
                <a:gd name="T3" fmla="*/ 548 h 548"/>
                <a:gd name="T4" fmla="*/ 127 w 296"/>
                <a:gd name="T5" fmla="*/ 0 h 548"/>
                <a:gd name="T6" fmla="*/ 0 w 296"/>
                <a:gd name="T7" fmla="*/ 548 h 548"/>
                <a:gd name="T8" fmla="*/ 127 w 296"/>
                <a:gd name="T9" fmla="*/ 421 h 5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548">
                  <a:moveTo>
                    <a:pt x="127" y="421"/>
                  </a:moveTo>
                  <a:lnTo>
                    <a:pt x="296" y="548"/>
                  </a:lnTo>
                  <a:lnTo>
                    <a:pt x="127" y="0"/>
                  </a:lnTo>
                  <a:lnTo>
                    <a:pt x="0" y="548"/>
                  </a:lnTo>
                  <a:lnTo>
                    <a:pt x="127" y="421"/>
                  </a:lnTo>
                  <a:close/>
                </a:path>
              </a:pathLst>
            </a:custGeom>
            <a:solidFill>
              <a:srgbClr val="000000"/>
            </a:solidFill>
            <a:ln w="2667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32" name="Line 28"/>
            <p:cNvSpPr>
              <a:spLocks noChangeShapeType="1"/>
            </p:cNvSpPr>
            <p:nvPr/>
          </p:nvSpPr>
          <p:spPr bwMode="auto">
            <a:xfrm flipV="1">
              <a:off x="6244" y="5247"/>
              <a:ext cx="1" cy="464"/>
            </a:xfrm>
            <a:prstGeom prst="line">
              <a:avLst/>
            </a:prstGeom>
            <a:noFill/>
            <a:ln w="266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auto">
            <a:xfrm>
              <a:off x="6667" y="7019"/>
              <a:ext cx="254" cy="549"/>
            </a:xfrm>
            <a:custGeom>
              <a:avLst/>
              <a:gdLst>
                <a:gd name="T0" fmla="*/ 127 w 254"/>
                <a:gd name="T1" fmla="*/ 127 h 549"/>
                <a:gd name="T2" fmla="*/ 254 w 254"/>
                <a:gd name="T3" fmla="*/ 0 h 549"/>
                <a:gd name="T4" fmla="*/ 127 w 254"/>
                <a:gd name="T5" fmla="*/ 549 h 549"/>
                <a:gd name="T6" fmla="*/ 0 w 254"/>
                <a:gd name="T7" fmla="*/ 0 h 549"/>
                <a:gd name="T8" fmla="*/ 127 w 254"/>
                <a:gd name="T9" fmla="*/ 127 h 5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549">
                  <a:moveTo>
                    <a:pt x="127" y="127"/>
                  </a:moveTo>
                  <a:lnTo>
                    <a:pt x="254" y="0"/>
                  </a:lnTo>
                  <a:lnTo>
                    <a:pt x="127" y="549"/>
                  </a:lnTo>
                  <a:lnTo>
                    <a:pt x="0" y="0"/>
                  </a:lnTo>
                  <a:lnTo>
                    <a:pt x="127" y="127"/>
                  </a:lnTo>
                  <a:close/>
                </a:path>
              </a:pathLst>
            </a:custGeom>
            <a:solidFill>
              <a:srgbClr val="000000"/>
            </a:solidFill>
            <a:ln w="2667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34" name="Line 30"/>
            <p:cNvSpPr>
              <a:spLocks noChangeShapeType="1"/>
            </p:cNvSpPr>
            <p:nvPr/>
          </p:nvSpPr>
          <p:spPr bwMode="auto">
            <a:xfrm>
              <a:off x="6794" y="6766"/>
              <a:ext cx="1" cy="464"/>
            </a:xfrm>
            <a:prstGeom prst="line">
              <a:avLst/>
            </a:prstGeom>
            <a:noFill/>
            <a:ln w="266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6117" y="6766"/>
              <a:ext cx="296" cy="549"/>
            </a:xfrm>
            <a:custGeom>
              <a:avLst/>
              <a:gdLst>
                <a:gd name="T0" fmla="*/ 127 w 296"/>
                <a:gd name="T1" fmla="*/ 422 h 549"/>
                <a:gd name="T2" fmla="*/ 296 w 296"/>
                <a:gd name="T3" fmla="*/ 549 h 549"/>
                <a:gd name="T4" fmla="*/ 127 w 296"/>
                <a:gd name="T5" fmla="*/ 0 h 549"/>
                <a:gd name="T6" fmla="*/ 0 w 296"/>
                <a:gd name="T7" fmla="*/ 549 h 549"/>
                <a:gd name="T8" fmla="*/ 127 w 296"/>
                <a:gd name="T9" fmla="*/ 422 h 5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549">
                  <a:moveTo>
                    <a:pt x="127" y="422"/>
                  </a:moveTo>
                  <a:lnTo>
                    <a:pt x="296" y="549"/>
                  </a:lnTo>
                  <a:lnTo>
                    <a:pt x="127" y="0"/>
                  </a:lnTo>
                  <a:lnTo>
                    <a:pt x="0" y="549"/>
                  </a:lnTo>
                  <a:lnTo>
                    <a:pt x="127" y="422"/>
                  </a:lnTo>
                  <a:close/>
                </a:path>
              </a:pathLst>
            </a:custGeom>
            <a:solidFill>
              <a:srgbClr val="000000"/>
            </a:solidFill>
            <a:ln w="2667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36" name="Line 32"/>
            <p:cNvSpPr>
              <a:spLocks noChangeShapeType="1"/>
            </p:cNvSpPr>
            <p:nvPr/>
          </p:nvSpPr>
          <p:spPr bwMode="auto">
            <a:xfrm flipV="1">
              <a:off x="6244" y="7104"/>
              <a:ext cx="1" cy="464"/>
            </a:xfrm>
            <a:prstGeom prst="line">
              <a:avLst/>
            </a:prstGeom>
            <a:noFill/>
            <a:ln w="266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38" name="Text Box 34"/>
            <p:cNvSpPr txBox="1">
              <a:spLocks noChangeArrowheads="1"/>
            </p:cNvSpPr>
            <p:nvPr/>
          </p:nvSpPr>
          <p:spPr bwMode="auto">
            <a:xfrm>
              <a:off x="5400" y="3807"/>
              <a:ext cx="234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tr-T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tr-TR" sz="16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Tanımlama</a:t>
              </a:r>
              <a:endParaRPr kumimoji="0" lang="en-US" altLang="tr-TR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39" name="Text Box 35"/>
            <p:cNvSpPr txBox="1">
              <a:spLocks noChangeArrowheads="1"/>
            </p:cNvSpPr>
            <p:nvPr/>
          </p:nvSpPr>
          <p:spPr bwMode="auto">
            <a:xfrm>
              <a:off x="10251" y="3953"/>
              <a:ext cx="1501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tr-TR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İlk 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tr-TR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</a:rPr>
                <a:t>Sürüm</a:t>
              </a:r>
              <a:endParaRPr kumimoji="0" lang="en-US" altLang="tr-TR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40" name="Text Box 36"/>
            <p:cNvSpPr txBox="1">
              <a:spLocks noChangeArrowheads="1"/>
            </p:cNvSpPr>
            <p:nvPr/>
          </p:nvSpPr>
          <p:spPr bwMode="auto">
            <a:xfrm>
              <a:off x="720" y="5802"/>
              <a:ext cx="234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tr-TR" sz="1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Genel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tr-TR" sz="1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Tanımlama</a:t>
              </a:r>
              <a:endParaRPr kumimoji="0" lang="en-US" altLang="tr-TR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41" name="Text Box 37"/>
            <p:cNvSpPr txBox="1">
              <a:spLocks noChangeArrowheads="1"/>
            </p:cNvSpPr>
            <p:nvPr/>
          </p:nvSpPr>
          <p:spPr bwMode="auto">
            <a:xfrm>
              <a:off x="9990" y="7662"/>
              <a:ext cx="234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tr-TR" sz="1400" kern="0" dirty="0">
                  <a:solidFill>
                    <a:srgbClr val="C00000"/>
                  </a:solidFill>
                </a:rPr>
                <a:t>Son</a:t>
              </a:r>
              <a:r>
                <a:rPr kumimoji="0" lang="en-US" altLang="tr-TR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 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tr-TR" sz="1400" kern="0" dirty="0" err="1">
                  <a:solidFill>
                    <a:srgbClr val="C00000"/>
                  </a:solidFill>
                </a:rPr>
                <a:t>Sürüm</a:t>
              </a:r>
              <a:endParaRPr lang="en-US" altLang="tr-TR" sz="1400" kern="0" dirty="0">
                <a:solidFill>
                  <a:srgbClr val="C00000"/>
                </a:solidFill>
              </a:endParaRPr>
            </a:p>
          </p:txBody>
        </p:sp>
        <p:sp>
          <p:nvSpPr>
            <p:cNvPr id="42" name="Text Box 38"/>
            <p:cNvSpPr txBox="1">
              <a:spLocks noChangeArrowheads="1"/>
            </p:cNvSpPr>
            <p:nvPr/>
          </p:nvSpPr>
          <p:spPr bwMode="auto">
            <a:xfrm>
              <a:off x="5400" y="5967"/>
              <a:ext cx="234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tr-TR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Geliştirme</a:t>
              </a:r>
              <a:endParaRPr kumimoji="0" lang="en-US" altLang="tr-TR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43" name="Text Box 39"/>
            <p:cNvSpPr txBox="1">
              <a:spLocks noChangeArrowheads="1"/>
            </p:cNvSpPr>
            <p:nvPr/>
          </p:nvSpPr>
          <p:spPr bwMode="auto">
            <a:xfrm>
              <a:off x="5400" y="7842"/>
              <a:ext cx="234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tr-TR" sz="1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Test Etme</a:t>
              </a:r>
            </a:p>
          </p:txBody>
        </p:sp>
        <p:sp>
          <p:nvSpPr>
            <p:cNvPr id="44" name="Text Box 40"/>
            <p:cNvSpPr txBox="1">
              <a:spLocks noChangeArrowheads="1"/>
            </p:cNvSpPr>
            <p:nvPr/>
          </p:nvSpPr>
          <p:spPr bwMode="auto">
            <a:xfrm>
              <a:off x="9900" y="5757"/>
              <a:ext cx="252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tr-TR" sz="1400" kern="0" dirty="0">
                  <a:solidFill>
                    <a:srgbClr val="C00000"/>
                  </a:solidFill>
                </a:rPr>
                <a:t>Ara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tr-TR" sz="1400" kern="0" dirty="0" err="1">
                  <a:solidFill>
                    <a:srgbClr val="C00000"/>
                  </a:solidFill>
                </a:rPr>
                <a:t>Sürümler</a:t>
              </a:r>
              <a:endParaRPr lang="en-US" altLang="tr-TR" sz="1400" kern="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986592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8997"/>
            <a:ext cx="10515600" cy="4647966"/>
          </a:xfrm>
        </p:spPr>
        <p:txBody>
          <a:bodyPr>
            <a:normAutofit fontScale="70000" lnSpcReduction="20000"/>
          </a:bodyPr>
          <a:lstStyle/>
          <a:p>
            <a:r>
              <a:rPr lang="tr-TR" altLang="tr-TR" dirty="0"/>
              <a:t>Yazılım Yaşam Döngüsü </a:t>
            </a:r>
            <a:r>
              <a:rPr lang="tr-TR" altLang="tr-TR" dirty="0" smtClean="0"/>
              <a:t>(Çekirdek Süreçler)</a:t>
            </a:r>
          </a:p>
          <a:p>
            <a:r>
              <a:rPr lang="tr-TR" altLang="tr-TR" dirty="0"/>
              <a:t>Belirtim </a:t>
            </a:r>
            <a:r>
              <a:rPr lang="tr-TR" altLang="tr-TR" dirty="0" smtClean="0"/>
              <a:t>Yöntemleri –Süreç Modelleri</a:t>
            </a:r>
          </a:p>
          <a:p>
            <a:r>
              <a:rPr lang="tr-TR" altLang="tr-TR" dirty="0"/>
              <a:t>Yazılım Süreç </a:t>
            </a:r>
            <a:r>
              <a:rPr lang="tr-TR" altLang="tr-TR" dirty="0" smtClean="0"/>
              <a:t>Modelleri</a:t>
            </a:r>
          </a:p>
          <a:p>
            <a:r>
              <a:rPr lang="tr-TR" altLang="tr-TR" dirty="0"/>
              <a:t>Gelişigüzel </a:t>
            </a:r>
            <a:r>
              <a:rPr lang="tr-TR" altLang="tr-TR" dirty="0" smtClean="0"/>
              <a:t>Model</a:t>
            </a:r>
          </a:p>
          <a:p>
            <a:r>
              <a:rPr lang="tr-TR" altLang="tr-TR" dirty="0"/>
              <a:t>Barok </a:t>
            </a:r>
            <a:r>
              <a:rPr lang="tr-TR" altLang="tr-TR" dirty="0" smtClean="0"/>
              <a:t>Model</a:t>
            </a:r>
          </a:p>
          <a:p>
            <a:r>
              <a:rPr lang="tr-TR" altLang="tr-TR" dirty="0"/>
              <a:t>Çağlayan </a:t>
            </a:r>
            <a:r>
              <a:rPr lang="tr-TR" altLang="tr-TR" dirty="0" smtClean="0"/>
              <a:t>Modeli</a:t>
            </a:r>
          </a:p>
          <a:p>
            <a:r>
              <a:rPr lang="tr-TR" dirty="0" smtClean="0"/>
              <a:t>V Modeli</a:t>
            </a:r>
          </a:p>
          <a:p>
            <a:r>
              <a:rPr lang="tr-TR" dirty="0" smtClean="0"/>
              <a:t>Spiral </a:t>
            </a:r>
            <a:r>
              <a:rPr lang="tr-TR" dirty="0"/>
              <a:t>Model</a:t>
            </a:r>
          </a:p>
          <a:p>
            <a:r>
              <a:rPr lang="tr-TR" altLang="tr-TR" dirty="0"/>
              <a:t>Evrimsel Geliştirme Süreç </a:t>
            </a:r>
            <a:r>
              <a:rPr lang="tr-TR" altLang="tr-TR" dirty="0" smtClean="0"/>
              <a:t>Modeli</a:t>
            </a:r>
          </a:p>
          <a:p>
            <a:r>
              <a:rPr lang="tr-TR" altLang="tr-TR" dirty="0" err="1"/>
              <a:t>Artırımsal</a:t>
            </a:r>
            <a:r>
              <a:rPr lang="tr-TR" altLang="tr-TR" dirty="0"/>
              <a:t> Geliştirme Süreç </a:t>
            </a:r>
            <a:r>
              <a:rPr lang="tr-TR" altLang="tr-TR" dirty="0" smtClean="0"/>
              <a:t>Modeli</a:t>
            </a:r>
          </a:p>
          <a:p>
            <a:r>
              <a:rPr lang="tr-TR" altLang="tr-TR" dirty="0"/>
              <a:t>Araştırma Tabanlı Süreç </a:t>
            </a:r>
            <a:r>
              <a:rPr lang="tr-TR" altLang="tr-TR" dirty="0" smtClean="0"/>
              <a:t>Modeli</a:t>
            </a:r>
          </a:p>
          <a:p>
            <a:r>
              <a:rPr lang="tr-TR" altLang="tr-TR" dirty="0" smtClean="0"/>
              <a:t>Metodolojiler</a:t>
            </a:r>
          </a:p>
          <a:p>
            <a:pPr marL="0" indent="0">
              <a:buNone/>
            </a:pPr>
            <a:r>
              <a:rPr lang="tr-TR" dirty="0"/>
              <a:t/>
            </a:r>
            <a:br>
              <a:rPr lang="tr-TR" dirty="0"/>
            </a:br>
            <a:endParaRPr lang="tr-TR" dirty="0" smtClean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2387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Evrimsel Geliştirme Süreç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altLang="tr-TR" dirty="0"/>
              <a:t>Çok birimli banka uygulamaları.</a:t>
            </a:r>
          </a:p>
          <a:p>
            <a:endParaRPr lang="tr-TR" altLang="tr-TR" dirty="0"/>
          </a:p>
          <a:p>
            <a:r>
              <a:rPr lang="tr-TR" altLang="tr-TR" dirty="0"/>
              <a:t>Önce sistem geliştirilir ve Şube-1’e yüklenir.</a:t>
            </a:r>
          </a:p>
          <a:p>
            <a:endParaRPr lang="tr-TR" altLang="tr-TR" dirty="0"/>
          </a:p>
          <a:p>
            <a:r>
              <a:rPr lang="tr-TR" altLang="tr-TR" dirty="0"/>
              <a:t>Daha sonra aksaklıklar giderilerek geliştirilen sistem Şube-2’ye yüklenir.</a:t>
            </a:r>
          </a:p>
          <a:p>
            <a:endParaRPr lang="tr-TR" altLang="tr-TR" dirty="0"/>
          </a:p>
          <a:p>
            <a:r>
              <a:rPr lang="tr-TR" altLang="tr-TR" dirty="0"/>
              <a:t>Daha sonra geliştirilen sistem Şube-3’e,…. yüklenir.</a:t>
            </a:r>
          </a:p>
          <a:p>
            <a:endParaRPr lang="tr-TR" altLang="tr-TR" dirty="0"/>
          </a:p>
          <a:p>
            <a:r>
              <a:rPr lang="tr-TR" altLang="tr-TR" dirty="0"/>
              <a:t>Belirli aralıklarla eski şubelerdeki güncellemeler yapılır.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97915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EKSİKLERİ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Değişiklik denetimi</a:t>
            </a:r>
          </a:p>
          <a:p>
            <a:endParaRPr lang="tr-TR" altLang="tr-TR" dirty="0"/>
          </a:p>
          <a:p>
            <a:r>
              <a:rPr lang="tr-TR" altLang="tr-TR" dirty="0"/>
              <a:t>Konfigürasyon Yönetimidir</a:t>
            </a:r>
          </a:p>
          <a:p>
            <a:pPr lvl="1"/>
            <a:r>
              <a:rPr lang="tr-TR" altLang="tr-TR" dirty="0"/>
              <a:t>Sürüm Yönetimi</a:t>
            </a:r>
          </a:p>
          <a:p>
            <a:pPr lvl="1"/>
            <a:r>
              <a:rPr lang="tr-TR" altLang="tr-TR" dirty="0"/>
              <a:t>Değişiklik Yönetimi</a:t>
            </a:r>
          </a:p>
          <a:p>
            <a:pPr lvl="1"/>
            <a:r>
              <a:rPr lang="tr-TR" altLang="tr-TR" dirty="0"/>
              <a:t>Kalite Yönetimi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277987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/>
              <a:t>Artırımsal</a:t>
            </a:r>
            <a:r>
              <a:rPr lang="tr-TR" altLang="tr-TR" dirty="0"/>
              <a:t> Geliştirme Süreç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5000"/>
              </a:lnSpc>
              <a:spcBef>
                <a:spcPct val="10000"/>
              </a:spcBef>
            </a:pPr>
            <a:r>
              <a:rPr lang="tr-TR" altLang="tr-TR" dirty="0"/>
              <a:t>Üretilen </a:t>
            </a:r>
            <a:r>
              <a:rPr lang="tr-TR" altLang="tr-TR" dirty="0">
                <a:solidFill>
                  <a:srgbClr val="77212B"/>
                </a:solidFill>
              </a:rPr>
              <a:t>her yazılım sürümü birbirini kapsayacak</a:t>
            </a:r>
            <a:r>
              <a:rPr lang="tr-TR" altLang="tr-TR" dirty="0"/>
              <a:t> ve giderek artan sayıda işlev içerecek şekilde geliştirilir.</a:t>
            </a:r>
          </a:p>
          <a:p>
            <a:pPr>
              <a:lnSpc>
                <a:spcPct val="105000"/>
              </a:lnSpc>
              <a:spcBef>
                <a:spcPct val="10000"/>
              </a:spcBef>
            </a:pPr>
            <a:endParaRPr lang="tr-TR" altLang="tr-TR" dirty="0"/>
          </a:p>
          <a:p>
            <a:pPr>
              <a:lnSpc>
                <a:spcPct val="105000"/>
              </a:lnSpc>
              <a:spcBef>
                <a:spcPct val="10000"/>
              </a:spcBef>
            </a:pPr>
            <a:r>
              <a:rPr lang="tr-TR" altLang="tr-TR" dirty="0"/>
              <a:t>Öğrencilerin bir dönem boyunca geliştirmeleri gereken bir programlama ödevinin 2 haftada bir gelişiminin izlenmesi (bitirme tezleri).</a:t>
            </a:r>
          </a:p>
          <a:p>
            <a:pPr>
              <a:lnSpc>
                <a:spcPct val="105000"/>
              </a:lnSpc>
              <a:spcBef>
                <a:spcPct val="10000"/>
              </a:spcBef>
            </a:pPr>
            <a:endParaRPr lang="tr-TR" altLang="tr-TR" dirty="0"/>
          </a:p>
          <a:p>
            <a:pPr>
              <a:lnSpc>
                <a:spcPct val="105000"/>
              </a:lnSpc>
              <a:spcBef>
                <a:spcPct val="10000"/>
              </a:spcBef>
            </a:pPr>
            <a:r>
              <a:rPr lang="tr-TR" altLang="tr-TR" dirty="0"/>
              <a:t>Uzun zaman alabilecek ve sistemin eksik işlevlikle çalışabileceği türdeki projeler bu modele uygun olabilir. </a:t>
            </a:r>
          </a:p>
          <a:p>
            <a:pPr>
              <a:lnSpc>
                <a:spcPct val="105000"/>
              </a:lnSpc>
              <a:spcBef>
                <a:spcPct val="10000"/>
              </a:spcBef>
            </a:pPr>
            <a:endParaRPr lang="tr-TR" altLang="tr-TR" dirty="0"/>
          </a:p>
          <a:p>
            <a:pPr>
              <a:lnSpc>
                <a:spcPct val="105000"/>
              </a:lnSpc>
              <a:spcBef>
                <a:spcPct val="10000"/>
              </a:spcBef>
            </a:pPr>
            <a:r>
              <a:rPr lang="tr-TR" altLang="tr-TR" dirty="0">
                <a:solidFill>
                  <a:srgbClr val="00FF00"/>
                </a:solidFill>
              </a:rPr>
              <a:t>Bir taraftan kullanım, diğer taraftan üretim yapılır</a:t>
            </a:r>
            <a:endParaRPr lang="tr-TR" dirty="0">
              <a:solidFill>
                <a:srgbClr val="00FF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259086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/>
              <a:t>Artırımsal</a:t>
            </a:r>
            <a:r>
              <a:rPr lang="tr-TR" altLang="tr-TR" dirty="0"/>
              <a:t> Geliştirme Süreç Modeli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23</a:t>
            </a:fld>
            <a:endParaRPr lang="tr-TR"/>
          </a:p>
        </p:txBody>
      </p: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1633536" y="2283547"/>
            <a:ext cx="9720263" cy="2951162"/>
            <a:chOff x="402" y="1299"/>
            <a:chExt cx="6123" cy="1859"/>
          </a:xfrm>
        </p:grpSpPr>
        <p:sp>
          <p:nvSpPr>
            <p:cNvPr id="7" name="AutoShape 4"/>
            <p:cNvSpPr>
              <a:spLocks noChangeAspect="1" noChangeArrowheads="1"/>
            </p:cNvSpPr>
            <p:nvPr/>
          </p:nvSpPr>
          <p:spPr bwMode="auto">
            <a:xfrm>
              <a:off x="402" y="1299"/>
              <a:ext cx="6123" cy="18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1719" y="2275"/>
              <a:ext cx="939" cy="365"/>
            </a:xfrm>
            <a:custGeom>
              <a:avLst/>
              <a:gdLst>
                <a:gd name="T0" fmla="*/ 456 w 2350"/>
                <a:gd name="T1" fmla="*/ 0 h 912"/>
                <a:gd name="T2" fmla="*/ 1894 w 2350"/>
                <a:gd name="T3" fmla="*/ 0 h 912"/>
                <a:gd name="T4" fmla="*/ 2069 w 2350"/>
                <a:gd name="T5" fmla="*/ 35 h 912"/>
                <a:gd name="T6" fmla="*/ 2209 w 2350"/>
                <a:gd name="T7" fmla="*/ 140 h 912"/>
                <a:gd name="T8" fmla="*/ 2315 w 2350"/>
                <a:gd name="T9" fmla="*/ 280 h 912"/>
                <a:gd name="T10" fmla="*/ 2350 w 2350"/>
                <a:gd name="T11" fmla="*/ 456 h 912"/>
                <a:gd name="T12" fmla="*/ 2315 w 2350"/>
                <a:gd name="T13" fmla="*/ 631 h 912"/>
                <a:gd name="T14" fmla="*/ 2209 w 2350"/>
                <a:gd name="T15" fmla="*/ 771 h 912"/>
                <a:gd name="T16" fmla="*/ 2069 w 2350"/>
                <a:gd name="T17" fmla="*/ 877 h 912"/>
                <a:gd name="T18" fmla="*/ 1894 w 2350"/>
                <a:gd name="T19" fmla="*/ 912 h 912"/>
                <a:gd name="T20" fmla="*/ 456 w 2350"/>
                <a:gd name="T21" fmla="*/ 912 h 912"/>
                <a:gd name="T22" fmla="*/ 281 w 2350"/>
                <a:gd name="T23" fmla="*/ 877 h 912"/>
                <a:gd name="T24" fmla="*/ 141 w 2350"/>
                <a:gd name="T25" fmla="*/ 771 h 912"/>
                <a:gd name="T26" fmla="*/ 35 w 2350"/>
                <a:gd name="T27" fmla="*/ 631 h 912"/>
                <a:gd name="T28" fmla="*/ 0 w 2350"/>
                <a:gd name="T29" fmla="*/ 456 h 912"/>
                <a:gd name="T30" fmla="*/ 35 w 2350"/>
                <a:gd name="T31" fmla="*/ 280 h 912"/>
                <a:gd name="T32" fmla="*/ 141 w 2350"/>
                <a:gd name="T33" fmla="*/ 140 h 912"/>
                <a:gd name="T34" fmla="*/ 281 w 2350"/>
                <a:gd name="T35" fmla="*/ 35 h 912"/>
                <a:gd name="T36" fmla="*/ 456 w 2350"/>
                <a:gd name="T37" fmla="*/ 0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350" h="912">
                  <a:moveTo>
                    <a:pt x="456" y="0"/>
                  </a:moveTo>
                  <a:lnTo>
                    <a:pt x="1894" y="0"/>
                  </a:lnTo>
                  <a:lnTo>
                    <a:pt x="2069" y="35"/>
                  </a:lnTo>
                  <a:lnTo>
                    <a:pt x="2209" y="140"/>
                  </a:lnTo>
                  <a:lnTo>
                    <a:pt x="2315" y="280"/>
                  </a:lnTo>
                  <a:lnTo>
                    <a:pt x="2350" y="456"/>
                  </a:lnTo>
                  <a:lnTo>
                    <a:pt x="2315" y="631"/>
                  </a:lnTo>
                  <a:lnTo>
                    <a:pt x="2209" y="771"/>
                  </a:lnTo>
                  <a:lnTo>
                    <a:pt x="2069" y="877"/>
                  </a:lnTo>
                  <a:lnTo>
                    <a:pt x="1894" y="912"/>
                  </a:lnTo>
                  <a:lnTo>
                    <a:pt x="456" y="912"/>
                  </a:lnTo>
                  <a:lnTo>
                    <a:pt x="281" y="877"/>
                  </a:lnTo>
                  <a:lnTo>
                    <a:pt x="141" y="771"/>
                  </a:lnTo>
                  <a:lnTo>
                    <a:pt x="35" y="631"/>
                  </a:lnTo>
                  <a:lnTo>
                    <a:pt x="0" y="456"/>
                  </a:lnTo>
                  <a:lnTo>
                    <a:pt x="35" y="280"/>
                  </a:lnTo>
                  <a:lnTo>
                    <a:pt x="141" y="140"/>
                  </a:lnTo>
                  <a:lnTo>
                    <a:pt x="281" y="35"/>
                  </a:lnTo>
                  <a:lnTo>
                    <a:pt x="456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402" y="2282"/>
              <a:ext cx="1085" cy="365"/>
            </a:xfrm>
            <a:prstGeom prst="roundRect">
              <a:avLst>
                <a:gd name="adj" fmla="val 48148"/>
              </a:avLst>
            </a:pr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auto">
            <a:xfrm>
              <a:off x="3114" y="1538"/>
              <a:ext cx="983" cy="351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2925" y="2246"/>
              <a:ext cx="954" cy="365"/>
            </a:xfrm>
            <a:custGeom>
              <a:avLst/>
              <a:gdLst>
                <a:gd name="T0" fmla="*/ 456 w 2385"/>
                <a:gd name="T1" fmla="*/ 0 h 912"/>
                <a:gd name="T2" fmla="*/ 1929 w 2385"/>
                <a:gd name="T3" fmla="*/ 0 h 912"/>
                <a:gd name="T4" fmla="*/ 2104 w 2385"/>
                <a:gd name="T5" fmla="*/ 35 h 912"/>
                <a:gd name="T6" fmla="*/ 2244 w 2385"/>
                <a:gd name="T7" fmla="*/ 140 h 912"/>
                <a:gd name="T8" fmla="*/ 2349 w 2385"/>
                <a:gd name="T9" fmla="*/ 280 h 912"/>
                <a:gd name="T10" fmla="*/ 2385 w 2385"/>
                <a:gd name="T11" fmla="*/ 456 h 912"/>
                <a:gd name="T12" fmla="*/ 2349 w 2385"/>
                <a:gd name="T13" fmla="*/ 631 h 912"/>
                <a:gd name="T14" fmla="*/ 2244 w 2385"/>
                <a:gd name="T15" fmla="*/ 771 h 912"/>
                <a:gd name="T16" fmla="*/ 2104 w 2385"/>
                <a:gd name="T17" fmla="*/ 877 h 912"/>
                <a:gd name="T18" fmla="*/ 1929 w 2385"/>
                <a:gd name="T19" fmla="*/ 912 h 912"/>
                <a:gd name="T20" fmla="*/ 456 w 2385"/>
                <a:gd name="T21" fmla="*/ 912 h 912"/>
                <a:gd name="T22" fmla="*/ 281 w 2385"/>
                <a:gd name="T23" fmla="*/ 877 h 912"/>
                <a:gd name="T24" fmla="*/ 140 w 2385"/>
                <a:gd name="T25" fmla="*/ 771 h 912"/>
                <a:gd name="T26" fmla="*/ 35 w 2385"/>
                <a:gd name="T27" fmla="*/ 631 h 912"/>
                <a:gd name="T28" fmla="*/ 0 w 2385"/>
                <a:gd name="T29" fmla="*/ 456 h 912"/>
                <a:gd name="T30" fmla="*/ 35 w 2385"/>
                <a:gd name="T31" fmla="*/ 280 h 912"/>
                <a:gd name="T32" fmla="*/ 140 w 2385"/>
                <a:gd name="T33" fmla="*/ 140 h 912"/>
                <a:gd name="T34" fmla="*/ 281 w 2385"/>
                <a:gd name="T35" fmla="*/ 35 h 912"/>
                <a:gd name="T36" fmla="*/ 456 w 2385"/>
                <a:gd name="T37" fmla="*/ 0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385" h="912">
                  <a:moveTo>
                    <a:pt x="456" y="0"/>
                  </a:moveTo>
                  <a:lnTo>
                    <a:pt x="1929" y="0"/>
                  </a:lnTo>
                  <a:lnTo>
                    <a:pt x="2104" y="35"/>
                  </a:lnTo>
                  <a:lnTo>
                    <a:pt x="2244" y="140"/>
                  </a:lnTo>
                  <a:lnTo>
                    <a:pt x="2349" y="280"/>
                  </a:lnTo>
                  <a:lnTo>
                    <a:pt x="2385" y="456"/>
                  </a:lnTo>
                  <a:lnTo>
                    <a:pt x="2349" y="631"/>
                  </a:lnTo>
                  <a:lnTo>
                    <a:pt x="2244" y="771"/>
                  </a:lnTo>
                  <a:lnTo>
                    <a:pt x="2104" y="877"/>
                  </a:lnTo>
                  <a:lnTo>
                    <a:pt x="1929" y="912"/>
                  </a:lnTo>
                  <a:lnTo>
                    <a:pt x="456" y="912"/>
                  </a:lnTo>
                  <a:lnTo>
                    <a:pt x="281" y="877"/>
                  </a:lnTo>
                  <a:lnTo>
                    <a:pt x="140" y="771"/>
                  </a:lnTo>
                  <a:lnTo>
                    <a:pt x="35" y="631"/>
                  </a:lnTo>
                  <a:lnTo>
                    <a:pt x="0" y="456"/>
                  </a:lnTo>
                  <a:lnTo>
                    <a:pt x="35" y="280"/>
                  </a:lnTo>
                  <a:lnTo>
                    <a:pt x="140" y="140"/>
                  </a:lnTo>
                  <a:lnTo>
                    <a:pt x="281" y="35"/>
                  </a:lnTo>
                  <a:lnTo>
                    <a:pt x="456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auto">
            <a:xfrm>
              <a:off x="4125" y="2245"/>
              <a:ext cx="996" cy="366"/>
            </a:xfrm>
            <a:prstGeom prst="roundRect">
              <a:avLst>
                <a:gd name="adj" fmla="val 48148"/>
              </a:avLst>
            </a:pr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1536" y="2415"/>
              <a:ext cx="183" cy="84"/>
            </a:xfrm>
            <a:custGeom>
              <a:avLst/>
              <a:gdLst>
                <a:gd name="T0" fmla="*/ 43 w 456"/>
                <a:gd name="T1" fmla="*/ 42 h 210"/>
                <a:gd name="T2" fmla="*/ 0 w 456"/>
                <a:gd name="T3" fmla="*/ 0 h 210"/>
                <a:gd name="T4" fmla="*/ 183 w 456"/>
                <a:gd name="T5" fmla="*/ 42 h 210"/>
                <a:gd name="T6" fmla="*/ 0 w 456"/>
                <a:gd name="T7" fmla="*/ 84 h 210"/>
                <a:gd name="T8" fmla="*/ 43 w 456"/>
                <a:gd name="T9" fmla="*/ 42 h 2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6" h="210">
                  <a:moveTo>
                    <a:pt x="106" y="105"/>
                  </a:moveTo>
                  <a:lnTo>
                    <a:pt x="0" y="0"/>
                  </a:lnTo>
                  <a:lnTo>
                    <a:pt x="456" y="105"/>
                  </a:lnTo>
                  <a:lnTo>
                    <a:pt x="0" y="210"/>
                  </a:lnTo>
                  <a:lnTo>
                    <a:pt x="106" y="105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AutoShape 11"/>
            <p:cNvSpPr>
              <a:spLocks noChangeArrowheads="1"/>
            </p:cNvSpPr>
            <p:nvPr/>
          </p:nvSpPr>
          <p:spPr bwMode="auto">
            <a:xfrm>
              <a:off x="435" y="1538"/>
              <a:ext cx="982" cy="365"/>
            </a:xfrm>
            <a:prstGeom prst="roundRect">
              <a:avLst>
                <a:gd name="adj" fmla="val 48148"/>
              </a:avLst>
            </a:pr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5" name="Freeform 12"/>
            <p:cNvSpPr>
              <a:spLocks/>
            </p:cNvSpPr>
            <p:nvPr/>
          </p:nvSpPr>
          <p:spPr bwMode="auto">
            <a:xfrm>
              <a:off x="1676" y="1531"/>
              <a:ext cx="1151" cy="351"/>
            </a:xfrm>
            <a:custGeom>
              <a:avLst/>
              <a:gdLst>
                <a:gd name="T0" fmla="*/ 491 w 2876"/>
                <a:gd name="T1" fmla="*/ 0 h 877"/>
                <a:gd name="T2" fmla="*/ 2385 w 2876"/>
                <a:gd name="T3" fmla="*/ 0 h 877"/>
                <a:gd name="T4" fmla="*/ 2595 w 2876"/>
                <a:gd name="T5" fmla="*/ 35 h 877"/>
                <a:gd name="T6" fmla="*/ 2735 w 2876"/>
                <a:gd name="T7" fmla="*/ 105 h 877"/>
                <a:gd name="T8" fmla="*/ 2840 w 2876"/>
                <a:gd name="T9" fmla="*/ 246 h 877"/>
                <a:gd name="T10" fmla="*/ 2876 w 2876"/>
                <a:gd name="T11" fmla="*/ 421 h 877"/>
                <a:gd name="T12" fmla="*/ 2840 w 2876"/>
                <a:gd name="T13" fmla="*/ 596 h 877"/>
                <a:gd name="T14" fmla="*/ 2735 w 2876"/>
                <a:gd name="T15" fmla="*/ 737 h 877"/>
                <a:gd name="T16" fmla="*/ 2595 w 2876"/>
                <a:gd name="T17" fmla="*/ 842 h 877"/>
                <a:gd name="T18" fmla="*/ 2385 w 2876"/>
                <a:gd name="T19" fmla="*/ 877 h 877"/>
                <a:gd name="T20" fmla="*/ 491 w 2876"/>
                <a:gd name="T21" fmla="*/ 877 h 877"/>
                <a:gd name="T22" fmla="*/ 281 w 2876"/>
                <a:gd name="T23" fmla="*/ 842 h 877"/>
                <a:gd name="T24" fmla="*/ 140 w 2876"/>
                <a:gd name="T25" fmla="*/ 737 h 877"/>
                <a:gd name="T26" fmla="*/ 35 w 2876"/>
                <a:gd name="T27" fmla="*/ 596 h 877"/>
                <a:gd name="T28" fmla="*/ 0 w 2876"/>
                <a:gd name="T29" fmla="*/ 421 h 877"/>
                <a:gd name="T30" fmla="*/ 35 w 2876"/>
                <a:gd name="T31" fmla="*/ 246 h 877"/>
                <a:gd name="T32" fmla="*/ 140 w 2876"/>
                <a:gd name="T33" fmla="*/ 105 h 877"/>
                <a:gd name="T34" fmla="*/ 281 w 2876"/>
                <a:gd name="T35" fmla="*/ 35 h 877"/>
                <a:gd name="T36" fmla="*/ 491 w 2876"/>
                <a:gd name="T37" fmla="*/ 0 h 8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76" h="877">
                  <a:moveTo>
                    <a:pt x="491" y="0"/>
                  </a:moveTo>
                  <a:lnTo>
                    <a:pt x="2385" y="0"/>
                  </a:lnTo>
                  <a:lnTo>
                    <a:pt x="2595" y="35"/>
                  </a:lnTo>
                  <a:lnTo>
                    <a:pt x="2735" y="105"/>
                  </a:lnTo>
                  <a:lnTo>
                    <a:pt x="2840" y="246"/>
                  </a:lnTo>
                  <a:lnTo>
                    <a:pt x="2876" y="421"/>
                  </a:lnTo>
                  <a:lnTo>
                    <a:pt x="2840" y="596"/>
                  </a:lnTo>
                  <a:lnTo>
                    <a:pt x="2735" y="737"/>
                  </a:lnTo>
                  <a:lnTo>
                    <a:pt x="2595" y="842"/>
                  </a:lnTo>
                  <a:lnTo>
                    <a:pt x="2385" y="877"/>
                  </a:lnTo>
                  <a:lnTo>
                    <a:pt x="491" y="877"/>
                  </a:lnTo>
                  <a:lnTo>
                    <a:pt x="281" y="842"/>
                  </a:lnTo>
                  <a:lnTo>
                    <a:pt x="140" y="737"/>
                  </a:lnTo>
                  <a:lnTo>
                    <a:pt x="35" y="596"/>
                  </a:lnTo>
                  <a:lnTo>
                    <a:pt x="0" y="421"/>
                  </a:lnTo>
                  <a:lnTo>
                    <a:pt x="35" y="246"/>
                  </a:lnTo>
                  <a:lnTo>
                    <a:pt x="140" y="105"/>
                  </a:lnTo>
                  <a:lnTo>
                    <a:pt x="281" y="35"/>
                  </a:lnTo>
                  <a:lnTo>
                    <a:pt x="49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3935" y="2373"/>
              <a:ext cx="182" cy="84"/>
            </a:xfrm>
            <a:custGeom>
              <a:avLst/>
              <a:gdLst>
                <a:gd name="T0" fmla="*/ 42 w 456"/>
                <a:gd name="T1" fmla="*/ 42 h 211"/>
                <a:gd name="T2" fmla="*/ 0 w 456"/>
                <a:gd name="T3" fmla="*/ 0 h 211"/>
                <a:gd name="T4" fmla="*/ 182 w 456"/>
                <a:gd name="T5" fmla="*/ 42 h 211"/>
                <a:gd name="T6" fmla="*/ 0 w 456"/>
                <a:gd name="T7" fmla="*/ 84 h 211"/>
                <a:gd name="T8" fmla="*/ 42 w 456"/>
                <a:gd name="T9" fmla="*/ 42 h 2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6" h="211">
                  <a:moveTo>
                    <a:pt x="105" y="106"/>
                  </a:moveTo>
                  <a:lnTo>
                    <a:pt x="0" y="0"/>
                  </a:lnTo>
                  <a:lnTo>
                    <a:pt x="456" y="106"/>
                  </a:lnTo>
                  <a:lnTo>
                    <a:pt x="0" y="211"/>
                  </a:lnTo>
                  <a:lnTo>
                    <a:pt x="105" y="106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H="1">
              <a:off x="3879" y="2415"/>
              <a:ext cx="126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5156" y="2359"/>
              <a:ext cx="181" cy="98"/>
            </a:xfrm>
            <a:custGeom>
              <a:avLst/>
              <a:gdLst>
                <a:gd name="T0" fmla="*/ 42 w 456"/>
                <a:gd name="T1" fmla="*/ 42 h 246"/>
                <a:gd name="T2" fmla="*/ 0 w 456"/>
                <a:gd name="T3" fmla="*/ 0 h 246"/>
                <a:gd name="T4" fmla="*/ 181 w 456"/>
                <a:gd name="T5" fmla="*/ 42 h 246"/>
                <a:gd name="T6" fmla="*/ 0 w 456"/>
                <a:gd name="T7" fmla="*/ 98 h 246"/>
                <a:gd name="T8" fmla="*/ 42 w 456"/>
                <a:gd name="T9" fmla="*/ 42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6" h="246">
                  <a:moveTo>
                    <a:pt x="105" y="106"/>
                  </a:moveTo>
                  <a:lnTo>
                    <a:pt x="0" y="0"/>
                  </a:lnTo>
                  <a:lnTo>
                    <a:pt x="456" y="106"/>
                  </a:lnTo>
                  <a:lnTo>
                    <a:pt x="0" y="246"/>
                  </a:lnTo>
                  <a:lnTo>
                    <a:pt x="105" y="106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 flipH="1">
              <a:off x="5113" y="2401"/>
              <a:ext cx="112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17"/>
            <p:cNvSpPr>
              <a:spLocks/>
            </p:cNvSpPr>
            <p:nvPr/>
          </p:nvSpPr>
          <p:spPr bwMode="auto">
            <a:xfrm>
              <a:off x="1494" y="1658"/>
              <a:ext cx="169" cy="98"/>
            </a:xfrm>
            <a:custGeom>
              <a:avLst/>
              <a:gdLst>
                <a:gd name="T0" fmla="*/ 28 w 421"/>
                <a:gd name="T1" fmla="*/ 42 h 245"/>
                <a:gd name="T2" fmla="*/ 0 w 421"/>
                <a:gd name="T3" fmla="*/ 0 h 245"/>
                <a:gd name="T4" fmla="*/ 169 w 421"/>
                <a:gd name="T5" fmla="*/ 42 h 245"/>
                <a:gd name="T6" fmla="*/ 0 w 421"/>
                <a:gd name="T7" fmla="*/ 98 h 245"/>
                <a:gd name="T8" fmla="*/ 28 w 421"/>
                <a:gd name="T9" fmla="*/ 42 h 2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1" h="245">
                  <a:moveTo>
                    <a:pt x="70" y="105"/>
                  </a:moveTo>
                  <a:lnTo>
                    <a:pt x="0" y="0"/>
                  </a:lnTo>
                  <a:lnTo>
                    <a:pt x="421" y="105"/>
                  </a:lnTo>
                  <a:lnTo>
                    <a:pt x="0" y="245"/>
                  </a:lnTo>
                  <a:lnTo>
                    <a:pt x="70" y="105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2911" y="1658"/>
              <a:ext cx="182" cy="98"/>
            </a:xfrm>
            <a:custGeom>
              <a:avLst/>
              <a:gdLst>
                <a:gd name="T0" fmla="*/ 42 w 456"/>
                <a:gd name="T1" fmla="*/ 42 h 245"/>
                <a:gd name="T2" fmla="*/ 0 w 456"/>
                <a:gd name="T3" fmla="*/ 0 h 245"/>
                <a:gd name="T4" fmla="*/ 182 w 456"/>
                <a:gd name="T5" fmla="*/ 42 h 245"/>
                <a:gd name="T6" fmla="*/ 0 w 456"/>
                <a:gd name="T7" fmla="*/ 98 h 245"/>
                <a:gd name="T8" fmla="*/ 42 w 456"/>
                <a:gd name="T9" fmla="*/ 42 h 2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6" h="245">
                  <a:moveTo>
                    <a:pt x="105" y="105"/>
                  </a:moveTo>
                  <a:lnTo>
                    <a:pt x="0" y="0"/>
                  </a:lnTo>
                  <a:lnTo>
                    <a:pt x="456" y="105"/>
                  </a:lnTo>
                  <a:lnTo>
                    <a:pt x="0" y="245"/>
                  </a:lnTo>
                  <a:lnTo>
                    <a:pt x="105" y="105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 flipH="1">
              <a:off x="2827" y="1707"/>
              <a:ext cx="155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Freeform 20"/>
            <p:cNvSpPr>
              <a:spLocks/>
            </p:cNvSpPr>
            <p:nvPr/>
          </p:nvSpPr>
          <p:spPr bwMode="auto">
            <a:xfrm>
              <a:off x="2728" y="2401"/>
              <a:ext cx="183" cy="98"/>
            </a:xfrm>
            <a:custGeom>
              <a:avLst/>
              <a:gdLst>
                <a:gd name="T0" fmla="*/ 42 w 456"/>
                <a:gd name="T1" fmla="*/ 56 h 245"/>
                <a:gd name="T2" fmla="*/ 0 w 456"/>
                <a:gd name="T3" fmla="*/ 0 h 245"/>
                <a:gd name="T4" fmla="*/ 183 w 456"/>
                <a:gd name="T5" fmla="*/ 56 h 245"/>
                <a:gd name="T6" fmla="*/ 0 w 456"/>
                <a:gd name="T7" fmla="*/ 98 h 245"/>
                <a:gd name="T8" fmla="*/ 42 w 456"/>
                <a:gd name="T9" fmla="*/ 56 h 2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6" h="245">
                  <a:moveTo>
                    <a:pt x="105" y="140"/>
                  </a:moveTo>
                  <a:lnTo>
                    <a:pt x="0" y="0"/>
                  </a:lnTo>
                  <a:lnTo>
                    <a:pt x="456" y="140"/>
                  </a:lnTo>
                  <a:lnTo>
                    <a:pt x="0" y="245"/>
                  </a:lnTo>
                  <a:lnTo>
                    <a:pt x="105" y="140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 flipH="1">
              <a:off x="2658" y="2457"/>
              <a:ext cx="108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5" name="Freeform 22"/>
            <p:cNvSpPr>
              <a:spLocks/>
            </p:cNvSpPr>
            <p:nvPr/>
          </p:nvSpPr>
          <p:spPr bwMode="auto">
            <a:xfrm>
              <a:off x="877" y="2092"/>
              <a:ext cx="84" cy="183"/>
            </a:xfrm>
            <a:custGeom>
              <a:avLst/>
              <a:gdLst>
                <a:gd name="T0" fmla="*/ 42 w 211"/>
                <a:gd name="T1" fmla="*/ 42 h 456"/>
                <a:gd name="T2" fmla="*/ 84 w 211"/>
                <a:gd name="T3" fmla="*/ 0 h 456"/>
                <a:gd name="T4" fmla="*/ 42 w 211"/>
                <a:gd name="T5" fmla="*/ 183 h 456"/>
                <a:gd name="T6" fmla="*/ 0 w 211"/>
                <a:gd name="T7" fmla="*/ 0 h 456"/>
                <a:gd name="T8" fmla="*/ 42 w 211"/>
                <a:gd name="T9" fmla="*/ 42 h 4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1" h="456">
                  <a:moveTo>
                    <a:pt x="105" y="105"/>
                  </a:moveTo>
                  <a:lnTo>
                    <a:pt x="211" y="0"/>
                  </a:lnTo>
                  <a:lnTo>
                    <a:pt x="105" y="456"/>
                  </a:lnTo>
                  <a:lnTo>
                    <a:pt x="0" y="0"/>
                  </a:lnTo>
                  <a:lnTo>
                    <a:pt x="105" y="105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6" name="Freeform 23"/>
            <p:cNvSpPr>
              <a:spLocks/>
            </p:cNvSpPr>
            <p:nvPr/>
          </p:nvSpPr>
          <p:spPr bwMode="auto">
            <a:xfrm>
              <a:off x="909" y="2640"/>
              <a:ext cx="84" cy="182"/>
            </a:xfrm>
            <a:custGeom>
              <a:avLst/>
              <a:gdLst>
                <a:gd name="T0" fmla="*/ 42 w 211"/>
                <a:gd name="T1" fmla="*/ 140 h 456"/>
                <a:gd name="T2" fmla="*/ 0 w 211"/>
                <a:gd name="T3" fmla="*/ 182 h 456"/>
                <a:gd name="T4" fmla="*/ 42 w 211"/>
                <a:gd name="T5" fmla="*/ 0 h 456"/>
                <a:gd name="T6" fmla="*/ 84 w 211"/>
                <a:gd name="T7" fmla="*/ 182 h 456"/>
                <a:gd name="T8" fmla="*/ 42 w 211"/>
                <a:gd name="T9" fmla="*/ 140 h 4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1" h="456">
                  <a:moveTo>
                    <a:pt x="105" y="350"/>
                  </a:moveTo>
                  <a:lnTo>
                    <a:pt x="0" y="456"/>
                  </a:lnTo>
                  <a:lnTo>
                    <a:pt x="105" y="0"/>
                  </a:lnTo>
                  <a:lnTo>
                    <a:pt x="211" y="456"/>
                  </a:lnTo>
                  <a:lnTo>
                    <a:pt x="105" y="350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 flipH="1">
              <a:off x="951" y="2878"/>
              <a:ext cx="3689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 flipH="1">
              <a:off x="919" y="2065"/>
              <a:ext cx="2707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9" name="Line 26"/>
            <p:cNvSpPr>
              <a:spLocks noChangeShapeType="1"/>
            </p:cNvSpPr>
            <p:nvPr/>
          </p:nvSpPr>
          <p:spPr bwMode="auto">
            <a:xfrm flipH="1">
              <a:off x="1482" y="2462"/>
              <a:ext cx="107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0" name="Line 27"/>
            <p:cNvSpPr>
              <a:spLocks noChangeShapeType="1"/>
            </p:cNvSpPr>
            <p:nvPr/>
          </p:nvSpPr>
          <p:spPr bwMode="auto">
            <a:xfrm>
              <a:off x="4638" y="2630"/>
              <a:ext cx="0" cy="2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1" name="Line 28"/>
            <p:cNvSpPr>
              <a:spLocks noChangeShapeType="1"/>
            </p:cNvSpPr>
            <p:nvPr/>
          </p:nvSpPr>
          <p:spPr bwMode="auto">
            <a:xfrm flipH="1">
              <a:off x="954" y="2726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 flipH="1">
              <a:off x="924" y="2072"/>
              <a:ext cx="0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3" name="Line 30"/>
            <p:cNvSpPr>
              <a:spLocks noChangeShapeType="1"/>
            </p:cNvSpPr>
            <p:nvPr/>
          </p:nvSpPr>
          <p:spPr bwMode="auto">
            <a:xfrm>
              <a:off x="3630" y="1861"/>
              <a:ext cx="0" cy="21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 flipH="1">
              <a:off x="1404" y="1712"/>
              <a:ext cx="155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5" name="Text Box 32"/>
            <p:cNvSpPr txBox="1">
              <a:spLocks noChangeArrowheads="1"/>
            </p:cNvSpPr>
            <p:nvPr/>
          </p:nvSpPr>
          <p:spPr bwMode="auto">
            <a:xfrm>
              <a:off x="402" y="1568"/>
              <a:ext cx="10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tr-TR" altLang="tr-TR" sz="1400" dirty="0"/>
                <a:t>Genel Gereksinim</a:t>
              </a:r>
            </a:p>
            <a:p>
              <a:pPr algn="ctr"/>
              <a:r>
                <a:rPr lang="tr-TR" altLang="tr-TR" sz="1400" dirty="0"/>
                <a:t>Belirlenmesi</a:t>
              </a:r>
              <a:endParaRPr lang="tr-TR" altLang="tr-TR" sz="2400" dirty="0">
                <a:latin typeface="Times" panose="02020603050405020304" pitchFamily="18" charset="0"/>
              </a:endParaRPr>
            </a:p>
          </p:txBody>
        </p:sp>
        <p:sp>
          <p:nvSpPr>
            <p:cNvPr id="36" name="Text Box 33"/>
            <p:cNvSpPr txBox="1">
              <a:spLocks noChangeArrowheads="1"/>
            </p:cNvSpPr>
            <p:nvPr/>
          </p:nvSpPr>
          <p:spPr bwMode="auto">
            <a:xfrm>
              <a:off x="1746" y="1562"/>
              <a:ext cx="10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tr-TR" altLang="tr-TR" sz="1400" dirty="0"/>
                <a:t>Gereksinimleri</a:t>
              </a:r>
            </a:p>
            <a:p>
              <a:pPr algn="ctr"/>
              <a:r>
                <a:rPr lang="tr-TR" altLang="tr-TR" sz="1400" dirty="0"/>
                <a:t>Artırımlara Bölme</a:t>
              </a:r>
            </a:p>
            <a:p>
              <a:endParaRPr lang="tr-TR" altLang="tr-TR" sz="2400" dirty="0">
                <a:latin typeface="Times" panose="02020603050405020304" pitchFamily="18" charset="0"/>
              </a:endParaRPr>
            </a:p>
          </p:txBody>
        </p:sp>
        <p:sp>
          <p:nvSpPr>
            <p:cNvPr id="37" name="Text Box 34"/>
            <p:cNvSpPr txBox="1">
              <a:spLocks noChangeArrowheads="1"/>
            </p:cNvSpPr>
            <p:nvPr/>
          </p:nvSpPr>
          <p:spPr bwMode="auto">
            <a:xfrm>
              <a:off x="3084" y="1574"/>
              <a:ext cx="1038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tr-TR" altLang="tr-TR" sz="1400" dirty="0"/>
                <a:t>Sistem Mimarisini Tanımlama</a:t>
              </a:r>
              <a:endParaRPr lang="tr-TR" altLang="tr-TR" sz="2400" dirty="0">
                <a:latin typeface="Times" panose="02020603050405020304" pitchFamily="18" charset="0"/>
              </a:endParaRPr>
            </a:p>
          </p:txBody>
        </p:sp>
        <p:sp>
          <p:nvSpPr>
            <p:cNvPr id="38" name="Text Box 35"/>
            <p:cNvSpPr txBox="1">
              <a:spLocks noChangeArrowheads="1"/>
            </p:cNvSpPr>
            <p:nvPr/>
          </p:nvSpPr>
          <p:spPr bwMode="auto">
            <a:xfrm>
              <a:off x="402" y="2318"/>
              <a:ext cx="1098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tr-TR" altLang="tr-TR" sz="1400" dirty="0"/>
                <a:t>Sistem </a:t>
              </a:r>
              <a:r>
                <a:rPr lang="tr-TR" altLang="tr-TR" sz="1400" dirty="0" err="1"/>
                <a:t>Artırılımının</a:t>
              </a:r>
              <a:endParaRPr lang="tr-TR" altLang="tr-TR" sz="1400" dirty="0"/>
            </a:p>
            <a:p>
              <a:pPr algn="ctr"/>
              <a:r>
                <a:rPr lang="tr-TR" altLang="tr-TR" sz="1400" dirty="0"/>
                <a:t>Yapılması</a:t>
              </a:r>
              <a:endParaRPr lang="tr-TR" altLang="tr-TR" sz="2400" dirty="0">
                <a:latin typeface="Times" panose="02020603050405020304" pitchFamily="18" charset="0"/>
              </a:endParaRPr>
            </a:p>
          </p:txBody>
        </p:sp>
        <p:sp>
          <p:nvSpPr>
            <p:cNvPr id="39" name="Text Box 36"/>
            <p:cNvSpPr txBox="1">
              <a:spLocks noChangeArrowheads="1"/>
            </p:cNvSpPr>
            <p:nvPr/>
          </p:nvSpPr>
          <p:spPr bwMode="auto">
            <a:xfrm>
              <a:off x="1662" y="2306"/>
              <a:ext cx="1038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tr-TR" altLang="tr-TR" sz="1400" dirty="0" err="1"/>
                <a:t>Artırılımın</a:t>
              </a:r>
              <a:endParaRPr lang="tr-TR" altLang="tr-TR" sz="1400" dirty="0"/>
            </a:p>
            <a:p>
              <a:pPr algn="ctr"/>
              <a:r>
                <a:rPr lang="tr-TR" altLang="tr-TR" sz="1400" dirty="0"/>
                <a:t>Onaylanması</a:t>
              </a:r>
              <a:endParaRPr lang="tr-TR" altLang="tr-TR" sz="2400" dirty="0">
                <a:latin typeface="Times" panose="02020603050405020304" pitchFamily="18" charset="0"/>
              </a:endParaRPr>
            </a:p>
          </p:txBody>
        </p:sp>
        <p:sp>
          <p:nvSpPr>
            <p:cNvPr id="40" name="Text Box 37"/>
            <p:cNvSpPr txBox="1">
              <a:spLocks noChangeArrowheads="1"/>
            </p:cNvSpPr>
            <p:nvPr/>
          </p:nvSpPr>
          <p:spPr bwMode="auto">
            <a:xfrm>
              <a:off x="2886" y="2288"/>
              <a:ext cx="1038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tr-TR" altLang="tr-TR" sz="1400" dirty="0" err="1"/>
                <a:t>Artırılımın</a:t>
              </a:r>
              <a:endParaRPr lang="tr-TR" altLang="tr-TR" sz="1400" dirty="0"/>
            </a:p>
            <a:p>
              <a:pPr algn="ctr"/>
              <a:r>
                <a:rPr lang="tr-TR" altLang="tr-TR" sz="1400" dirty="0"/>
                <a:t>Birleştirilmesi</a:t>
              </a:r>
              <a:endParaRPr lang="tr-TR" altLang="tr-TR" sz="2400" dirty="0">
                <a:latin typeface="Times" panose="02020603050405020304" pitchFamily="18" charset="0"/>
              </a:endParaRPr>
            </a:p>
          </p:txBody>
        </p:sp>
        <p:sp>
          <p:nvSpPr>
            <p:cNvPr id="41" name="Text Box 38"/>
            <p:cNvSpPr txBox="1">
              <a:spLocks noChangeArrowheads="1"/>
            </p:cNvSpPr>
            <p:nvPr/>
          </p:nvSpPr>
          <p:spPr bwMode="auto">
            <a:xfrm>
              <a:off x="4080" y="2276"/>
              <a:ext cx="1038" cy="36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tr-TR" altLang="tr-TR" sz="1400" dirty="0"/>
                <a:t>Sistemin Onaylanması</a:t>
              </a:r>
              <a:endParaRPr lang="tr-TR" altLang="tr-TR" sz="2400" dirty="0">
                <a:latin typeface="Times" panose="02020603050405020304" pitchFamily="18" charset="0"/>
              </a:endParaRPr>
            </a:p>
          </p:txBody>
        </p:sp>
        <p:sp>
          <p:nvSpPr>
            <p:cNvPr id="42" name="Text Box 39"/>
            <p:cNvSpPr txBox="1">
              <a:spLocks noChangeArrowheads="1"/>
            </p:cNvSpPr>
            <p:nvPr/>
          </p:nvSpPr>
          <p:spPr bwMode="auto">
            <a:xfrm>
              <a:off x="5256" y="2276"/>
              <a:ext cx="5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tr-TR" altLang="tr-TR" sz="1400">
                  <a:solidFill>
                    <a:srgbClr val="000000"/>
                  </a:solidFill>
                </a:rPr>
                <a:t>Son</a:t>
              </a:r>
            </a:p>
            <a:p>
              <a:pPr algn="ctr"/>
              <a:r>
                <a:rPr lang="tr-TR" altLang="tr-TR" sz="1400">
                  <a:solidFill>
                    <a:srgbClr val="000000"/>
                  </a:solidFill>
                </a:rPr>
                <a:t>Sistem</a:t>
              </a:r>
              <a:endParaRPr lang="tr-TR" altLang="tr-TR" sz="2400">
                <a:latin typeface="Times" panose="02020603050405020304" pitchFamily="18" charset="0"/>
              </a:endParaRPr>
            </a:p>
          </p:txBody>
        </p:sp>
        <p:sp>
          <p:nvSpPr>
            <p:cNvPr id="43" name="Text Box 40"/>
            <p:cNvSpPr txBox="1">
              <a:spLocks noChangeArrowheads="1"/>
            </p:cNvSpPr>
            <p:nvPr/>
          </p:nvSpPr>
          <p:spPr bwMode="auto">
            <a:xfrm>
              <a:off x="2105" y="2943"/>
              <a:ext cx="1038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tr-TR" altLang="tr-TR" sz="1400">
                  <a:solidFill>
                    <a:srgbClr val="000000"/>
                  </a:solidFill>
                </a:rPr>
                <a:t>Bitmemiş Sistem</a:t>
              </a:r>
              <a:endParaRPr lang="tr-TR" altLang="tr-TR" sz="2400">
                <a:latin typeface="Times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7216148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Araştırma Tabanlı Süreç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altLang="tr-TR" dirty="0">
                <a:solidFill>
                  <a:srgbClr val="77212B"/>
                </a:solidFill>
              </a:rPr>
              <a:t>Yap-at prototipi</a:t>
            </a:r>
            <a:r>
              <a:rPr lang="tr-TR" altLang="tr-TR" dirty="0"/>
              <a:t> olarak ta bilinir.</a:t>
            </a:r>
          </a:p>
          <a:p>
            <a:endParaRPr lang="tr-TR" altLang="tr-TR" dirty="0"/>
          </a:p>
          <a:p>
            <a:r>
              <a:rPr lang="tr-TR" altLang="tr-TR" dirty="0"/>
              <a:t>Araştırma ortamları </a:t>
            </a:r>
            <a:r>
              <a:rPr lang="tr-TR" altLang="tr-TR" dirty="0">
                <a:solidFill>
                  <a:srgbClr val="77212B"/>
                </a:solidFill>
              </a:rPr>
              <a:t>bütünüyle belirsizlik</a:t>
            </a:r>
            <a:r>
              <a:rPr lang="tr-TR" altLang="tr-TR" dirty="0"/>
              <a:t> üzerine çalışan ortamlardır.</a:t>
            </a:r>
          </a:p>
          <a:p>
            <a:endParaRPr lang="tr-TR" altLang="tr-TR" dirty="0"/>
          </a:p>
          <a:p>
            <a:r>
              <a:rPr lang="tr-TR" altLang="tr-TR" dirty="0"/>
              <a:t>Yapılan işlerden edinilecek sonuçlar belirgin değildir.</a:t>
            </a:r>
          </a:p>
          <a:p>
            <a:endParaRPr lang="tr-TR" altLang="tr-TR" dirty="0"/>
          </a:p>
          <a:p>
            <a:r>
              <a:rPr lang="tr-TR" altLang="tr-TR" dirty="0"/>
              <a:t>Geliştirilen </a:t>
            </a:r>
            <a:r>
              <a:rPr lang="tr-TR" altLang="tr-TR" dirty="0">
                <a:solidFill>
                  <a:srgbClr val="77212B"/>
                </a:solidFill>
              </a:rPr>
              <a:t>yazılımlar genellikle sınırlı sayıda kullanılır</a:t>
            </a:r>
            <a:r>
              <a:rPr lang="tr-TR" altLang="tr-TR" dirty="0"/>
              <a:t> ve kullanım bittikten sonra işe yaramaz hale gelir ve atılır.</a:t>
            </a:r>
          </a:p>
          <a:p>
            <a:endParaRPr lang="tr-TR" altLang="tr-TR" dirty="0"/>
          </a:p>
          <a:p>
            <a:r>
              <a:rPr lang="tr-TR" altLang="tr-TR" dirty="0"/>
              <a:t>Model-zaman-fiyat kestirimi olmadığı için </a:t>
            </a:r>
            <a:r>
              <a:rPr lang="tr-TR" altLang="tr-TR" dirty="0">
                <a:solidFill>
                  <a:srgbClr val="77212B"/>
                </a:solidFill>
              </a:rPr>
              <a:t>sabit fiyat sözleşmelerinde uygun değildir</a:t>
            </a:r>
            <a:r>
              <a:rPr lang="tr-TR" altLang="tr-TR" dirty="0"/>
              <a:t>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618398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Metodolojiler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0" algn="l"/>
              </a:tabLst>
            </a:pPr>
            <a:r>
              <a:rPr lang="tr-TR" altLang="tr-TR" dirty="0">
                <a:solidFill>
                  <a:schemeClr val="accent2"/>
                </a:solidFill>
              </a:rPr>
              <a:t>Metodoloji:</a:t>
            </a:r>
            <a:r>
              <a:rPr lang="tr-TR" altLang="tr-TR" dirty="0"/>
              <a:t> Bir BT projesi ya da yazılım yaşam döngüsü aşamaları boyunca </a:t>
            </a:r>
            <a:r>
              <a:rPr lang="tr-TR" altLang="tr-TR"/>
              <a:t>kullanılacak </a:t>
            </a:r>
            <a:r>
              <a:rPr lang="tr-TR" altLang="tr-TR" smtClean="0"/>
              <a:t>birbirleriyle </a:t>
            </a:r>
            <a:r>
              <a:rPr lang="tr-TR" altLang="tr-TR" dirty="0"/>
              <a:t>uyumlu yöntemler bütünü.</a:t>
            </a:r>
          </a:p>
          <a:p>
            <a:pPr>
              <a:tabLst>
                <a:tab pos="0" algn="l"/>
              </a:tabLst>
            </a:pPr>
            <a:endParaRPr lang="tr-TR" altLang="tr-TR" dirty="0"/>
          </a:p>
          <a:p>
            <a:pPr marL="0" indent="0">
              <a:buNone/>
              <a:tabLst>
                <a:tab pos="0" algn="l"/>
              </a:tabLst>
            </a:pPr>
            <a:r>
              <a:rPr lang="tr-TR" altLang="tr-TR" dirty="0"/>
              <a:t>Bir metodoloji, </a:t>
            </a:r>
          </a:p>
          <a:p>
            <a:pPr marL="900113" lvl="1" indent="-377825">
              <a:tabLst>
                <a:tab pos="0" algn="l"/>
              </a:tabLst>
            </a:pPr>
            <a:r>
              <a:rPr lang="tr-TR" altLang="tr-TR" dirty="0"/>
              <a:t>bir süreç modelini ve </a:t>
            </a:r>
          </a:p>
          <a:p>
            <a:pPr marL="900113" lvl="1" indent="-377825">
              <a:tabLst>
                <a:tab pos="0" algn="l"/>
              </a:tabLst>
            </a:pPr>
            <a:r>
              <a:rPr lang="tr-TR" altLang="tr-TR" dirty="0"/>
              <a:t>belirli sayıda belirtim yöntemini içerir</a:t>
            </a:r>
          </a:p>
          <a:p>
            <a:pPr marL="900113" lvl="1" indent="-377825">
              <a:tabLst>
                <a:tab pos="0" algn="l"/>
              </a:tabLst>
            </a:pPr>
            <a:endParaRPr lang="tr-TR" altLang="tr-TR" dirty="0"/>
          </a:p>
          <a:p>
            <a:pPr marL="0" indent="0">
              <a:buNone/>
              <a:tabLst>
                <a:tab pos="0" algn="l"/>
              </a:tabLst>
            </a:pPr>
            <a:r>
              <a:rPr lang="tr-TR" altLang="tr-TR" dirty="0"/>
              <a:t>Günümüzdeki </a:t>
            </a:r>
            <a:r>
              <a:rPr lang="tr-TR" altLang="tr-TR" dirty="0" smtClean="0"/>
              <a:t>metodolojiler; </a:t>
            </a:r>
            <a:r>
              <a:rPr lang="tr-TR" altLang="tr-TR" dirty="0">
                <a:solidFill>
                  <a:srgbClr val="00B0F0"/>
                </a:solidFill>
              </a:rPr>
              <a:t>ç</a:t>
            </a:r>
            <a:r>
              <a:rPr lang="tr-TR" altLang="tr-TR" dirty="0" smtClean="0">
                <a:solidFill>
                  <a:srgbClr val="00B0F0"/>
                </a:solidFill>
              </a:rPr>
              <a:t>ağlayan, V  </a:t>
            </a:r>
            <a:r>
              <a:rPr lang="tr-TR" altLang="tr-TR" dirty="0">
                <a:solidFill>
                  <a:srgbClr val="00B0F0"/>
                </a:solidFill>
              </a:rPr>
              <a:t>ya da </a:t>
            </a:r>
            <a:r>
              <a:rPr lang="tr-TR" altLang="tr-TR" dirty="0" smtClean="0">
                <a:solidFill>
                  <a:srgbClr val="00B0F0"/>
                </a:solidFill>
              </a:rPr>
              <a:t>spiral  süreç modellerini  </a:t>
            </a:r>
            <a:r>
              <a:rPr lang="tr-TR" altLang="tr-TR" dirty="0"/>
              <a:t>temel </a:t>
            </a:r>
            <a:r>
              <a:rPr lang="tr-TR" altLang="tr-TR" dirty="0" smtClean="0"/>
              <a:t>almaktadır.</a:t>
            </a:r>
            <a:endParaRPr lang="tr-TR" alt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374523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dirty="0"/>
              <a:t>Bir Metodolojide Bulunması Gereken Temel </a:t>
            </a:r>
            <a:r>
              <a:rPr lang="tr-TR" altLang="tr-TR" dirty="0" smtClean="0"/>
              <a:t>Bileşenler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69937" y="1654175"/>
            <a:ext cx="4986285" cy="4866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Wingdings" panose="05000000000000000000" pitchFamily="2" charset="2"/>
              <a:buChar char="ü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 err="1" smtClean="0"/>
              <a:t>Ayrıntılandırılmış</a:t>
            </a:r>
            <a:r>
              <a:rPr lang="tr-TR" altLang="tr-TR" sz="2000" dirty="0" smtClean="0"/>
              <a:t> bir süreç 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000" dirty="0" smtClean="0"/>
              <a:t>	modeli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 smtClean="0"/>
              <a:t>Ayrıntılı süreç tanımları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 smtClean="0"/>
              <a:t>İyi tanımlı üretim yöntemleri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 smtClean="0"/>
              <a:t>Süreçler arası ara yüz tanımları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 smtClean="0"/>
              <a:t>Ayrıntılı girdi tanımları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 smtClean="0"/>
              <a:t>Ayrıntılı çıktı tanımları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 smtClean="0"/>
              <a:t>Proje yönetim modeli</a:t>
            </a:r>
          </a:p>
          <a:p>
            <a:pPr>
              <a:lnSpc>
                <a:spcPct val="95000"/>
              </a:lnSpc>
              <a:spcBef>
                <a:spcPct val="60000"/>
              </a:spcBef>
              <a:buFont typeface="Wingdings" panose="05000000000000000000" pitchFamily="2" charset="2"/>
              <a:buNone/>
            </a:pPr>
            <a:endParaRPr lang="tr-TR" altLang="tr-TR" sz="2000" dirty="0" smtClean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778289" y="1454046"/>
            <a:ext cx="5123901" cy="4428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>
                <a:latin typeface="+mn-lt"/>
              </a:rPr>
              <a:t>Konfigürasyon yönetim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000" dirty="0">
                <a:latin typeface="+mn-lt"/>
              </a:rPr>
              <a:t>	modeli</a:t>
            </a:r>
          </a:p>
          <a:p>
            <a:pPr eaLnBrk="1" hangingPunct="1"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>
                <a:latin typeface="+mn-lt"/>
              </a:rPr>
              <a:t>Maliyet yönetim modeli</a:t>
            </a:r>
          </a:p>
          <a:p>
            <a:pPr eaLnBrk="1" hangingPunct="1"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>
                <a:latin typeface="+mn-lt"/>
              </a:rPr>
              <a:t>Kalite yönetim modeli</a:t>
            </a:r>
          </a:p>
          <a:p>
            <a:pPr eaLnBrk="1" hangingPunct="1"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>
                <a:latin typeface="+mn-lt"/>
              </a:rPr>
              <a:t>Risk yönetim modeli</a:t>
            </a:r>
          </a:p>
          <a:p>
            <a:pPr eaLnBrk="1" hangingPunct="1"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>
                <a:latin typeface="+mn-lt"/>
              </a:rPr>
              <a:t>Değişiklik yönetim modeli</a:t>
            </a:r>
          </a:p>
          <a:p>
            <a:pPr eaLnBrk="1" hangingPunct="1"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>
                <a:latin typeface="+mn-lt"/>
              </a:rPr>
              <a:t>Kullanıcı </a:t>
            </a:r>
            <a:r>
              <a:rPr lang="tr-TR" altLang="tr-TR" sz="2000" dirty="0" err="1">
                <a:latin typeface="+mn-lt"/>
              </a:rPr>
              <a:t>arayüz</a:t>
            </a:r>
            <a:r>
              <a:rPr lang="tr-TR" altLang="tr-TR" sz="2000" dirty="0">
                <a:latin typeface="+mn-lt"/>
              </a:rPr>
              <a:t> ve ilişki modeli</a:t>
            </a:r>
          </a:p>
          <a:p>
            <a:pPr eaLnBrk="1" hangingPunct="1">
              <a:lnSpc>
                <a:spcPct val="95000"/>
              </a:lnSpc>
              <a:spcBef>
                <a:spcPct val="60000"/>
              </a:spcBef>
            </a:pPr>
            <a:r>
              <a:rPr lang="tr-TR" altLang="tr-TR" sz="2000" dirty="0">
                <a:latin typeface="+mn-lt"/>
              </a:rPr>
              <a:t>Standartlar</a:t>
            </a:r>
          </a:p>
        </p:txBody>
      </p:sp>
    </p:spTree>
    <p:extLst>
      <p:ext uri="{BB962C8B-B14F-4D97-AF65-F5344CB8AC3E}">
        <p14:creationId xmlns:p14="http://schemas.microsoft.com/office/powerpoint/2010/main" xmlns="" val="3271155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dirty="0"/>
              <a:t>Bir Metodolojide Bulunması Gereken Temel Bileşenler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80000"/>
              </a:spcBef>
            </a:pPr>
            <a:r>
              <a:rPr lang="tr-TR" altLang="tr-TR" dirty="0"/>
              <a:t>Metodoloji bileşenleri ile ilgili olarak bağımsız kuruluş </a:t>
            </a:r>
            <a:r>
              <a:rPr lang="tr-TR" altLang="tr-TR" dirty="0">
                <a:solidFill>
                  <a:srgbClr val="373187"/>
                </a:solidFill>
              </a:rPr>
              <a:t>(IEEE, ISO, vs.)</a:t>
            </a:r>
            <a:r>
              <a:rPr lang="tr-TR" altLang="tr-TR" dirty="0"/>
              <a:t> ve kişiler tarafından geliştirilmiş çeşitli standartlar ve rehberler mevcuttur.</a:t>
            </a:r>
          </a:p>
          <a:p>
            <a:pPr>
              <a:spcBef>
                <a:spcPct val="80000"/>
              </a:spcBef>
            </a:pPr>
            <a:r>
              <a:rPr lang="tr-TR" altLang="tr-TR" dirty="0"/>
              <a:t>Kullanılan süreç modelleri ve belirtim yöntemleri zaman içinde değiştiği için standart ve rehberler de sürekli güncellenmektedir</a:t>
            </a:r>
            <a:r>
              <a:rPr lang="tr-TR" altLang="tr-TR" dirty="0" smtClean="0"/>
              <a:t>.</a:t>
            </a:r>
            <a:endParaRPr lang="tr-TR" alt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42566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 smtClean="0"/>
              <a:t>Yourdon</a:t>
            </a:r>
            <a:r>
              <a:rPr lang="tr-TR" altLang="tr-TR" dirty="0" smtClean="0"/>
              <a:t> Yapısal Sistem Tasarım Metodolojisi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47193" y="1825625"/>
            <a:ext cx="7297613" cy="4351338"/>
          </a:xfrm>
          <a:prstGeom prst="rect">
            <a:avLst/>
          </a:prstGeom>
        </p:spPr>
      </p:pic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55804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4400" dirty="0"/>
              <a:t>Yazılım Yaşam </a:t>
            </a:r>
            <a:r>
              <a:rPr lang="tr-TR" altLang="tr-TR" sz="4400" dirty="0" smtClean="0"/>
              <a:t>Döngüsü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7" name="Rectangle 3"/>
          <p:cNvSpPr>
            <a:spLocks noGrp="1" noChangeArrowheads="1"/>
          </p:cNvSpPr>
          <p:nvPr/>
        </p:nvSpPr>
        <p:spPr bwMode="auto">
          <a:xfrm>
            <a:off x="320040" y="1416050"/>
            <a:ext cx="11452860" cy="530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tr-TR" altLang="tr-TR" dirty="0" smtClean="0">
                <a:solidFill>
                  <a:schemeClr val="accent2"/>
                </a:solidFill>
              </a:rPr>
              <a:t>Planlama</a:t>
            </a:r>
          </a:p>
          <a:p>
            <a:pPr marL="838200" lvl="1" indent="-3810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 smtClean="0"/>
              <a:t>	Personel ve donanım gereksinimlerinin çıkarıldığı, fizibilite çalışmasının yapıldığı ve proje planının oluşturulduğu aşamadır.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tr-TR" altLang="tr-TR" dirty="0" smtClean="0">
                <a:solidFill>
                  <a:schemeClr val="accent2"/>
                </a:solidFill>
              </a:rPr>
              <a:t>Analiz</a:t>
            </a:r>
          </a:p>
          <a:p>
            <a:pPr marL="838200" lvl="1" indent="-3810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 smtClean="0"/>
              <a:t>	Sistem gereksinimlerinin ve işlevlerinin ayrıntılı olarak çıkarıldığı aşama. Var olan işler incelenir, temel sorunlar ortaya çıkarılır.</a:t>
            </a:r>
          </a:p>
          <a:p>
            <a:pPr marL="838200" lvl="1" indent="-381000" eaLnBrk="1" hangingPunct="1">
              <a:lnSpc>
                <a:spcPct val="90000"/>
              </a:lnSpc>
              <a:buNone/>
            </a:pPr>
            <a:r>
              <a:rPr lang="tr-TR" altLang="tr-TR" dirty="0"/>
              <a:t>	</a:t>
            </a:r>
            <a:r>
              <a:rPr lang="tr-TR" altLang="tr-TR" dirty="0">
                <a:solidFill>
                  <a:srgbClr val="0070C0"/>
                </a:solidFill>
              </a:rPr>
              <a:t>mantıksal; </a:t>
            </a:r>
            <a:r>
              <a:rPr lang="tr-TR" altLang="tr-TR" dirty="0"/>
              <a:t>önerilen sistemin yapısı anlatılır</a:t>
            </a:r>
            <a:r>
              <a:rPr lang="tr-TR" altLang="tr-TR" dirty="0" smtClean="0"/>
              <a:t>,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tr-TR" altLang="tr-TR" dirty="0" smtClean="0">
                <a:solidFill>
                  <a:schemeClr val="accent2"/>
                </a:solidFill>
              </a:rPr>
              <a:t>Tasarım</a:t>
            </a:r>
          </a:p>
          <a:p>
            <a:pPr marL="838200" lvl="1" indent="-3810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 smtClean="0"/>
              <a:t>	Belirlenen gereksinimlere yanıt verecek yazılım sisteminin temel yapısının oluşturulduğu aşamadır.</a:t>
            </a:r>
          </a:p>
          <a:p>
            <a:pPr marL="838200" lvl="1" indent="-3810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 smtClean="0"/>
              <a:t>	</a:t>
            </a:r>
            <a:r>
              <a:rPr lang="tr-TR" altLang="tr-TR" sz="1800" dirty="0" smtClean="0"/>
              <a:t>	</a:t>
            </a:r>
            <a:r>
              <a:rPr lang="tr-TR" altLang="tr-TR" sz="1800" dirty="0" smtClean="0">
                <a:solidFill>
                  <a:srgbClr val="0070C0"/>
                </a:solidFill>
              </a:rPr>
              <a:t>mantıksal; </a:t>
            </a:r>
            <a:r>
              <a:rPr lang="tr-TR" altLang="tr-TR" sz="1800" dirty="0" smtClean="0"/>
              <a:t>önerilen sistemin yapısı anlatılır,</a:t>
            </a:r>
          </a:p>
          <a:p>
            <a:pPr marL="838200" lvl="1" indent="-3810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1800" dirty="0" smtClean="0"/>
              <a:t>		</a:t>
            </a:r>
            <a:r>
              <a:rPr lang="tr-TR" altLang="tr-TR" sz="1800" dirty="0">
                <a:solidFill>
                  <a:srgbClr val="0070C0"/>
                </a:solidFill>
              </a:rPr>
              <a:t>fiziksel; </a:t>
            </a:r>
            <a:r>
              <a:rPr lang="tr-TR" altLang="tr-TR" sz="1800" dirty="0" smtClean="0"/>
              <a:t>yazılımı içeren bileşenler ve bunların ayrıntıları.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tr-TR" altLang="tr-TR" dirty="0" smtClean="0">
                <a:solidFill>
                  <a:schemeClr val="accent2"/>
                </a:solidFill>
              </a:rPr>
              <a:t>Gerçekleştirim</a:t>
            </a:r>
          </a:p>
          <a:p>
            <a:pPr marL="838200" lvl="1" indent="-3810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 smtClean="0"/>
              <a:t>	Kodlama, test etme ve kurulum çalışmalarının yapıldığı aşamadır.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tr-TR" altLang="tr-TR" dirty="0" smtClean="0">
                <a:solidFill>
                  <a:schemeClr val="accent2"/>
                </a:solidFill>
              </a:rPr>
              <a:t>Bakım</a:t>
            </a:r>
          </a:p>
          <a:p>
            <a:pPr marL="838200" lvl="1" indent="-3810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 smtClean="0"/>
              <a:t>	Hata giderme ve yeni eklentiler yapma aşaması.</a:t>
            </a:r>
          </a:p>
        </p:txBody>
      </p:sp>
    </p:spTree>
    <p:extLst>
      <p:ext uri="{BB962C8B-B14F-4D97-AF65-F5344CB8AC3E}">
        <p14:creationId xmlns:p14="http://schemas.microsoft.com/office/powerpoint/2010/main" xmlns="" val="59627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Belirtim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4320" y="1554480"/>
            <a:ext cx="11452860" cy="4622483"/>
          </a:xfrm>
        </p:spPr>
        <p:txBody>
          <a:bodyPr>
            <a:normAutofit/>
          </a:bodyPr>
          <a:lstStyle/>
          <a:p>
            <a:pPr marL="457200" lvl="1" indent="0" algn="just">
              <a:spcAft>
                <a:spcPct val="40000"/>
              </a:spcAft>
              <a:buNone/>
            </a:pPr>
            <a:r>
              <a:rPr lang="tr-TR" altLang="tr-TR" dirty="0" smtClean="0"/>
              <a:t>Bir çekirdek </a:t>
            </a:r>
            <a:r>
              <a:rPr lang="tr-TR" altLang="tr-TR" dirty="0"/>
              <a:t>sürece ilişkin fonksiyonları yerine </a:t>
            </a:r>
            <a:r>
              <a:rPr lang="tr-TR" altLang="tr-TR" dirty="0" smtClean="0"/>
              <a:t>getirmek veya çekirdek süreçler arası geçişlerin belirtilmesinde kullanılan  yöntemler, </a:t>
            </a:r>
            <a:r>
              <a:rPr lang="tr-TR" altLang="tr-TR" dirty="0">
                <a:solidFill>
                  <a:srgbClr val="00FF00"/>
                </a:solidFill>
              </a:rPr>
              <a:t>B</a:t>
            </a:r>
            <a:r>
              <a:rPr lang="tr-TR" altLang="tr-TR" dirty="0" smtClean="0">
                <a:solidFill>
                  <a:srgbClr val="00FF00"/>
                </a:solidFill>
              </a:rPr>
              <a:t>elirtim </a:t>
            </a:r>
            <a:r>
              <a:rPr lang="tr-TR" altLang="tr-TR" dirty="0">
                <a:solidFill>
                  <a:srgbClr val="00FF00"/>
                </a:solidFill>
              </a:rPr>
              <a:t>Y</a:t>
            </a:r>
            <a:r>
              <a:rPr lang="tr-TR" altLang="tr-TR" dirty="0" smtClean="0">
                <a:solidFill>
                  <a:srgbClr val="00FF00"/>
                </a:solidFill>
              </a:rPr>
              <a:t>öntemleri </a:t>
            </a:r>
            <a:r>
              <a:rPr lang="tr-TR" altLang="tr-TR" dirty="0" smtClean="0"/>
              <a:t>olarak adlandırılır.</a:t>
            </a:r>
            <a:endParaRPr lang="tr-TR" altLang="tr-TR" dirty="0"/>
          </a:p>
          <a:p>
            <a:pPr marL="457200" lvl="1" indent="0">
              <a:buNone/>
            </a:pPr>
            <a:r>
              <a:rPr lang="tr-TR" altLang="tr-TR" dirty="0" smtClean="0"/>
              <a:t>yazılım </a:t>
            </a:r>
            <a:r>
              <a:rPr lang="tr-TR" altLang="tr-TR" dirty="0"/>
              <a:t>yaşam </a:t>
            </a:r>
            <a:r>
              <a:rPr lang="tr-TR" altLang="tr-TR" dirty="0" smtClean="0"/>
              <a:t>döngüsündeki çekirdek süreçlerin </a:t>
            </a:r>
            <a:r>
              <a:rPr lang="tr-TR" altLang="tr-TR" dirty="0"/>
              <a:t>geliştirme </a:t>
            </a:r>
            <a:r>
              <a:rPr lang="tr-TR" altLang="tr-TR" dirty="0" smtClean="0"/>
              <a:t>aşamasında hangi sırada uygulanacağını tanımlayan modellere </a:t>
            </a:r>
            <a:r>
              <a:rPr lang="tr-TR" altLang="tr-TR" dirty="0">
                <a:solidFill>
                  <a:srgbClr val="00FF00"/>
                </a:solidFill>
              </a:rPr>
              <a:t>Süreç Modelleri </a:t>
            </a:r>
            <a:r>
              <a:rPr lang="tr-TR" altLang="tr-TR" dirty="0" smtClean="0"/>
              <a:t>denir. </a:t>
            </a:r>
            <a:endParaRPr lang="tr-TR" alt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endParaRPr lang="tr-TR" b="1" dirty="0"/>
          </a:p>
          <a:p>
            <a:pPr algn="just"/>
            <a:endParaRPr lang="tr-TR" b="1" dirty="0" smtClean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2712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Belirtim Yöntemleri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9701" y="1519707"/>
            <a:ext cx="10684098" cy="4625586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None/>
            </a:pPr>
            <a:r>
              <a:rPr lang="tr-TR" altLang="tr-TR" sz="2400" dirty="0">
                <a:solidFill>
                  <a:srgbClr val="0070C0"/>
                </a:solidFill>
                <a:latin typeface="Arial"/>
              </a:rPr>
              <a:t>Süreç Akışı İçin Kullanılan Belirtim Yöntemleri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None/>
            </a:pPr>
            <a:r>
              <a:rPr lang="tr-TR" altLang="tr-TR" sz="2000" dirty="0">
                <a:solidFill>
                  <a:srgbClr val="000000"/>
                </a:solidFill>
                <a:latin typeface="Arial"/>
              </a:rPr>
              <a:t>	Süreçler arası ilişkilerin ve iletişimin gösterildiği yöntemler </a:t>
            </a:r>
            <a:r>
              <a:rPr lang="tr-TR" altLang="tr-TR" sz="2000" dirty="0">
                <a:solidFill>
                  <a:srgbClr val="00FF00"/>
                </a:solidFill>
                <a:latin typeface="Arial"/>
              </a:rPr>
              <a:t>(Veri Akış Şemaları, Yapısal Şemalar, Nesne/Sınıf Şemaları).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None/>
            </a:pPr>
            <a:endParaRPr lang="tr-TR" altLang="tr-TR" sz="1200" dirty="0">
              <a:solidFill>
                <a:srgbClr val="000000"/>
              </a:solidFill>
              <a:latin typeface="Arial"/>
            </a:endParaRPr>
          </a:p>
          <a:p>
            <a:pPr mar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None/>
            </a:pPr>
            <a:r>
              <a:rPr lang="tr-TR" altLang="tr-TR" sz="2400" dirty="0">
                <a:solidFill>
                  <a:srgbClr val="0070C0"/>
                </a:solidFill>
                <a:latin typeface="Arial"/>
              </a:rPr>
              <a:t>Süreç Tanımlama Yöntemleri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None/>
            </a:pPr>
            <a:r>
              <a:rPr lang="tr-TR" altLang="tr-TR" sz="2000" dirty="0">
                <a:solidFill>
                  <a:srgbClr val="000000"/>
                </a:solidFill>
                <a:latin typeface="Arial"/>
              </a:rPr>
              <a:t>	Süreçlerin iç işleyişini göstermek için kullanılan yöntemler </a:t>
            </a:r>
            <a:r>
              <a:rPr lang="tr-TR" altLang="tr-TR" sz="2000" dirty="0">
                <a:solidFill>
                  <a:srgbClr val="00FF00"/>
                </a:solidFill>
                <a:latin typeface="Arial"/>
              </a:rPr>
              <a:t>(Düz Metin, Algoritma, Karar Tabloları, Karar Ağaçları, Anlatım Dili).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None/>
            </a:pPr>
            <a:endParaRPr lang="tr-TR" altLang="tr-TR" sz="1200" dirty="0">
              <a:solidFill>
                <a:srgbClr val="000000"/>
              </a:solidFill>
              <a:latin typeface="Arial"/>
            </a:endParaRP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None/>
            </a:pPr>
            <a:r>
              <a:rPr lang="tr-TR" altLang="tr-TR" sz="2400" dirty="0">
                <a:solidFill>
                  <a:srgbClr val="0070C0"/>
                </a:solidFill>
                <a:latin typeface="Arial"/>
              </a:rPr>
              <a:t>Veri Tanımlama Yöntemleri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None/>
            </a:pPr>
            <a:r>
              <a:rPr lang="tr-TR" altLang="tr-TR" sz="2000" dirty="0">
                <a:solidFill>
                  <a:srgbClr val="000000"/>
                </a:solidFill>
                <a:latin typeface="Arial"/>
              </a:rPr>
              <a:t>	Süreçler tarafından kullanılan verilerin tanımlanması için kullanılan yöntemler </a:t>
            </a:r>
            <a:r>
              <a:rPr lang="tr-TR" altLang="tr-TR" sz="2000" dirty="0">
                <a:solidFill>
                  <a:srgbClr val="00FF00"/>
                </a:solidFill>
                <a:latin typeface="Arial"/>
              </a:rPr>
              <a:t>(Nesne İlişki Modeli, Veri Tabanı Tabloları, Veri Sözlüğü).</a:t>
            </a:r>
          </a:p>
          <a:p>
            <a:pPr marL="0" indent="0">
              <a:buNone/>
            </a:pPr>
            <a:r>
              <a:rPr lang="tr-TR" dirty="0" smtClean="0"/>
              <a:t>                                 </a:t>
            </a:r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09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Yazılım </a:t>
            </a:r>
            <a:r>
              <a:rPr lang="tr-TR" altLang="tr-TR" dirty="0" smtClean="0"/>
              <a:t>Süreç </a:t>
            </a:r>
            <a:r>
              <a:rPr lang="tr-TR" altLang="tr-TR" dirty="0"/>
              <a:t>Modelleri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10" name="Rectangle 3"/>
          <p:cNvSpPr>
            <a:spLocks noGrp="1" noChangeArrowheads="1"/>
          </p:cNvSpPr>
          <p:nvPr/>
        </p:nvSpPr>
        <p:spPr bwMode="auto">
          <a:xfrm>
            <a:off x="502920" y="1425574"/>
            <a:ext cx="11041380" cy="5113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tr-TR" altLang="tr-TR" dirty="0" smtClean="0"/>
              <a:t>Yazılım üretim işinin genel yapılma düzenine ilişkin rehberlerdir.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altLang="tr-TR" dirty="0" smtClean="0">
                <a:solidFill>
                  <a:srgbClr val="0070C0"/>
                </a:solidFill>
              </a:rPr>
              <a:t>Süreçlere ilişkin ayrıntılarla ya da süreçler arası ilişkilerle ilgilenmezler.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tr-TR" altLang="tr-TR" sz="1600" dirty="0" smtClean="0"/>
          </a:p>
          <a:p>
            <a:pPr marL="1257300" lvl="2" indent="-342900" eaLnBrk="1" hangingPunct="1">
              <a:lnSpc>
                <a:spcPct val="90000"/>
              </a:lnSpc>
              <a:buClr>
                <a:srgbClr val="373187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200" dirty="0" smtClean="0"/>
              <a:t>Gelişigüzel Model		</a:t>
            </a:r>
            <a:endParaRPr lang="tr-TR" altLang="tr-TR" sz="2200" dirty="0" smtClean="0">
              <a:latin typeface="Albertus Extra Bold" pitchFamily="34" charset="0"/>
            </a:endParaRPr>
          </a:p>
          <a:p>
            <a:pPr marL="1257300" lvl="2" indent="-342900" eaLnBrk="1" hangingPunct="1">
              <a:lnSpc>
                <a:spcPct val="90000"/>
              </a:lnSpc>
              <a:buClr>
                <a:srgbClr val="373187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200" dirty="0" smtClean="0"/>
              <a:t>Barok Modeli</a:t>
            </a:r>
          </a:p>
          <a:p>
            <a:pPr marL="1257300" lvl="2" indent="-342900" eaLnBrk="1" hangingPunct="1">
              <a:lnSpc>
                <a:spcPct val="90000"/>
              </a:lnSpc>
              <a:buClr>
                <a:srgbClr val="373187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200" dirty="0" smtClean="0"/>
              <a:t>Çağlayan (Şelale) Modeli</a:t>
            </a:r>
          </a:p>
          <a:p>
            <a:pPr marL="1257300" lvl="2" indent="-342900" eaLnBrk="1" hangingPunct="1">
              <a:lnSpc>
                <a:spcPct val="90000"/>
              </a:lnSpc>
              <a:buClr>
                <a:srgbClr val="373187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200" dirty="0" smtClean="0"/>
              <a:t>V Modeli</a:t>
            </a:r>
          </a:p>
          <a:p>
            <a:pPr marL="1257300" lvl="2" indent="-342900" eaLnBrk="1" hangingPunct="1">
              <a:lnSpc>
                <a:spcPct val="90000"/>
              </a:lnSpc>
              <a:buClr>
                <a:srgbClr val="373187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200" dirty="0" smtClean="0"/>
              <a:t>Spiral Model </a:t>
            </a:r>
          </a:p>
          <a:p>
            <a:pPr marL="1257300" lvl="2" indent="-342900" eaLnBrk="1" hangingPunct="1">
              <a:lnSpc>
                <a:spcPct val="90000"/>
              </a:lnSpc>
              <a:buClr>
                <a:srgbClr val="373187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200" dirty="0" smtClean="0"/>
              <a:t>Evrimsel Model</a:t>
            </a:r>
          </a:p>
          <a:p>
            <a:pPr marL="1257300" lvl="2" indent="-342900" eaLnBrk="1" hangingPunct="1">
              <a:lnSpc>
                <a:spcPct val="90000"/>
              </a:lnSpc>
              <a:buClr>
                <a:srgbClr val="373187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200" dirty="0" err="1" smtClean="0"/>
              <a:t>Artırımsal</a:t>
            </a:r>
            <a:r>
              <a:rPr lang="tr-TR" altLang="tr-TR" sz="2200" dirty="0" smtClean="0"/>
              <a:t> Model</a:t>
            </a:r>
          </a:p>
          <a:p>
            <a:pPr marL="1257300" lvl="2" indent="-342900" eaLnBrk="1" hangingPunct="1">
              <a:lnSpc>
                <a:spcPct val="90000"/>
              </a:lnSpc>
              <a:buClr>
                <a:srgbClr val="373187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200" dirty="0" smtClean="0"/>
              <a:t>Araştırma Tabanlı Model</a:t>
            </a:r>
          </a:p>
        </p:txBody>
      </p:sp>
    </p:spTree>
    <p:extLst>
      <p:ext uri="{BB962C8B-B14F-4D97-AF65-F5344CB8AC3E}">
        <p14:creationId xmlns:p14="http://schemas.microsoft.com/office/powerpoint/2010/main" xmlns="" val="328103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Gelişigüzel Model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45920"/>
            <a:ext cx="10896600" cy="4531043"/>
          </a:xfrm>
        </p:spPr>
        <p:txBody>
          <a:bodyPr>
            <a:normAutofit/>
          </a:bodyPr>
          <a:lstStyle/>
          <a:p>
            <a:r>
              <a:rPr lang="tr-TR" altLang="tr-TR" dirty="0"/>
              <a:t>Herhangi bir model ya da yöntem yok</a:t>
            </a:r>
            <a:r>
              <a:rPr lang="tr-TR" altLang="tr-TR" dirty="0" smtClean="0"/>
              <a:t>.</a:t>
            </a:r>
            <a:endParaRPr lang="tr-TR" altLang="tr-TR" sz="1400" dirty="0"/>
          </a:p>
          <a:p>
            <a:r>
              <a:rPr lang="tr-TR" altLang="tr-TR" dirty="0"/>
              <a:t>Geliştiren kişiye </a:t>
            </a:r>
            <a:r>
              <a:rPr lang="tr-TR" altLang="tr-TR" dirty="0" smtClean="0"/>
              <a:t>bağlı.</a:t>
            </a:r>
            <a:endParaRPr lang="tr-TR" altLang="tr-TR" sz="1400" dirty="0"/>
          </a:p>
          <a:p>
            <a:r>
              <a:rPr lang="tr-TR" altLang="tr-TR" dirty="0"/>
              <a:t>İzlenebilirliği ve bakımı oldukça zor</a:t>
            </a:r>
            <a:r>
              <a:rPr lang="tr-TR" altLang="tr-TR" dirty="0" smtClean="0"/>
              <a:t>.</a:t>
            </a:r>
            <a:endParaRPr lang="tr-TR" altLang="tr-TR" sz="1400" dirty="0"/>
          </a:p>
          <a:p>
            <a:r>
              <a:rPr lang="tr-TR" altLang="tr-TR" dirty="0" smtClean="0"/>
              <a:t>Genellikle </a:t>
            </a:r>
            <a:r>
              <a:rPr lang="tr-TR" altLang="tr-TR" dirty="0"/>
              <a:t>tek kişilik üretim ortamı</a:t>
            </a:r>
            <a:r>
              <a:rPr lang="tr-TR" altLang="tr-TR" dirty="0" smtClean="0"/>
              <a:t>.</a:t>
            </a:r>
            <a:endParaRPr lang="tr-TR" altLang="tr-TR" sz="1400" dirty="0"/>
          </a:p>
          <a:p>
            <a:r>
              <a:rPr lang="tr-TR" altLang="tr-TR" dirty="0" smtClean="0"/>
              <a:t>Karmaşık olmayan yazılım sistemleri.</a:t>
            </a:r>
            <a:endParaRPr lang="tr-TR" alt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6884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Barok </a:t>
            </a:r>
            <a:r>
              <a:rPr lang="tr-TR" altLang="tr-TR" dirty="0" smtClean="0"/>
              <a:t>Model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3528811" y="1367120"/>
            <a:ext cx="8130702" cy="379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80000"/>
              </a:spcBef>
            </a:pPr>
            <a:r>
              <a:rPr lang="tr-TR" altLang="tr-TR" sz="2800" dirty="0"/>
              <a:t>Yaşam döngüsü temel adımlarının doğrusal bir şekilde geliştirildiği model.</a:t>
            </a:r>
          </a:p>
          <a:p>
            <a:pPr>
              <a:spcBef>
                <a:spcPct val="80000"/>
              </a:spcBef>
            </a:pPr>
            <a:r>
              <a:rPr lang="tr-TR" altLang="tr-TR" sz="2800" dirty="0" smtClean="0"/>
              <a:t>Belgelemeyi </a:t>
            </a:r>
            <a:r>
              <a:rPr lang="tr-TR" altLang="tr-TR" sz="2800" dirty="0"/>
              <a:t>ayrı bir süreç olarak ele alır, ve yazılımın geliştirilmesi ve testinden hemen sonra yapılmasının öngörür.</a:t>
            </a:r>
          </a:p>
          <a:p>
            <a:pPr>
              <a:spcBef>
                <a:spcPct val="80000"/>
              </a:spcBef>
            </a:pPr>
            <a:r>
              <a:rPr lang="tr-TR" altLang="tr-TR" sz="2800" dirty="0" smtClean="0"/>
              <a:t>Aşamalar </a:t>
            </a:r>
            <a:r>
              <a:rPr lang="tr-TR" altLang="tr-TR" sz="2800" dirty="0"/>
              <a:t>arası geri dönüşlerin nasıl yapılacağı tanımlı değil.</a:t>
            </a:r>
          </a:p>
        </p:txBody>
      </p:sp>
      <p:sp>
        <p:nvSpPr>
          <p:cNvPr id="8" name="Rectangle 3"/>
          <p:cNvSpPr>
            <a:spLocks noGrp="1" noChangeArrowheads="1"/>
          </p:cNvSpPr>
          <p:nvPr/>
        </p:nvSpPr>
        <p:spPr bwMode="auto">
          <a:xfrm>
            <a:off x="591944" y="1367120"/>
            <a:ext cx="3370263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dirty="0" smtClean="0"/>
              <a:t>Analiz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dirty="0" smtClean="0"/>
              <a:t>Tasarım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dirty="0" smtClean="0"/>
              <a:t>Kodlama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dirty="0" smtClean="0"/>
              <a:t>Modül Testleri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dirty="0" err="1" smtClean="0"/>
              <a:t>Altsistem</a:t>
            </a:r>
            <a:r>
              <a:rPr lang="tr-TR" altLang="tr-TR" dirty="0" smtClean="0"/>
              <a:t> Testleri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dirty="0" smtClean="0"/>
              <a:t>Sistem Testi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dirty="0" smtClean="0">
                <a:solidFill>
                  <a:srgbClr val="00B0F0"/>
                </a:solidFill>
              </a:rPr>
              <a:t>Belgeleme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dirty="0" smtClean="0"/>
              <a:t>Kurulum</a:t>
            </a:r>
          </a:p>
        </p:txBody>
      </p:sp>
    </p:spTree>
    <p:extLst>
      <p:ext uri="{BB962C8B-B14F-4D97-AF65-F5344CB8AC3E}">
        <p14:creationId xmlns:p14="http://schemas.microsoft.com/office/powerpoint/2010/main" xmlns="" val="2381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Çağlayan </a:t>
            </a:r>
            <a:r>
              <a:rPr lang="tr-TR" altLang="tr-TR" dirty="0" smtClean="0"/>
              <a:t>Modeli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9</a:t>
            </a:fld>
            <a:endParaRPr lang="tr-TR"/>
          </a:p>
        </p:txBody>
      </p:sp>
      <p:grpSp>
        <p:nvGrpSpPr>
          <p:cNvPr id="34" name="Grup 33"/>
          <p:cNvGrpSpPr/>
          <p:nvPr/>
        </p:nvGrpSpPr>
        <p:grpSpPr>
          <a:xfrm>
            <a:off x="2368450" y="1648918"/>
            <a:ext cx="8514410" cy="4437088"/>
            <a:chOff x="2038662" y="719394"/>
            <a:chExt cx="10303197" cy="5636956"/>
          </a:xfrm>
        </p:grpSpPr>
        <p:graphicFrame>
          <p:nvGraphicFramePr>
            <p:cNvPr id="9" name="Diyagram 8"/>
            <p:cNvGraphicFramePr/>
            <p:nvPr>
              <p:extLst>
                <p:ext uri="{D42A27DB-BD31-4B8C-83A1-F6EECF244321}">
                  <p14:modId xmlns:p14="http://schemas.microsoft.com/office/powerpoint/2010/main" xmlns="" val="3110554829"/>
                </p:ext>
              </p:extLst>
            </p:nvPr>
          </p:nvGraphicFramePr>
          <p:xfrm>
            <a:off x="3006671" y="719394"/>
            <a:ext cx="9335188" cy="563695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cxnSp>
          <p:nvCxnSpPr>
            <p:cNvPr id="14" name="Düz Bağlayıcı 13"/>
            <p:cNvCxnSpPr/>
            <p:nvPr/>
          </p:nvCxnSpPr>
          <p:spPr>
            <a:xfrm>
              <a:off x="2038662" y="1016621"/>
              <a:ext cx="14990" cy="5204297"/>
            </a:xfrm>
            <a:prstGeom prst="line">
              <a:avLst/>
            </a:prstGeom>
            <a:ln w="304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>
            <a:xfrm>
              <a:off x="2203554" y="6071015"/>
              <a:ext cx="2938072" cy="30641"/>
            </a:xfrm>
            <a:prstGeom prst="line">
              <a:avLst/>
            </a:prstGeom>
            <a:ln w="304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up 19"/>
            <p:cNvGrpSpPr/>
            <p:nvPr/>
          </p:nvGrpSpPr>
          <p:grpSpPr>
            <a:xfrm rot="16200000">
              <a:off x="3077346" y="3613222"/>
              <a:ext cx="659523" cy="2419724"/>
              <a:chOff x="6528570" y="741259"/>
              <a:chExt cx="659523" cy="659523"/>
            </a:xfrm>
          </p:grpSpPr>
          <p:sp>
            <p:nvSpPr>
              <p:cNvPr id="21" name="Aşağı Ok 20"/>
              <p:cNvSpPr/>
              <p:nvPr/>
            </p:nvSpPr>
            <p:spPr>
              <a:xfrm>
                <a:off x="6528570" y="741259"/>
                <a:ext cx="659523" cy="659523"/>
              </a:xfrm>
              <a:prstGeom prst="downArrow">
                <a:avLst>
                  <a:gd name="adj1" fmla="val 55000"/>
                  <a:gd name="adj2" fmla="val 45000"/>
                </a:avLst>
              </a:prstGeom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2" name="Aşağı Ok 4"/>
              <p:cNvSpPr/>
              <p:nvPr/>
            </p:nvSpPr>
            <p:spPr>
              <a:xfrm>
                <a:off x="6676963" y="741259"/>
                <a:ext cx="362737" cy="49629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100" tIns="38100" rIns="38100" bIns="38100" numCol="1" spcCol="1270" anchor="ctr" anchorCtr="0">
                <a:noAutofit/>
              </a:bodyPr>
              <a:lstStyle/>
              <a:p>
                <a:pPr lvl="0" algn="ctr" defTabSz="1333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tr-TR" sz="3000" kern="1200"/>
              </a:p>
            </p:txBody>
          </p:sp>
        </p:grpSp>
        <p:grpSp>
          <p:nvGrpSpPr>
            <p:cNvPr id="23" name="Grup 22"/>
            <p:cNvGrpSpPr/>
            <p:nvPr/>
          </p:nvGrpSpPr>
          <p:grpSpPr>
            <a:xfrm rot="16200000">
              <a:off x="2777905" y="2548587"/>
              <a:ext cx="659523" cy="1820843"/>
              <a:chOff x="6528570" y="741259"/>
              <a:chExt cx="659523" cy="659523"/>
            </a:xfrm>
          </p:grpSpPr>
          <p:sp>
            <p:nvSpPr>
              <p:cNvPr id="24" name="Aşağı Ok 23"/>
              <p:cNvSpPr/>
              <p:nvPr/>
            </p:nvSpPr>
            <p:spPr>
              <a:xfrm>
                <a:off x="6528570" y="741259"/>
                <a:ext cx="659523" cy="659523"/>
              </a:xfrm>
              <a:prstGeom prst="downArrow">
                <a:avLst>
                  <a:gd name="adj1" fmla="val 55000"/>
                  <a:gd name="adj2" fmla="val 45000"/>
                </a:avLst>
              </a:prstGeom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5" name="Aşağı Ok 4"/>
              <p:cNvSpPr/>
              <p:nvPr/>
            </p:nvSpPr>
            <p:spPr>
              <a:xfrm>
                <a:off x="6676963" y="741259"/>
                <a:ext cx="362737" cy="49629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100" tIns="38100" rIns="38100" bIns="38100" numCol="1" spcCol="1270" anchor="ctr" anchorCtr="0">
                <a:noAutofit/>
              </a:bodyPr>
              <a:lstStyle/>
              <a:p>
                <a:pPr lvl="0" algn="ctr" defTabSz="1333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tr-TR" sz="3000" kern="1200"/>
              </a:p>
            </p:txBody>
          </p:sp>
        </p:grpSp>
        <p:grpSp>
          <p:nvGrpSpPr>
            <p:cNvPr id="26" name="Grup 25"/>
            <p:cNvGrpSpPr/>
            <p:nvPr/>
          </p:nvGrpSpPr>
          <p:grpSpPr>
            <a:xfrm rot="16200000">
              <a:off x="2553826" y="1668392"/>
              <a:ext cx="659523" cy="1367685"/>
              <a:chOff x="6528570" y="741259"/>
              <a:chExt cx="659523" cy="659523"/>
            </a:xfrm>
          </p:grpSpPr>
          <p:sp>
            <p:nvSpPr>
              <p:cNvPr id="27" name="Aşağı Ok 26"/>
              <p:cNvSpPr/>
              <p:nvPr/>
            </p:nvSpPr>
            <p:spPr>
              <a:xfrm>
                <a:off x="6528570" y="741259"/>
                <a:ext cx="659523" cy="659523"/>
              </a:xfrm>
              <a:prstGeom prst="downArrow">
                <a:avLst>
                  <a:gd name="adj1" fmla="val 55000"/>
                  <a:gd name="adj2" fmla="val 45000"/>
                </a:avLst>
              </a:prstGeom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8" name="Aşağı Ok 4"/>
              <p:cNvSpPr/>
              <p:nvPr/>
            </p:nvSpPr>
            <p:spPr>
              <a:xfrm>
                <a:off x="6676963" y="741259"/>
                <a:ext cx="362737" cy="49629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100" tIns="38100" rIns="38100" bIns="38100" numCol="1" spcCol="1270" anchor="ctr" anchorCtr="0">
                <a:noAutofit/>
              </a:bodyPr>
              <a:lstStyle/>
              <a:p>
                <a:pPr lvl="0" algn="ctr" defTabSz="1333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tr-TR" sz="3000" kern="1200"/>
              </a:p>
            </p:txBody>
          </p:sp>
        </p:grpSp>
        <p:grpSp>
          <p:nvGrpSpPr>
            <p:cNvPr id="29" name="Grup 28"/>
            <p:cNvGrpSpPr/>
            <p:nvPr/>
          </p:nvGrpSpPr>
          <p:grpSpPr>
            <a:xfrm rot="16200000">
              <a:off x="2272198" y="793278"/>
              <a:ext cx="659523" cy="809425"/>
              <a:chOff x="6528570" y="741259"/>
              <a:chExt cx="659523" cy="659523"/>
            </a:xfrm>
          </p:grpSpPr>
          <p:sp>
            <p:nvSpPr>
              <p:cNvPr id="30" name="Aşağı Ok 29"/>
              <p:cNvSpPr/>
              <p:nvPr/>
            </p:nvSpPr>
            <p:spPr>
              <a:xfrm>
                <a:off x="6528570" y="741259"/>
                <a:ext cx="659523" cy="659523"/>
              </a:xfrm>
              <a:prstGeom prst="downArrow">
                <a:avLst>
                  <a:gd name="adj1" fmla="val 55000"/>
                  <a:gd name="adj2" fmla="val 45000"/>
                </a:avLst>
              </a:prstGeom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1" name="Aşağı Ok 4"/>
              <p:cNvSpPr/>
              <p:nvPr/>
            </p:nvSpPr>
            <p:spPr>
              <a:xfrm>
                <a:off x="6676963" y="741259"/>
                <a:ext cx="362737" cy="49629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100" tIns="38100" rIns="38100" bIns="38100" numCol="1" spcCol="1270" anchor="ctr" anchorCtr="0">
                <a:noAutofit/>
              </a:bodyPr>
              <a:lstStyle/>
              <a:p>
                <a:pPr lvl="0" algn="ctr" defTabSz="1333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tr-TR" sz="3000" kern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85370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</TotalTime>
  <Words>1061</Words>
  <Application>Microsoft Office PowerPoint</Application>
  <PresentationFormat>Özel</PresentationFormat>
  <Paragraphs>294</Paragraphs>
  <Slides>28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Office Teması</vt:lpstr>
      <vt:lpstr>Slayt 1</vt:lpstr>
      <vt:lpstr>HEDEFLER</vt:lpstr>
      <vt:lpstr>Yazılım Yaşam Döngüsü</vt:lpstr>
      <vt:lpstr>Belirtim Yöntemleri</vt:lpstr>
      <vt:lpstr>Belirtim Yöntemleri</vt:lpstr>
      <vt:lpstr>Yazılım Süreç Modelleri</vt:lpstr>
      <vt:lpstr>Gelişigüzel Model</vt:lpstr>
      <vt:lpstr>Barok Model</vt:lpstr>
      <vt:lpstr>Çağlayan Modeli</vt:lpstr>
      <vt:lpstr>Çağlayan Modeli</vt:lpstr>
      <vt:lpstr>Çağlayan Modeli</vt:lpstr>
      <vt:lpstr>V Süreç Modeli</vt:lpstr>
      <vt:lpstr>V Süreç Modeli</vt:lpstr>
      <vt:lpstr>V Süreç Modeli</vt:lpstr>
      <vt:lpstr>Spiral Model</vt:lpstr>
      <vt:lpstr>Spiral Model</vt:lpstr>
      <vt:lpstr>Spiral Model </vt:lpstr>
      <vt:lpstr>Evrimsel Geliştirme Süreç Modeli</vt:lpstr>
      <vt:lpstr>Evrimsel Geliştirme Süreç Modeli</vt:lpstr>
      <vt:lpstr>Evrimsel Geliştirme Süreç Modeli</vt:lpstr>
      <vt:lpstr>EKSİKLERİ</vt:lpstr>
      <vt:lpstr>Artırımsal Geliştirme Süreç Modeli</vt:lpstr>
      <vt:lpstr>Artırımsal Geliştirme Süreç Modeli</vt:lpstr>
      <vt:lpstr>Araştırma Tabanlı Süreç Modeli</vt:lpstr>
      <vt:lpstr>Metodolojiler</vt:lpstr>
      <vt:lpstr>Bir Metodolojide Bulunması Gereken Temel Bileşenler</vt:lpstr>
      <vt:lpstr>Bir Metodolojide Bulunması Gereken Temel Bileşenler</vt:lpstr>
      <vt:lpstr>Yourdon Yapısal Sistem Tasarım Metodolojisi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Comp</cp:lastModifiedBy>
  <cp:revision>89</cp:revision>
  <dcterms:created xsi:type="dcterms:W3CDTF">2015-04-17T19:37:46Z</dcterms:created>
  <dcterms:modified xsi:type="dcterms:W3CDTF">2018-06-12T12:44:46Z</dcterms:modified>
</cp:coreProperties>
</file>