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2" r:id="rId4"/>
    <p:sldId id="1085" r:id="rId5"/>
    <p:sldId id="1086" r:id="rId6"/>
    <p:sldId id="1087" r:id="rId7"/>
    <p:sldId id="1088" r:id="rId8"/>
    <p:sldId id="1089" r:id="rId9"/>
    <p:sldId id="1090" r:id="rId10"/>
    <p:sldId id="1092"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57" d="100"/>
          <a:sy n="57" d="100"/>
        </p:scale>
        <p:origin x="-1170"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121070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333</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YER SEÇİMİ VE YERLEŞİLEBİLİRLİK </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(3-0) 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Prof. Dr. Recep KILIÇ</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Giriş</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1392763"/>
            <a:ext cx="8364118"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a:t>Jeoloji, yaşlı gezegenimizin geçmişten günümüze geçirmiş olduğu evrim süreçlerini ve yer altı kaynaklarını paleontoloji, stratigrafi, sedimantoloji, yapısal jeoloji, tektonik ve mineraloji-petrografi gibi bilim dallarının yardımı ile araştırılırken, iklim değişiklikleri, su kaynaklarının geleceği ve deprem, heyelan, kaya düşmesi, çığ, sel, çökme vb gibi afetler yaşamsal öneme sahip çevresel sorunlar, otoyol, baraj, santral, tünel gibi büyük ölçekli mühendislik projeleri ve kentleşme süreçlerine ilişkin veri üreten bir uygulama alanına sahiptir. </a:t>
            </a:r>
          </a:p>
        </p:txBody>
      </p:sp>
    </p:spTree>
    <p:extLst>
      <p:ext uri="{BB962C8B-B14F-4D97-AF65-F5344CB8AC3E}">
        <p14:creationId xmlns:p14="http://schemas.microsoft.com/office/powerpoint/2010/main" val="280396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Giriş</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1392763"/>
            <a:ext cx="8364118"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smtClean="0"/>
              <a:t>Sağlıklı </a:t>
            </a:r>
            <a:r>
              <a:rPr lang="tr-TR" sz="1800" dirty="0"/>
              <a:t>bir toplumsal gelecek için planlı kentleşmenin önemi, 17 Ağustos 1999 Marmara ve 17 Kasım 1999 Düzce depremi ile kendini bir defa daha göstermiştir. Kentleşme süreçlerinde, imar planlama çalışmaları öncesinde, yapılması gereken jeolojik-jeoteknik etütlerin yaşamsal önemi </a:t>
            </a:r>
            <a:r>
              <a:rPr lang="tr-TR" sz="1800" dirty="0" smtClean="0"/>
              <a:t>bilinmektedir.</a:t>
            </a:r>
          </a:p>
          <a:p>
            <a:pPr marL="0" indent="0" algn="just">
              <a:lnSpc>
                <a:spcPct val="150000"/>
              </a:lnSpc>
              <a:spcBef>
                <a:spcPts val="450"/>
              </a:spcBef>
              <a:buClr>
                <a:srgbClr val="160093"/>
              </a:buClr>
              <a:buFont typeface="Courier New" panose="02070309020205020404" pitchFamily="49" charset="0"/>
              <a:buChar char="o"/>
              <a:defRPr/>
            </a:pPr>
            <a:r>
              <a:rPr lang="tr-TR" sz="1800" dirty="0" smtClean="0"/>
              <a:t>Kentleşme </a:t>
            </a:r>
            <a:r>
              <a:rPr lang="tr-TR" sz="1800" dirty="0"/>
              <a:t>sürecinde yapılması gereken çalışmalar konusunda bilgiler bu metinde özet olarak sunulacaktır. </a:t>
            </a:r>
          </a:p>
        </p:txBody>
      </p:sp>
    </p:spTree>
    <p:extLst>
      <p:ext uri="{BB962C8B-B14F-4D97-AF65-F5344CB8AC3E}">
        <p14:creationId xmlns:p14="http://schemas.microsoft.com/office/powerpoint/2010/main" val="691902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Giriş</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214045" y="1152861"/>
            <a:ext cx="8364118"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600" dirty="0"/>
              <a:t>Jeoloji mühendisliğinin, yapı yerlerinde ve kent planlaması için yer seçimi ve çeşitli mühendislik yapılarının </a:t>
            </a:r>
            <a:r>
              <a:rPr lang="tr-TR" sz="1600" dirty="0" smtClean="0"/>
              <a:t>inşasına  </a:t>
            </a:r>
            <a:r>
              <a:rPr lang="tr-TR" sz="1600" dirty="0"/>
              <a:t>yönelik amaçlarla jeolojik-jeoteknik değerlendirme sürecindeyerine getireceği </a:t>
            </a:r>
            <a:r>
              <a:rPr lang="tr-TR" sz="1600" dirty="0" smtClean="0"/>
              <a:t>işlevler Çizelge </a:t>
            </a:r>
            <a:r>
              <a:rPr lang="tr-TR" sz="1600" dirty="0"/>
              <a:t>1 'de, </a:t>
            </a:r>
            <a:r>
              <a:rPr lang="tr-TR" sz="1600" dirty="0" smtClean="0"/>
              <a:t>ayrıntıya girilmeksizin </a:t>
            </a:r>
            <a:r>
              <a:rPr lang="tr-TR" sz="1600" dirty="0"/>
              <a:t>ana hatlarıyla verilmiştir</a:t>
            </a:r>
            <a:r>
              <a:rPr lang="tr-TR" sz="1600" dirty="0" smtClean="0"/>
              <a:t>.</a:t>
            </a:r>
          </a:p>
          <a:p>
            <a:pPr marL="0" indent="0" algn="just">
              <a:lnSpc>
                <a:spcPct val="150000"/>
              </a:lnSpc>
              <a:spcBef>
                <a:spcPts val="450"/>
              </a:spcBef>
              <a:buClr>
                <a:srgbClr val="160093"/>
              </a:buClr>
              <a:buFont typeface="Courier New" panose="02070309020205020404" pitchFamily="49" charset="0"/>
              <a:buChar char="o"/>
              <a:defRPr/>
            </a:pPr>
            <a:r>
              <a:rPr lang="tr-TR" sz="1600" dirty="0">
                <a:solidFill>
                  <a:srgbClr val="000000"/>
                </a:solidFill>
                <a:latin typeface="Arial TR"/>
                <a:ea typeface="Times New Roman" panose="02020603050405020304" pitchFamily="18" charset="0"/>
              </a:rPr>
              <a:t>Çizelge 1. Jeoteknik bilimleri arasındaki etkileşim (Magar 1998 'den değiştirierek).</a:t>
            </a:r>
            <a:endParaRPr lang="tr-TR" sz="1600" dirty="0">
              <a:solidFill>
                <a:srgbClr val="000000"/>
              </a:solidFill>
              <a:latin typeface="Times New Roman" panose="02020603050405020304" pitchFamily="18" charset="0"/>
              <a:ea typeface="Times New Roman" panose="02020603050405020304" pitchFamily="18" charset="0"/>
            </a:endParaRPr>
          </a:p>
          <a:p>
            <a:pPr marL="0" indent="0" algn="just">
              <a:lnSpc>
                <a:spcPct val="150000"/>
              </a:lnSpc>
              <a:spcBef>
                <a:spcPts val="450"/>
              </a:spcBef>
              <a:buClr>
                <a:srgbClr val="160093"/>
              </a:buClr>
              <a:buFont typeface="Courier New" panose="02070309020205020404" pitchFamily="49" charset="0"/>
              <a:buChar char="o"/>
              <a:defRPr/>
            </a:pPr>
            <a:endParaRPr lang="tr-TR" sz="1600" dirty="0"/>
          </a:p>
        </p:txBody>
      </p:sp>
      <p:sp>
        <p:nvSpPr>
          <p:cNvPr id="14" name="Oval 13"/>
          <p:cNvSpPr/>
          <p:nvPr/>
        </p:nvSpPr>
        <p:spPr>
          <a:xfrm>
            <a:off x="0" y="3247399"/>
            <a:ext cx="3376648" cy="1217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dirty="0" smtClean="0">
              <a:solidFill>
                <a:srgbClr val="000000"/>
              </a:solidFill>
              <a:latin typeface="Arial TR"/>
              <a:ea typeface="Times New Roman" panose="02020603050405020304" pitchFamily="18" charset="0"/>
            </a:endParaRPr>
          </a:p>
          <a:p>
            <a:pPr algn="ctr"/>
            <a:r>
              <a:rPr lang="tr-TR" sz="1200" b="1" dirty="0" smtClean="0">
                <a:solidFill>
                  <a:srgbClr val="000000"/>
                </a:solidFill>
                <a:latin typeface="Arial TR"/>
                <a:ea typeface="Times New Roman" panose="02020603050405020304" pitchFamily="18" charset="0"/>
              </a:rPr>
              <a:t>Jeoloji Mühendisliği</a:t>
            </a:r>
          </a:p>
          <a:p>
            <a:pPr algn="ctr"/>
            <a:r>
              <a:rPr lang="tr-TR" sz="1200" u="sng" dirty="0" smtClean="0">
                <a:solidFill>
                  <a:srgbClr val="000000"/>
                </a:solidFill>
                <a:latin typeface="Arial TR"/>
                <a:ea typeface="Times New Roman" panose="02020603050405020304" pitchFamily="18" charset="0"/>
              </a:rPr>
              <a:t>Uygulamalı Jeoloji ABD </a:t>
            </a:r>
            <a:r>
              <a:rPr lang="tr-TR" sz="1200" dirty="0" smtClean="0">
                <a:solidFill>
                  <a:srgbClr val="000000"/>
                </a:solidFill>
                <a:latin typeface="Arial TR"/>
                <a:ea typeface="Times New Roman" panose="02020603050405020304" pitchFamily="18" charset="0"/>
              </a:rPr>
              <a:t>Mühendislik Jeolojisi </a:t>
            </a:r>
          </a:p>
          <a:p>
            <a:pPr algn="ctr"/>
            <a:r>
              <a:rPr lang="tr-TR" sz="1200" dirty="0" smtClean="0">
                <a:solidFill>
                  <a:srgbClr val="000000"/>
                </a:solidFill>
                <a:latin typeface="Arial TR"/>
                <a:ea typeface="Times New Roman" panose="02020603050405020304" pitchFamily="18" charset="0"/>
              </a:rPr>
              <a:t>Zemin </a:t>
            </a:r>
            <a:r>
              <a:rPr lang="tr-TR" sz="1200" dirty="0">
                <a:solidFill>
                  <a:srgbClr val="000000"/>
                </a:solidFill>
                <a:latin typeface="Arial TR"/>
                <a:ea typeface="Times New Roman" panose="02020603050405020304" pitchFamily="18" charset="0"/>
              </a:rPr>
              <a:t>Mekaniği </a:t>
            </a:r>
            <a:endParaRPr lang="tr-TR" sz="1200" dirty="0" smtClean="0">
              <a:solidFill>
                <a:srgbClr val="000000"/>
              </a:solidFill>
              <a:latin typeface="Arial TR"/>
              <a:ea typeface="Times New Roman" panose="02020603050405020304" pitchFamily="18" charset="0"/>
            </a:endParaRPr>
          </a:p>
          <a:p>
            <a:pPr algn="ctr"/>
            <a:r>
              <a:rPr lang="tr-TR" sz="1200" dirty="0" smtClean="0">
                <a:solidFill>
                  <a:srgbClr val="000000"/>
                </a:solidFill>
                <a:latin typeface="Arial TR"/>
                <a:ea typeface="Times New Roman" panose="02020603050405020304" pitchFamily="18" charset="0"/>
              </a:rPr>
              <a:t>Kaya Mekaniği</a:t>
            </a:r>
          </a:p>
          <a:p>
            <a:pPr algn="ctr"/>
            <a:r>
              <a:rPr lang="tr-TR" sz="1200" dirty="0" smtClean="0">
                <a:solidFill>
                  <a:srgbClr val="000000"/>
                </a:solidFill>
                <a:latin typeface="Arial TR"/>
                <a:ea typeface="Times New Roman" panose="02020603050405020304" pitchFamily="18" charset="0"/>
              </a:rPr>
              <a:t>Hidrojeoloji </a:t>
            </a:r>
            <a:endParaRPr lang="tr-TR" sz="1200" dirty="0">
              <a:solidFill>
                <a:srgbClr val="000000"/>
              </a:solidFill>
              <a:latin typeface="Arial TR"/>
              <a:ea typeface="Times New Roman" panose="02020603050405020304" pitchFamily="18" charset="0"/>
            </a:endParaRPr>
          </a:p>
          <a:p>
            <a:pPr algn="ctr"/>
            <a:endParaRPr lang="tr-TR" sz="1200" dirty="0"/>
          </a:p>
        </p:txBody>
      </p:sp>
      <p:sp>
        <p:nvSpPr>
          <p:cNvPr id="15" name="Oval 14"/>
          <p:cNvSpPr/>
          <p:nvPr/>
        </p:nvSpPr>
        <p:spPr>
          <a:xfrm>
            <a:off x="6150010" y="3252154"/>
            <a:ext cx="3098132" cy="1363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dirty="0" smtClean="0">
              <a:solidFill>
                <a:srgbClr val="000000"/>
              </a:solidFill>
              <a:latin typeface="Arial TR"/>
              <a:ea typeface="Times New Roman" panose="02020603050405020304" pitchFamily="18" charset="0"/>
            </a:endParaRPr>
          </a:p>
          <a:p>
            <a:pPr algn="ctr"/>
            <a:endParaRPr lang="tr-TR" sz="1200" b="1" dirty="0">
              <a:solidFill>
                <a:srgbClr val="000000"/>
              </a:solidFill>
              <a:latin typeface="Arial TR"/>
              <a:ea typeface="Times New Roman" panose="02020603050405020304" pitchFamily="18" charset="0"/>
            </a:endParaRPr>
          </a:p>
          <a:p>
            <a:pPr algn="ctr"/>
            <a:r>
              <a:rPr lang="tr-TR" sz="1200" b="1" dirty="0" smtClean="0">
                <a:solidFill>
                  <a:srgbClr val="000000"/>
                </a:solidFill>
                <a:latin typeface="Arial TR"/>
                <a:ea typeface="Times New Roman" panose="02020603050405020304" pitchFamily="18" charset="0"/>
              </a:rPr>
              <a:t>İnşaat Mühendisliği</a:t>
            </a:r>
          </a:p>
          <a:p>
            <a:pPr algn="ctr"/>
            <a:r>
              <a:rPr lang="tr-TR" sz="1200" u="sng" dirty="0" err="1" smtClean="0">
                <a:solidFill>
                  <a:srgbClr val="000000"/>
                </a:solidFill>
                <a:latin typeface="Arial TR"/>
                <a:ea typeface="Times New Roman" panose="02020603050405020304" pitchFamily="18" charset="0"/>
              </a:rPr>
              <a:t>Geoteknik</a:t>
            </a:r>
            <a:r>
              <a:rPr lang="tr-TR" sz="1200" u="sng" dirty="0" smtClean="0">
                <a:solidFill>
                  <a:srgbClr val="000000"/>
                </a:solidFill>
                <a:latin typeface="Arial TR"/>
                <a:ea typeface="Times New Roman" panose="02020603050405020304" pitchFamily="18" charset="0"/>
              </a:rPr>
              <a:t> ABD</a:t>
            </a:r>
            <a:endParaRPr lang="tr-TR" sz="1200" u="sng" dirty="0">
              <a:solidFill>
                <a:srgbClr val="000000"/>
              </a:solidFill>
              <a:latin typeface="Times New Roman" panose="02020603050405020304" pitchFamily="18" charset="0"/>
              <a:ea typeface="Times New Roman" panose="02020603050405020304" pitchFamily="18" charset="0"/>
            </a:endParaRPr>
          </a:p>
          <a:p>
            <a:pPr algn="ctr"/>
            <a:r>
              <a:rPr lang="tr-TR" sz="1200" dirty="0">
                <a:solidFill>
                  <a:srgbClr val="000000"/>
                </a:solidFill>
                <a:latin typeface="Arial TR"/>
                <a:ea typeface="Times New Roman" panose="02020603050405020304" pitchFamily="18" charset="0"/>
              </a:rPr>
              <a:t>Temel </a:t>
            </a:r>
            <a:r>
              <a:rPr lang="tr-TR" sz="1200" dirty="0" smtClean="0">
                <a:solidFill>
                  <a:srgbClr val="000000"/>
                </a:solidFill>
                <a:latin typeface="Arial TR"/>
                <a:ea typeface="Times New Roman" panose="02020603050405020304" pitchFamily="18" charset="0"/>
              </a:rPr>
              <a:t>Mühendisliği Zemin Mekaniği</a:t>
            </a:r>
          </a:p>
          <a:p>
            <a:pPr algn="ctr"/>
            <a:r>
              <a:rPr lang="tr-TR" sz="1200" dirty="0">
                <a:solidFill>
                  <a:srgbClr val="000000"/>
                </a:solidFill>
                <a:latin typeface="Arial TR"/>
                <a:ea typeface="Times New Roman" panose="02020603050405020304" pitchFamily="18" charset="0"/>
              </a:rPr>
              <a:t>Kaya Mekaniği </a:t>
            </a:r>
            <a:endParaRPr lang="tr-TR" sz="1200" dirty="0"/>
          </a:p>
          <a:p>
            <a:pPr algn="ctr"/>
            <a:r>
              <a:rPr lang="tr-TR" sz="1200" dirty="0">
                <a:solidFill>
                  <a:srgbClr val="000000"/>
                </a:solidFill>
                <a:latin typeface="Arial TR"/>
                <a:ea typeface="Times New Roman" panose="02020603050405020304" pitchFamily="18" charset="0"/>
              </a:rPr>
              <a:t>Hidrojeoloji </a:t>
            </a:r>
          </a:p>
          <a:p>
            <a:pPr algn="ctr"/>
            <a:endParaRPr lang="tr-TR" sz="1200" dirty="0">
              <a:solidFill>
                <a:srgbClr val="000000"/>
              </a:solidFill>
              <a:latin typeface="Times New Roman" panose="02020603050405020304" pitchFamily="18" charset="0"/>
              <a:ea typeface="Times New Roman" panose="02020603050405020304" pitchFamily="18" charset="0"/>
            </a:endParaRPr>
          </a:p>
          <a:p>
            <a:pPr algn="ctr"/>
            <a:endParaRPr lang="tr-TR" sz="1200" dirty="0"/>
          </a:p>
        </p:txBody>
      </p:sp>
      <p:sp>
        <p:nvSpPr>
          <p:cNvPr id="16" name="Oval 15"/>
          <p:cNvSpPr/>
          <p:nvPr/>
        </p:nvSpPr>
        <p:spPr>
          <a:xfrm>
            <a:off x="5871493" y="4954998"/>
            <a:ext cx="3376648" cy="441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0000"/>
                </a:solidFill>
                <a:latin typeface="Arial TR"/>
                <a:ea typeface="Times New Roman" panose="02020603050405020304" pitchFamily="18" charset="0"/>
              </a:rPr>
              <a:t>Maden Mühendisliği</a:t>
            </a:r>
          </a:p>
        </p:txBody>
      </p:sp>
      <p:sp>
        <p:nvSpPr>
          <p:cNvPr id="17" name="Oval 16"/>
          <p:cNvSpPr/>
          <p:nvPr/>
        </p:nvSpPr>
        <p:spPr>
          <a:xfrm>
            <a:off x="649558" y="5901428"/>
            <a:ext cx="3376648" cy="363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0000"/>
                </a:solidFill>
                <a:latin typeface="Arial TR"/>
                <a:ea typeface="Times New Roman" panose="02020603050405020304" pitchFamily="18" charset="0"/>
              </a:rPr>
              <a:t>Çevre Mühendisliği</a:t>
            </a:r>
          </a:p>
        </p:txBody>
      </p:sp>
      <p:sp>
        <p:nvSpPr>
          <p:cNvPr id="18" name="Oval 17"/>
          <p:cNvSpPr/>
          <p:nvPr/>
        </p:nvSpPr>
        <p:spPr>
          <a:xfrm>
            <a:off x="5091038" y="5733301"/>
            <a:ext cx="3487125" cy="63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err="1" smtClean="0">
                <a:solidFill>
                  <a:srgbClr val="FF0000"/>
                </a:solidFill>
                <a:latin typeface="Arial TR"/>
                <a:ea typeface="Times New Roman" panose="02020603050405020304" pitchFamily="18" charset="0"/>
              </a:rPr>
              <a:t>Gayrimenkül</a:t>
            </a:r>
            <a:r>
              <a:rPr lang="tr-TR" sz="1200" b="1" dirty="0" smtClean="0">
                <a:solidFill>
                  <a:srgbClr val="FF0000"/>
                </a:solidFill>
                <a:latin typeface="Arial TR"/>
                <a:ea typeface="Times New Roman" panose="02020603050405020304" pitchFamily="18" charset="0"/>
              </a:rPr>
              <a:t> Değerleme ve Yönetimi</a:t>
            </a:r>
          </a:p>
        </p:txBody>
      </p:sp>
      <p:sp>
        <p:nvSpPr>
          <p:cNvPr id="19" name="Oval 18"/>
          <p:cNvSpPr/>
          <p:nvPr/>
        </p:nvSpPr>
        <p:spPr>
          <a:xfrm>
            <a:off x="3276221" y="3637903"/>
            <a:ext cx="2901162" cy="144839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0000"/>
                </a:solidFill>
                <a:latin typeface="Arial TR"/>
                <a:ea typeface="Times New Roman" panose="02020603050405020304" pitchFamily="18" charset="0"/>
              </a:rPr>
              <a:t>JEOTEKNİK MÜHENDİSLİĞİ</a:t>
            </a:r>
          </a:p>
        </p:txBody>
      </p:sp>
      <p:sp>
        <p:nvSpPr>
          <p:cNvPr id="20" name="Oval 19"/>
          <p:cNvSpPr/>
          <p:nvPr/>
        </p:nvSpPr>
        <p:spPr>
          <a:xfrm>
            <a:off x="214750" y="4887131"/>
            <a:ext cx="3376648" cy="47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0000"/>
                </a:solidFill>
                <a:latin typeface="Arial TR"/>
                <a:ea typeface="Times New Roman" panose="02020603050405020304" pitchFamily="18" charset="0"/>
              </a:rPr>
              <a:t>Jeofizik Mühendisliği</a:t>
            </a:r>
            <a:endParaRPr lang="tr-TR" sz="1200" b="1" dirty="0">
              <a:solidFill>
                <a:srgbClr val="000000"/>
              </a:solidFill>
              <a:latin typeface="Arial TR"/>
              <a:ea typeface="Times New Roman" panose="02020603050405020304" pitchFamily="18" charset="0"/>
            </a:endParaRPr>
          </a:p>
        </p:txBody>
      </p:sp>
    </p:spTree>
    <p:extLst>
      <p:ext uri="{BB962C8B-B14F-4D97-AF65-F5344CB8AC3E}">
        <p14:creationId xmlns:p14="http://schemas.microsoft.com/office/powerpoint/2010/main" val="29381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Altın Daire</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3391593"/>
            <a:ext cx="8364118" cy="146397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smtClean="0"/>
              <a:t>Çizelge 2. Bazı mühendislik yapılarına yönelik jeolojik-jeoteknik etütler için ayrılabilecek bütçelerin maliyetinin  	yüzdeleri (Waltham, 1994)</a:t>
            </a:r>
            <a:endParaRPr lang="tr-TR" sz="1800" dirty="0"/>
          </a:p>
        </p:txBody>
      </p:sp>
      <p:sp>
        <p:nvSpPr>
          <p:cNvPr id="6" name="Oval 5"/>
          <p:cNvSpPr/>
          <p:nvPr/>
        </p:nvSpPr>
        <p:spPr>
          <a:xfrm>
            <a:off x="4590409" y="1585924"/>
            <a:ext cx="2728887" cy="12465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bg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NEDEN YAPIYORSUN ?</a:t>
            </a:r>
            <a:endParaRPr lang="tr-TR" dirty="0">
              <a:solidFill>
                <a:schemeClr val="tx1"/>
              </a:solidFill>
            </a:endParaRPr>
          </a:p>
        </p:txBody>
      </p:sp>
      <p:sp>
        <p:nvSpPr>
          <p:cNvPr id="7" name="Oval 6"/>
          <p:cNvSpPr/>
          <p:nvPr/>
        </p:nvSpPr>
        <p:spPr>
          <a:xfrm>
            <a:off x="2369925" y="1496013"/>
            <a:ext cx="2438469" cy="155154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latin typeface="Arial" panose="020B0604020202020204" pitchFamily="34" charset="0"/>
                <a:cs typeface="Arial" panose="020B0604020202020204" pitchFamily="34" charset="0"/>
              </a:rPr>
              <a:t>        NASIL </a:t>
            </a:r>
          </a:p>
          <a:p>
            <a:r>
              <a:rPr lang="tr-TR" sz="1600" dirty="0" smtClean="0">
                <a:solidFill>
                  <a:schemeClr val="tx1"/>
                </a:solidFill>
                <a:latin typeface="Arial" panose="020B0604020202020204" pitchFamily="34" charset="0"/>
                <a:cs typeface="Arial" panose="020B0604020202020204" pitchFamily="34" charset="0"/>
              </a:rPr>
              <a:t>YAPIYORSUN ?</a:t>
            </a:r>
            <a:endParaRPr lang="tr-TR" sz="1600" dirty="0">
              <a:solidFill>
                <a:schemeClr val="tx1"/>
              </a:solidFill>
            </a:endParaRPr>
          </a:p>
        </p:txBody>
      </p:sp>
      <p:sp>
        <p:nvSpPr>
          <p:cNvPr id="9" name="Oval 8"/>
          <p:cNvSpPr/>
          <p:nvPr/>
        </p:nvSpPr>
        <p:spPr>
          <a:xfrm>
            <a:off x="0" y="1443589"/>
            <a:ext cx="2679963" cy="1850493"/>
          </a:xfrm>
          <a:prstGeom prst="ellipse">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latin typeface="Arial" panose="020B0604020202020204" pitchFamily="34" charset="0"/>
                <a:cs typeface="Arial" panose="020B0604020202020204" pitchFamily="34" charset="0"/>
              </a:rPr>
              <a:t>           NE </a:t>
            </a:r>
          </a:p>
          <a:p>
            <a:r>
              <a:rPr lang="tr-TR" dirty="0" smtClean="0">
                <a:solidFill>
                  <a:schemeClr val="tx1"/>
                </a:solidFill>
                <a:latin typeface="Arial" panose="020B0604020202020204" pitchFamily="34" charset="0"/>
                <a:cs typeface="Arial" panose="020B0604020202020204" pitchFamily="34" charset="0"/>
              </a:rPr>
              <a:t>YAPIYORSUN ?</a:t>
            </a:r>
            <a:endParaRPr lang="tr-TR" dirty="0">
              <a:solidFill>
                <a:schemeClr val="tx1"/>
              </a:solidFill>
            </a:endParaRPr>
          </a:p>
        </p:txBody>
      </p:sp>
      <p:sp>
        <p:nvSpPr>
          <p:cNvPr id="10" name="Dikdörtgen 17"/>
          <p:cNvSpPr/>
          <p:nvPr/>
        </p:nvSpPr>
        <p:spPr>
          <a:xfrm>
            <a:off x="7366513" y="1074257"/>
            <a:ext cx="1659429" cy="369332"/>
          </a:xfrm>
          <a:prstGeom prst="rect">
            <a:avLst/>
          </a:prstGeom>
        </p:spPr>
        <p:txBody>
          <a:bodyPr wrap="none">
            <a:spAutoFit/>
          </a:bodyPr>
          <a:lstStyle/>
          <a:p>
            <a:r>
              <a:rPr lang="tr-TR" dirty="0" smtClean="0">
                <a:latin typeface="Arial" panose="020B0604020202020204" pitchFamily="34" charset="0"/>
                <a:cs typeface="Arial" panose="020B0604020202020204" pitchFamily="34" charset="0"/>
              </a:rPr>
              <a:t>AMACIN NE ?</a:t>
            </a:r>
            <a:endParaRPr lang="tr-TR" dirty="0"/>
          </a:p>
        </p:txBody>
      </p:sp>
      <p:graphicFrame>
        <p:nvGraphicFramePr>
          <p:cNvPr id="11" name="Tablo 13"/>
          <p:cNvGraphicFramePr>
            <a:graphicFrameLocks noGrp="1"/>
          </p:cNvGraphicFramePr>
          <p:nvPr>
            <p:extLst>
              <p:ext uri="{D42A27DB-BD31-4B8C-83A1-F6EECF244321}">
                <p14:modId xmlns:p14="http://schemas.microsoft.com/office/powerpoint/2010/main" val="954341875"/>
              </p:ext>
            </p:extLst>
          </p:nvPr>
        </p:nvGraphicFramePr>
        <p:xfrm>
          <a:off x="847015" y="4347546"/>
          <a:ext cx="7486788" cy="1304610"/>
        </p:xfrm>
        <a:graphic>
          <a:graphicData uri="http://schemas.openxmlformats.org/drawingml/2006/table">
            <a:tbl>
              <a:tblPr firstRow="1" firstCol="1" bandRow="1">
                <a:tableStyleId>{5C22544A-7EE6-4342-B048-85BDC9FD1C3A}</a:tableStyleId>
              </a:tblPr>
              <a:tblGrid>
                <a:gridCol w="2534016">
                  <a:extLst>
                    <a:ext uri="{9D8B030D-6E8A-4147-A177-3AD203B41FA5}">
                      <a16:colId xmlns:a16="http://schemas.microsoft.com/office/drawing/2014/main" xmlns="" val="2298221704"/>
                    </a:ext>
                  </a:extLst>
                </a:gridCol>
                <a:gridCol w="2534016">
                  <a:extLst>
                    <a:ext uri="{9D8B030D-6E8A-4147-A177-3AD203B41FA5}">
                      <a16:colId xmlns:a16="http://schemas.microsoft.com/office/drawing/2014/main" xmlns="" val="1365705137"/>
                    </a:ext>
                  </a:extLst>
                </a:gridCol>
                <a:gridCol w="2418756">
                  <a:extLst>
                    <a:ext uri="{9D8B030D-6E8A-4147-A177-3AD203B41FA5}">
                      <a16:colId xmlns:a16="http://schemas.microsoft.com/office/drawing/2014/main" xmlns="" val="3532478616"/>
                    </a:ext>
                  </a:extLst>
                </a:gridCol>
              </a:tblGrid>
              <a:tr h="0">
                <a:tc rowSpan="2">
                  <a:txBody>
                    <a:bodyPr/>
                    <a:lstStyle/>
                    <a:p>
                      <a:pPr marL="97790" marR="52070" indent="2540" algn="just">
                        <a:lnSpc>
                          <a:spcPct val="107000"/>
                        </a:lnSpc>
                        <a:spcAft>
                          <a:spcPts val="25"/>
                        </a:spcAft>
                      </a:pPr>
                      <a:r>
                        <a:rPr lang="tr-TR" sz="1600" dirty="0">
                          <a:effectLst/>
                          <a:latin typeface="Arial" panose="020B0604020202020204" pitchFamily="34" charset="0"/>
                          <a:cs typeface="Arial" panose="020B0604020202020204" pitchFamily="34" charset="0"/>
                        </a:rPr>
                        <a:t>Yapı türü</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marL="97790" marR="52070" indent="2540" algn="ctr">
                        <a:lnSpc>
                          <a:spcPct val="107000"/>
                        </a:lnSpc>
                        <a:spcAft>
                          <a:spcPts val="25"/>
                        </a:spcAft>
                      </a:pPr>
                      <a:r>
                        <a:rPr lang="tr-TR" sz="1600">
                          <a:effectLst/>
                          <a:latin typeface="Arial" panose="020B0604020202020204" pitchFamily="34" charset="0"/>
                          <a:cs typeface="Arial" panose="020B0604020202020204" pitchFamily="34" charset="0"/>
                        </a:rPr>
                        <a:t>Jeolojik-jeoteknik etüdün bütçesi,  maliyet % si</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xmlns="" val="3415047548"/>
                  </a:ext>
                </a:extLst>
              </a:tr>
              <a:tr h="0">
                <a:tc vMerge="1">
                  <a:txBody>
                    <a:bodyPr/>
                    <a:lstStyle/>
                    <a:p>
                      <a:endParaRPr lang="tr-TR"/>
                    </a:p>
                  </a:txBody>
                  <a:tcPr/>
                </a:tc>
                <a:tc>
                  <a:txBody>
                    <a:bodyPr/>
                    <a:lstStyle/>
                    <a:p>
                      <a:pPr marL="97790" marR="52070" indent="2540" algn="ctr">
                        <a:lnSpc>
                          <a:spcPct val="107000"/>
                        </a:lnSpc>
                        <a:spcAft>
                          <a:spcPts val="25"/>
                        </a:spcAft>
                      </a:pPr>
                      <a:r>
                        <a:rPr lang="tr-TR" sz="1600" dirty="0">
                          <a:effectLst/>
                          <a:latin typeface="Arial" panose="020B0604020202020204" pitchFamily="34" charset="0"/>
                          <a:cs typeface="Arial" panose="020B0604020202020204" pitchFamily="34" charset="0"/>
                        </a:rPr>
                        <a:t>Yapının </a:t>
                      </a:r>
                      <a:r>
                        <a:rPr lang="tr-TR" sz="1600" dirty="0" smtClean="0">
                          <a:effectLst/>
                          <a:latin typeface="Arial" panose="020B0604020202020204" pitchFamily="34" charset="0"/>
                          <a:cs typeface="Arial" panose="020B0604020202020204" pitchFamily="34" charset="0"/>
                        </a:rPr>
                        <a:t>toplam maliyeti</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a:effectLst/>
                          <a:latin typeface="Arial" panose="020B0604020202020204" pitchFamily="34" charset="0"/>
                          <a:cs typeface="Arial" panose="020B0604020202020204" pitchFamily="34" charset="0"/>
                        </a:rPr>
                        <a:t>Temelin maliyeti</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52301828"/>
                  </a:ext>
                </a:extLst>
              </a:tr>
              <a:tr h="0">
                <a:tc>
                  <a:txBody>
                    <a:bodyPr/>
                    <a:lstStyle/>
                    <a:p>
                      <a:pPr marL="97790" marR="52070" indent="2540" algn="just">
                        <a:lnSpc>
                          <a:spcPct val="107000"/>
                        </a:lnSpc>
                        <a:spcAft>
                          <a:spcPts val="25"/>
                        </a:spcAft>
                      </a:pPr>
                      <a:r>
                        <a:rPr lang="tr-TR" sz="1600" dirty="0">
                          <a:effectLst/>
                          <a:latin typeface="Arial" panose="020B0604020202020204" pitchFamily="34" charset="0"/>
                          <a:cs typeface="Arial" panose="020B0604020202020204" pitchFamily="34" charset="0"/>
                        </a:rPr>
                        <a:t>Binalar</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dirty="0">
                          <a:effectLst/>
                          <a:latin typeface="Arial" panose="020B0604020202020204" pitchFamily="34" charset="0"/>
                          <a:cs typeface="Arial" panose="020B0604020202020204" pitchFamily="34" charset="0"/>
                        </a:rPr>
                        <a:t>0.05-0.2</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a:effectLst/>
                          <a:latin typeface="Arial" panose="020B0604020202020204" pitchFamily="34" charset="0"/>
                          <a:cs typeface="Arial" panose="020B0604020202020204" pitchFamily="34" charset="0"/>
                        </a:rPr>
                        <a:t>0.5-2</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748950622"/>
                  </a:ext>
                </a:extLst>
              </a:tr>
              <a:tr h="0">
                <a:tc>
                  <a:txBody>
                    <a:bodyPr/>
                    <a:lstStyle/>
                    <a:p>
                      <a:pPr marL="97790" marR="52070" indent="2540" algn="just">
                        <a:lnSpc>
                          <a:spcPct val="107000"/>
                        </a:lnSpc>
                        <a:spcAft>
                          <a:spcPts val="25"/>
                        </a:spcAft>
                      </a:pPr>
                      <a:r>
                        <a:rPr lang="tr-TR" sz="1600">
                          <a:effectLst/>
                          <a:latin typeface="Arial" panose="020B0604020202020204" pitchFamily="34" charset="0"/>
                          <a:cs typeface="Arial" panose="020B0604020202020204" pitchFamily="34" charset="0"/>
                        </a:rPr>
                        <a:t>Yollar</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dirty="0">
                          <a:effectLst/>
                          <a:latin typeface="Arial" panose="020B0604020202020204" pitchFamily="34" charset="0"/>
                          <a:cs typeface="Arial" panose="020B0604020202020204" pitchFamily="34" charset="0"/>
                        </a:rPr>
                        <a:t>0.2-1.5</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a:effectLst/>
                          <a:latin typeface="Arial" panose="020B0604020202020204" pitchFamily="34" charset="0"/>
                          <a:cs typeface="Arial" panose="020B0604020202020204" pitchFamily="34" charset="0"/>
                        </a:rPr>
                        <a:t>1-5</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35778071"/>
                  </a:ext>
                </a:extLst>
              </a:tr>
              <a:tr h="0">
                <a:tc>
                  <a:txBody>
                    <a:bodyPr/>
                    <a:lstStyle/>
                    <a:p>
                      <a:pPr marL="97790" marR="52070" indent="2540" algn="just">
                        <a:lnSpc>
                          <a:spcPct val="107000"/>
                        </a:lnSpc>
                        <a:spcAft>
                          <a:spcPts val="25"/>
                        </a:spcAft>
                      </a:pPr>
                      <a:r>
                        <a:rPr lang="tr-TR" sz="1600" dirty="0">
                          <a:effectLst/>
                          <a:latin typeface="Arial" panose="020B0604020202020204" pitchFamily="34" charset="0"/>
                          <a:cs typeface="Arial" panose="020B0604020202020204" pitchFamily="34" charset="0"/>
                        </a:rPr>
                        <a:t>Barajlar</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a:effectLst/>
                          <a:latin typeface="Arial" panose="020B0604020202020204" pitchFamily="34" charset="0"/>
                          <a:cs typeface="Arial" panose="020B0604020202020204" pitchFamily="34" charset="0"/>
                        </a:rPr>
                        <a:t>1-3</a:t>
                      </a:r>
                      <a:endParaRPr lang="tr-TR"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7790" marR="52070" indent="2540" algn="ctr">
                        <a:lnSpc>
                          <a:spcPct val="107000"/>
                        </a:lnSpc>
                        <a:spcAft>
                          <a:spcPts val="25"/>
                        </a:spcAft>
                      </a:pPr>
                      <a:r>
                        <a:rPr lang="tr-TR" sz="1600" dirty="0">
                          <a:effectLst/>
                          <a:latin typeface="Arial" panose="020B0604020202020204" pitchFamily="34" charset="0"/>
                          <a:cs typeface="Arial" panose="020B0604020202020204" pitchFamily="34" charset="0"/>
                        </a:rPr>
                        <a:t>1-5</a:t>
                      </a:r>
                      <a:endParaRPr lang="tr-T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805532177"/>
                  </a:ext>
                </a:extLst>
              </a:tr>
            </a:tbl>
          </a:graphicData>
        </a:graphic>
      </p:graphicFrame>
    </p:spTree>
    <p:extLst>
      <p:ext uri="{BB962C8B-B14F-4D97-AF65-F5344CB8AC3E}">
        <p14:creationId xmlns:p14="http://schemas.microsoft.com/office/powerpoint/2010/main" val="304798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Kaya - Zemin - Toprak İlişkisi</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p:txBody>
          <a:bodyPr/>
          <a:lstStyle/>
          <a:p>
            <a:endParaRPr lang="tr-TR"/>
          </a:p>
        </p:txBody>
      </p:sp>
      <p:pic>
        <p:nvPicPr>
          <p:cNvPr id="6" name="Picture 91646"/>
          <p:cNvPicPr/>
          <p:nvPr/>
        </p:nvPicPr>
        <p:blipFill>
          <a:blip r:embed="rId2" cstate="print"/>
          <a:stretch>
            <a:fillRect/>
          </a:stretch>
        </p:blipFill>
        <p:spPr>
          <a:xfrm>
            <a:off x="166120" y="1296785"/>
            <a:ext cx="8761750" cy="4523310"/>
          </a:xfrm>
          <a:prstGeom prst="rect">
            <a:avLst/>
          </a:prstGeom>
        </p:spPr>
      </p:pic>
    </p:spTree>
    <p:extLst>
      <p:ext uri="{BB962C8B-B14F-4D97-AF65-F5344CB8AC3E}">
        <p14:creationId xmlns:p14="http://schemas.microsoft.com/office/powerpoint/2010/main" val="969226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1131416"/>
            <a:ext cx="8364118" cy="4920250"/>
          </a:xfrm>
        </p:spPr>
        <p:txBody>
          <a:bodyPr anchor="t">
            <a:noAutofit/>
          </a:bodyPr>
          <a:lstStyle/>
          <a:p>
            <a:pPr marL="0" indent="0" algn="just">
              <a:lnSpc>
                <a:spcPct val="100000"/>
              </a:lnSpc>
              <a:spcBef>
                <a:spcPts val="450"/>
              </a:spcBef>
              <a:buClr>
                <a:srgbClr val="160093"/>
              </a:buClr>
              <a:buFont typeface="Courier New" panose="02070309020205020404" pitchFamily="49" charset="0"/>
              <a:buChar char="o"/>
              <a:defRPr/>
            </a:pPr>
            <a:r>
              <a:rPr lang="tr-TR" sz="1800" b="1" dirty="0"/>
              <a:t>Zemin Mekaniği:</a:t>
            </a:r>
          </a:p>
          <a:p>
            <a:pPr marL="0" indent="0" algn="just">
              <a:lnSpc>
                <a:spcPct val="100000"/>
              </a:lnSpc>
              <a:spcBef>
                <a:spcPts val="450"/>
              </a:spcBef>
              <a:buClr>
                <a:srgbClr val="160093"/>
              </a:buClr>
              <a:buFont typeface="Courier New" panose="02070309020205020404" pitchFamily="49" charset="0"/>
              <a:buChar char="o"/>
              <a:defRPr/>
            </a:pPr>
            <a:r>
              <a:rPr lang="tr-TR" sz="1800" dirty="0"/>
              <a:t>	-  Zemin türlerinin belirlenmesi ve sınıflaması</a:t>
            </a:r>
          </a:p>
          <a:p>
            <a:pPr marL="0" indent="0" algn="just">
              <a:lnSpc>
                <a:spcPct val="100000"/>
              </a:lnSpc>
              <a:spcBef>
                <a:spcPts val="450"/>
              </a:spcBef>
              <a:buClr>
                <a:srgbClr val="160093"/>
              </a:buClr>
              <a:buFont typeface="Courier New" panose="02070309020205020404" pitchFamily="49" charset="0"/>
              <a:buChar char="o"/>
              <a:defRPr/>
            </a:pPr>
            <a:r>
              <a:rPr lang="tr-TR" sz="1800" dirty="0"/>
              <a:t>	-  Zeminlerin mühendislik parametrelerinin arazi ve laboratuvar deneyleri ile tayini</a:t>
            </a:r>
          </a:p>
          <a:p>
            <a:pPr marL="0" indent="0" algn="just">
              <a:lnSpc>
                <a:spcPct val="100000"/>
              </a:lnSpc>
              <a:spcBef>
                <a:spcPts val="450"/>
              </a:spcBef>
              <a:buClr>
                <a:srgbClr val="160093"/>
              </a:buClr>
              <a:buFont typeface="Courier New" panose="02070309020205020404" pitchFamily="49" charset="0"/>
              <a:buChar char="o"/>
              <a:defRPr/>
            </a:pPr>
            <a:r>
              <a:rPr lang="tr-TR" sz="1800" b="1" dirty="0"/>
              <a:t> </a:t>
            </a:r>
            <a:r>
              <a:rPr lang="tr-TR" sz="1800" b="1" dirty="0" smtClean="0"/>
              <a:t>Jeolojik </a:t>
            </a:r>
            <a:r>
              <a:rPr lang="tr-TR" sz="1800" b="1" dirty="0"/>
              <a:t>- Jeoteknik Değerlendirmeler (Zemin Etüdü):</a:t>
            </a:r>
          </a:p>
          <a:p>
            <a:pPr marL="0" indent="0" algn="just">
              <a:lnSpc>
                <a:spcPct val="100000"/>
              </a:lnSpc>
              <a:spcBef>
                <a:spcPts val="450"/>
              </a:spcBef>
              <a:buClr>
                <a:srgbClr val="160093"/>
              </a:buClr>
              <a:buFont typeface="Courier New" panose="02070309020205020404" pitchFamily="49" charset="0"/>
              <a:buChar char="o"/>
              <a:defRPr/>
            </a:pPr>
            <a:r>
              <a:rPr lang="tr-TR" sz="1800" dirty="0"/>
              <a:t>	-  Jeoteknik amaçlı sondaj, jeoteknik loglama, yerinde (arazi) deneyler</a:t>
            </a:r>
          </a:p>
          <a:p>
            <a:pPr marL="0" indent="0" algn="just">
              <a:lnSpc>
                <a:spcPct val="100000"/>
              </a:lnSpc>
              <a:spcBef>
                <a:spcPts val="450"/>
              </a:spcBef>
              <a:buClr>
                <a:srgbClr val="160093"/>
              </a:buClr>
              <a:buFont typeface="Courier New" panose="02070309020205020404" pitchFamily="49" charset="0"/>
              <a:buChar char="o"/>
              <a:defRPr/>
            </a:pPr>
            <a:r>
              <a:rPr lang="tr-TR" sz="1800" dirty="0"/>
              <a:t>	-  Zemin ve kayada laboratuvar deneyleri</a:t>
            </a:r>
          </a:p>
          <a:p>
            <a:pPr marL="0" indent="0" algn="just">
              <a:lnSpc>
                <a:spcPct val="100000"/>
              </a:lnSpc>
              <a:spcBef>
                <a:spcPts val="450"/>
              </a:spcBef>
              <a:buClr>
                <a:srgbClr val="160093"/>
              </a:buClr>
              <a:buFont typeface="Courier New" panose="02070309020205020404" pitchFamily="49" charset="0"/>
              <a:buChar char="o"/>
              <a:defRPr/>
            </a:pPr>
            <a:r>
              <a:rPr lang="tr-TR" sz="1800" dirty="0"/>
              <a:t>	-  Zemin emniyet gerilmesi, oturma miktarı ve sıvılaşma potansiyeli</a:t>
            </a:r>
          </a:p>
          <a:p>
            <a:pPr marL="0" indent="0" algn="just">
              <a:lnSpc>
                <a:spcPct val="100000"/>
              </a:lnSpc>
              <a:spcBef>
                <a:spcPts val="450"/>
              </a:spcBef>
              <a:buClr>
                <a:srgbClr val="160093"/>
              </a:buClr>
              <a:buFont typeface="Courier New" panose="02070309020205020404" pitchFamily="49" charset="0"/>
              <a:buChar char="o"/>
              <a:defRPr/>
            </a:pPr>
            <a:r>
              <a:rPr lang="tr-TR" sz="1800" b="1" dirty="0"/>
              <a:t> </a:t>
            </a:r>
            <a:endParaRPr lang="tr-TR" sz="1800" dirty="0"/>
          </a:p>
        </p:txBody>
      </p:sp>
    </p:spTree>
    <p:extLst>
      <p:ext uri="{BB962C8B-B14F-4D97-AF65-F5344CB8AC3E}">
        <p14:creationId xmlns:p14="http://schemas.microsoft.com/office/powerpoint/2010/main" val="2815328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1131416"/>
            <a:ext cx="8364118" cy="4920250"/>
          </a:xfrm>
        </p:spPr>
        <p:txBody>
          <a:bodyPr anchor="t">
            <a:noAutofit/>
          </a:bodyPr>
          <a:lstStyle/>
          <a:p>
            <a:pPr marL="0" indent="0" algn="just">
              <a:lnSpc>
                <a:spcPct val="100000"/>
              </a:lnSpc>
              <a:spcBef>
                <a:spcPts val="450"/>
              </a:spcBef>
              <a:buClr>
                <a:srgbClr val="160093"/>
              </a:buClr>
              <a:buFont typeface="Courier New" panose="02070309020205020404" pitchFamily="49" charset="0"/>
              <a:buChar char="o"/>
              <a:defRPr/>
            </a:pPr>
            <a:r>
              <a:rPr lang="tr-TR" sz="1800" b="1" dirty="0"/>
              <a:t> </a:t>
            </a:r>
            <a:r>
              <a:rPr lang="tr-TR" sz="1800" b="1" dirty="0" smtClean="0"/>
              <a:t>Yer </a:t>
            </a:r>
            <a:r>
              <a:rPr lang="tr-TR" sz="1800" b="1" dirty="0"/>
              <a:t>Seçiminde "Arazi Kullanım” Haritalarının Hazırlanması</a:t>
            </a:r>
          </a:p>
          <a:p>
            <a:pPr marL="0" indent="0" algn="just">
              <a:lnSpc>
                <a:spcPct val="100000"/>
              </a:lnSpc>
              <a:spcBef>
                <a:spcPts val="450"/>
              </a:spcBef>
              <a:buClr>
                <a:srgbClr val="160093"/>
              </a:buClr>
              <a:buFont typeface="Courier New" panose="02070309020205020404" pitchFamily="49" charset="0"/>
              <a:buChar char="o"/>
              <a:defRPr/>
            </a:pPr>
            <a:r>
              <a:rPr lang="tr-TR" sz="1800" b="1" dirty="0"/>
              <a:t> </a:t>
            </a:r>
            <a:r>
              <a:rPr lang="tr-TR" sz="1800" b="1" dirty="0" smtClean="0"/>
              <a:t>Heyelanlar </a:t>
            </a:r>
            <a:r>
              <a:rPr lang="tr-TR" sz="1800" b="1" dirty="0"/>
              <a:t>ve şevlerin stabilitesi:</a:t>
            </a:r>
          </a:p>
          <a:p>
            <a:pPr marL="0" indent="0" algn="just">
              <a:lnSpc>
                <a:spcPct val="100000"/>
              </a:lnSpc>
              <a:spcBef>
                <a:spcPts val="450"/>
              </a:spcBef>
              <a:buClr>
                <a:srgbClr val="160093"/>
              </a:buClr>
              <a:buFont typeface="Courier New" panose="02070309020205020404" pitchFamily="49" charset="0"/>
              <a:buChar char="o"/>
              <a:defRPr/>
            </a:pPr>
            <a:r>
              <a:rPr lang="tr-TR" sz="1800" dirty="0"/>
              <a:t>	-  Şev duraylılığı için arazi çalışmaları ve jeolojik analizler, yorumlama</a:t>
            </a:r>
          </a:p>
          <a:p>
            <a:pPr marL="0" indent="0" algn="just">
              <a:lnSpc>
                <a:spcPct val="100000"/>
              </a:lnSpc>
              <a:spcBef>
                <a:spcPts val="450"/>
              </a:spcBef>
              <a:buClr>
                <a:srgbClr val="160093"/>
              </a:buClr>
              <a:buFont typeface="Courier New" panose="02070309020205020404" pitchFamily="49" charset="0"/>
              <a:buChar char="o"/>
              <a:defRPr/>
            </a:pPr>
            <a:r>
              <a:rPr lang="tr-TR" sz="1800" dirty="0"/>
              <a:t>Mühendislik analizleri (kinematik, analitik, nümerik) </a:t>
            </a:r>
          </a:p>
          <a:p>
            <a:pPr marL="0" indent="0" algn="just">
              <a:lnSpc>
                <a:spcPct val="100000"/>
              </a:lnSpc>
              <a:spcBef>
                <a:spcPts val="450"/>
              </a:spcBef>
              <a:buClr>
                <a:srgbClr val="160093"/>
              </a:buClr>
              <a:buFont typeface="Courier New" panose="02070309020205020404" pitchFamily="49" charset="0"/>
              <a:buChar char="o"/>
              <a:defRPr/>
            </a:pPr>
            <a:r>
              <a:rPr lang="tr-TR" sz="1800" b="1" dirty="0"/>
              <a:t>Yeraltı suyu:</a:t>
            </a:r>
          </a:p>
          <a:p>
            <a:pPr marL="0" indent="0" algn="just">
              <a:lnSpc>
                <a:spcPct val="100000"/>
              </a:lnSpc>
              <a:spcBef>
                <a:spcPts val="450"/>
              </a:spcBef>
              <a:buClr>
                <a:srgbClr val="160093"/>
              </a:buClr>
              <a:buFont typeface="Courier New" panose="02070309020205020404" pitchFamily="49" charset="0"/>
              <a:buChar char="o"/>
              <a:defRPr/>
            </a:pPr>
            <a:r>
              <a:rPr lang="tr-TR" sz="1800" dirty="0"/>
              <a:t>	-  Hidrojeoloji</a:t>
            </a:r>
          </a:p>
          <a:p>
            <a:pPr marL="0" indent="0" algn="just">
              <a:lnSpc>
                <a:spcPct val="100000"/>
              </a:lnSpc>
              <a:spcBef>
                <a:spcPts val="450"/>
              </a:spcBef>
              <a:buClr>
                <a:srgbClr val="160093"/>
              </a:buClr>
              <a:buFont typeface="Courier New" panose="02070309020205020404" pitchFamily="49" charset="0"/>
              <a:buChar char="o"/>
              <a:defRPr/>
            </a:pPr>
            <a:r>
              <a:rPr lang="tr-TR" sz="1800" dirty="0"/>
              <a:t>	-  Yeraltısuyu-kaya yapısı etkileşiminin araştırılması</a:t>
            </a:r>
          </a:p>
          <a:p>
            <a:pPr marL="0" indent="0" algn="just">
              <a:lnSpc>
                <a:spcPct val="100000"/>
              </a:lnSpc>
              <a:spcBef>
                <a:spcPts val="450"/>
              </a:spcBef>
              <a:buClr>
                <a:srgbClr val="160093"/>
              </a:buClr>
              <a:buFont typeface="Courier New" panose="02070309020205020404" pitchFamily="49" charset="0"/>
              <a:buChar char="o"/>
              <a:defRPr/>
            </a:pPr>
            <a:r>
              <a:rPr lang="tr-TR" sz="1800" dirty="0"/>
              <a:t>	-  Yeraltı suyu seviyesini ve akış yönünün belirlenmesi ve analizi </a:t>
            </a:r>
          </a:p>
        </p:txBody>
      </p:sp>
    </p:spTree>
    <p:extLst>
      <p:ext uri="{BB962C8B-B14F-4D97-AF65-F5344CB8AC3E}">
        <p14:creationId xmlns:p14="http://schemas.microsoft.com/office/powerpoint/2010/main" val="384275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19838" y="1131416"/>
            <a:ext cx="8364118" cy="4920250"/>
          </a:xfrm>
        </p:spPr>
        <p:txBody>
          <a:bodyPr anchor="t">
            <a:noAutofit/>
          </a:bodyPr>
          <a:lstStyle/>
          <a:p>
            <a:pPr marL="0" indent="0" algn="just">
              <a:lnSpc>
                <a:spcPct val="100000"/>
              </a:lnSpc>
              <a:spcBef>
                <a:spcPts val="450"/>
              </a:spcBef>
              <a:buClr>
                <a:srgbClr val="160093"/>
              </a:buClr>
              <a:buFont typeface="Courier New" panose="02070309020205020404" pitchFamily="49" charset="0"/>
              <a:buChar char="o"/>
              <a:defRPr/>
            </a:pPr>
            <a:r>
              <a:rPr lang="tr-TR" sz="1600" b="1" dirty="0"/>
              <a:t>Yeraltı Kazıları:</a:t>
            </a:r>
          </a:p>
          <a:p>
            <a:pPr marL="0" indent="0" algn="just">
              <a:lnSpc>
                <a:spcPct val="100000"/>
              </a:lnSpc>
              <a:spcBef>
                <a:spcPts val="450"/>
              </a:spcBef>
              <a:buClr>
                <a:srgbClr val="160093"/>
              </a:buClr>
              <a:buFont typeface="Courier New" panose="02070309020205020404" pitchFamily="49" charset="0"/>
              <a:buChar char="o"/>
              <a:defRPr/>
            </a:pPr>
            <a:r>
              <a:rPr lang="tr-TR" sz="1600" dirty="0"/>
              <a:t>-  Süreksizlik etütleri ve kinematik analizler</a:t>
            </a:r>
          </a:p>
          <a:p>
            <a:pPr marL="0" indent="0" algn="just">
              <a:lnSpc>
                <a:spcPct val="100000"/>
              </a:lnSpc>
              <a:spcBef>
                <a:spcPts val="450"/>
              </a:spcBef>
              <a:buClr>
                <a:srgbClr val="160093"/>
              </a:buClr>
              <a:buFont typeface="Courier New" panose="02070309020205020404" pitchFamily="49" charset="0"/>
              <a:buChar char="o"/>
              <a:defRPr/>
            </a:pPr>
            <a:r>
              <a:rPr lang="tr-TR" sz="1600" dirty="0"/>
              <a:t>Kaya kütle sınıflamaları (destek seçimi amaçlı)</a:t>
            </a:r>
          </a:p>
          <a:p>
            <a:pPr marL="0" indent="0" algn="just">
              <a:lnSpc>
                <a:spcPct val="100000"/>
              </a:lnSpc>
              <a:spcBef>
                <a:spcPts val="450"/>
              </a:spcBef>
              <a:buClr>
                <a:srgbClr val="160093"/>
              </a:buClr>
              <a:buFont typeface="Courier New" panose="02070309020205020404" pitchFamily="49" charset="0"/>
              <a:buChar char="o"/>
              <a:defRPr/>
            </a:pPr>
            <a:endParaRPr lang="tr-TR" sz="1600" b="1" dirty="0"/>
          </a:p>
          <a:p>
            <a:pPr marL="0" indent="0" algn="just">
              <a:lnSpc>
                <a:spcPct val="100000"/>
              </a:lnSpc>
              <a:spcBef>
                <a:spcPts val="450"/>
              </a:spcBef>
              <a:buClr>
                <a:srgbClr val="160093"/>
              </a:buClr>
              <a:buFont typeface="Courier New" panose="02070309020205020404" pitchFamily="49" charset="0"/>
              <a:buChar char="o"/>
              <a:defRPr/>
            </a:pPr>
            <a:r>
              <a:rPr lang="tr-TR" sz="1600" b="1" dirty="0"/>
              <a:t>Proje planlama:</a:t>
            </a:r>
          </a:p>
          <a:p>
            <a:pPr marL="0" indent="0" algn="just">
              <a:lnSpc>
                <a:spcPct val="100000"/>
              </a:lnSpc>
              <a:spcBef>
                <a:spcPts val="450"/>
              </a:spcBef>
              <a:buClr>
                <a:srgbClr val="160093"/>
              </a:buClr>
              <a:buFont typeface="Courier New" panose="02070309020205020404" pitchFamily="49" charset="0"/>
              <a:buChar char="o"/>
              <a:defRPr/>
            </a:pPr>
            <a:r>
              <a:rPr lang="tr-TR" sz="1600" dirty="0"/>
              <a:t>-  Planlamada jeoteknik parametrelerin seçimi</a:t>
            </a:r>
          </a:p>
          <a:p>
            <a:pPr marL="0" indent="0" algn="just">
              <a:lnSpc>
                <a:spcPct val="100000"/>
              </a:lnSpc>
              <a:spcBef>
                <a:spcPts val="450"/>
              </a:spcBef>
              <a:buClr>
                <a:srgbClr val="160093"/>
              </a:buClr>
              <a:buFont typeface="Courier New" panose="02070309020205020404" pitchFamily="49" charset="0"/>
              <a:buChar char="o"/>
              <a:defRPr/>
            </a:pPr>
            <a:r>
              <a:rPr lang="tr-TR" sz="1600" dirty="0"/>
              <a:t>-  Projelendirmede boyut seçimi</a:t>
            </a:r>
          </a:p>
          <a:p>
            <a:pPr marL="0" indent="0" algn="just">
              <a:lnSpc>
                <a:spcPct val="100000"/>
              </a:lnSpc>
              <a:spcBef>
                <a:spcPts val="450"/>
              </a:spcBef>
              <a:buClr>
                <a:srgbClr val="160093"/>
              </a:buClr>
              <a:buFont typeface="Courier New" panose="02070309020205020404" pitchFamily="49" charset="0"/>
              <a:buChar char="o"/>
              <a:defRPr/>
            </a:pPr>
            <a:r>
              <a:rPr lang="tr-TR" sz="1600" dirty="0"/>
              <a:t> </a:t>
            </a:r>
          </a:p>
          <a:p>
            <a:pPr marL="0" indent="0" algn="just">
              <a:lnSpc>
                <a:spcPct val="100000"/>
              </a:lnSpc>
              <a:spcBef>
                <a:spcPts val="450"/>
              </a:spcBef>
              <a:buClr>
                <a:srgbClr val="160093"/>
              </a:buClr>
              <a:buFont typeface="Courier New" panose="02070309020205020404" pitchFamily="49" charset="0"/>
              <a:buChar char="o"/>
              <a:defRPr/>
            </a:pPr>
            <a:r>
              <a:rPr lang="tr-TR" sz="1600" b="1" dirty="0"/>
              <a:t>Tasarım (projelendirme) aşaması:</a:t>
            </a:r>
          </a:p>
          <a:p>
            <a:pPr marL="0" indent="0" algn="just">
              <a:lnSpc>
                <a:spcPct val="100000"/>
              </a:lnSpc>
              <a:spcBef>
                <a:spcPts val="450"/>
              </a:spcBef>
              <a:buClr>
                <a:srgbClr val="160093"/>
              </a:buClr>
              <a:buFont typeface="Courier New" panose="02070309020205020404" pitchFamily="49" charset="0"/>
              <a:buChar char="o"/>
              <a:defRPr/>
            </a:pPr>
            <a:r>
              <a:rPr lang="tr-TR" sz="1600" b="1" dirty="0"/>
              <a:t>	</a:t>
            </a:r>
            <a:r>
              <a:rPr lang="tr-TR" sz="1600" dirty="0"/>
              <a:t>-  Planlama </a:t>
            </a:r>
          </a:p>
          <a:p>
            <a:pPr marL="0" indent="0" algn="just">
              <a:lnSpc>
                <a:spcPct val="100000"/>
              </a:lnSpc>
              <a:spcBef>
                <a:spcPts val="450"/>
              </a:spcBef>
              <a:buClr>
                <a:srgbClr val="160093"/>
              </a:buClr>
              <a:buFont typeface="Courier New" panose="02070309020205020404" pitchFamily="49" charset="0"/>
              <a:buChar char="o"/>
              <a:defRPr/>
            </a:pPr>
            <a:r>
              <a:rPr lang="tr-TR" sz="1600" dirty="0"/>
              <a:t>	-  Kontrol</a:t>
            </a:r>
          </a:p>
          <a:p>
            <a:pPr marL="0" indent="0" algn="just">
              <a:lnSpc>
                <a:spcPct val="100000"/>
              </a:lnSpc>
              <a:spcBef>
                <a:spcPts val="450"/>
              </a:spcBef>
              <a:buClr>
                <a:srgbClr val="160093"/>
              </a:buClr>
              <a:buFont typeface="Courier New" panose="02070309020205020404" pitchFamily="49" charset="0"/>
              <a:buChar char="o"/>
              <a:defRPr/>
            </a:pPr>
            <a:r>
              <a:rPr lang="tr-TR" sz="1600" dirty="0"/>
              <a:t>	-  Gözlem</a:t>
            </a:r>
          </a:p>
          <a:p>
            <a:pPr marL="0" indent="0" algn="just">
              <a:lnSpc>
                <a:spcPct val="100000"/>
              </a:lnSpc>
              <a:spcBef>
                <a:spcPts val="450"/>
              </a:spcBef>
              <a:buClr>
                <a:srgbClr val="160093"/>
              </a:buClr>
              <a:buFont typeface="Courier New" panose="02070309020205020404" pitchFamily="49" charset="0"/>
              <a:buChar char="o"/>
              <a:defRPr/>
            </a:pPr>
            <a:endParaRPr lang="tr-TR" sz="1600" b="1" dirty="0"/>
          </a:p>
          <a:p>
            <a:pPr marL="0" indent="0" algn="just">
              <a:lnSpc>
                <a:spcPct val="100000"/>
              </a:lnSpc>
              <a:spcBef>
                <a:spcPts val="450"/>
              </a:spcBef>
              <a:buClr>
                <a:srgbClr val="160093"/>
              </a:buClr>
              <a:buFont typeface="Courier New" panose="02070309020205020404" pitchFamily="49" charset="0"/>
              <a:buChar char="o"/>
              <a:defRPr/>
            </a:pPr>
            <a:r>
              <a:rPr lang="tr-TR" sz="1600" b="1" dirty="0"/>
              <a:t>İnşaat ve uygulama aşamaları</a:t>
            </a:r>
          </a:p>
          <a:p>
            <a:pPr marL="0" indent="0" algn="just">
              <a:lnSpc>
                <a:spcPct val="100000"/>
              </a:lnSpc>
              <a:spcBef>
                <a:spcPts val="450"/>
              </a:spcBef>
              <a:buClr>
                <a:srgbClr val="160093"/>
              </a:buClr>
              <a:buFont typeface="Courier New" panose="02070309020205020404" pitchFamily="49" charset="0"/>
              <a:buChar char="o"/>
              <a:defRPr/>
            </a:pPr>
            <a:r>
              <a:rPr lang="tr-TR" sz="1600" dirty="0"/>
              <a:t>	-  İnşaat safhasında ve sonrasında gözlem ve değerlendirmeler.</a:t>
            </a:r>
          </a:p>
          <a:p>
            <a:pPr marL="0" indent="0" algn="just">
              <a:lnSpc>
                <a:spcPct val="100000"/>
              </a:lnSpc>
              <a:spcBef>
                <a:spcPts val="450"/>
              </a:spcBef>
              <a:buClr>
                <a:srgbClr val="160093"/>
              </a:buClr>
              <a:buFont typeface="Courier New" panose="02070309020205020404" pitchFamily="49" charset="0"/>
              <a:buChar char="o"/>
              <a:defRPr/>
            </a:pPr>
            <a:r>
              <a:rPr lang="tr-TR" sz="1600" b="1" dirty="0"/>
              <a:t> </a:t>
            </a:r>
          </a:p>
        </p:txBody>
      </p:sp>
    </p:spTree>
    <p:extLst>
      <p:ext uri="{BB962C8B-B14F-4D97-AF65-F5344CB8AC3E}">
        <p14:creationId xmlns:p14="http://schemas.microsoft.com/office/powerpoint/2010/main" val="2938761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12508</TotalTime>
  <Words>349</Words>
  <Application>Microsoft Office PowerPoint</Application>
  <PresentationFormat>On-screen Show (4:3)</PresentationFormat>
  <Paragraphs>96</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ekonomi</vt:lpstr>
      <vt:lpstr>1_Rics</vt:lpstr>
      <vt:lpstr>h.t.</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sibel</cp:lastModifiedBy>
  <cp:revision>816</cp:revision>
  <cp:lastPrinted>2016-10-24T07:53:35Z</cp:lastPrinted>
  <dcterms:created xsi:type="dcterms:W3CDTF">2016-09-18T09:35:24Z</dcterms:created>
  <dcterms:modified xsi:type="dcterms:W3CDTF">2020-02-27T06:36:01Z</dcterms:modified>
</cp:coreProperties>
</file>