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4"/>
  </p:notesMasterIdLst>
  <p:sldIdLst>
    <p:sldId id="260" r:id="rId2"/>
    <p:sldId id="261" r:id="rId3"/>
    <p:sldId id="262" r:id="rId4"/>
    <p:sldId id="264" r:id="rId5"/>
    <p:sldId id="265" r:id="rId6"/>
    <p:sldId id="268" r:id="rId7"/>
    <p:sldId id="269" r:id="rId8"/>
    <p:sldId id="272" r:id="rId9"/>
    <p:sldId id="273" r:id="rId10"/>
    <p:sldId id="275" r:id="rId11"/>
    <p:sldId id="276" r:id="rId12"/>
    <p:sldId id="290" r:id="rId13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C31B573-CB3D-4DEB-866A-5EDE870FA83D}" type="datetimeFigureOut">
              <a:rPr lang="tr-TR" smtClean="0"/>
              <a:t>8.05.2018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5E6DB9C-5A07-4563-B882-100FB4BDB0C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496468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26D682-4D5F-4693-BA1B-D2C72340CDC9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8.05.2018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28CF55-698B-47A0-89E4-4B65D33EE336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591661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26D682-4D5F-4693-BA1B-D2C72340CDC9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8.05.2018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28CF55-698B-47A0-89E4-4B65D33EE336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655427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26D682-4D5F-4693-BA1B-D2C72340CDC9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8.05.2018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28CF55-698B-47A0-89E4-4B65D33EE336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06326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26D682-4D5F-4693-BA1B-D2C72340CDC9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8.05.2018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28CF55-698B-47A0-89E4-4B65D33EE336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8726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26D682-4D5F-4693-BA1B-D2C72340CDC9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8.05.2018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28CF55-698B-47A0-89E4-4B65D33EE336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25930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26D682-4D5F-4693-BA1B-D2C72340CDC9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8.05.2018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28CF55-698B-47A0-89E4-4B65D33EE336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622471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26D682-4D5F-4693-BA1B-D2C72340CDC9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8.05.2018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28CF55-698B-47A0-89E4-4B65D33EE336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53788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26D682-4D5F-4693-BA1B-D2C72340CDC9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8.05.2018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28CF55-698B-47A0-89E4-4B65D33EE336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54679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26D682-4D5F-4693-BA1B-D2C72340CDC9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8.05.2018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28CF55-698B-47A0-89E4-4B65D33EE336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72887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26D682-4D5F-4693-BA1B-D2C72340CDC9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8.05.2018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28CF55-698B-47A0-89E4-4B65D33EE336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56986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26D682-4D5F-4693-BA1B-D2C72340CDC9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8.05.2018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28CF55-698B-47A0-89E4-4B65D33EE336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939330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26D682-4D5F-4693-BA1B-D2C72340CDC9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8.05.2018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28CF55-698B-47A0-89E4-4B65D33EE336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863244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kimyadersi.com/oss/gazlar/charles%20kanunu.htm" TargetMode="External"/><Relationship Id="rId2" Type="http://schemas.openxmlformats.org/officeDocument/2006/relationships/hyperlink" Target="http://www.kimyadersi.com/oss/gazlar/boyle%20mariotte%20kanunu.htm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kimyadersi.com/oss/gazlar/avogadro%20kanunu.htm" TargetMode="External"/><Relationship Id="rId5" Type="http://schemas.openxmlformats.org/officeDocument/2006/relationships/hyperlink" Target="http://www.kimyadersi.com/oss/gazlar/dalton%20yasasi.htm" TargetMode="External"/><Relationship Id="rId4" Type="http://schemas.openxmlformats.org/officeDocument/2006/relationships/hyperlink" Target="http://www.kimyadersi.com/oss/gazlar/gay%20lussac%20kanunu.htm" TargetMode="Externa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kimyadersi.com/oss/gazlar/boyle%20mariotte%20kanunu.htm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i="1"/>
              <a:t>GAZ KANUNLARI</a:t>
            </a:r>
            <a:r>
              <a:rPr lang="tr-TR">
                <a:hlinkClick r:id="rId2"/>
              </a:rPr>
              <a:t/>
            </a:r>
            <a:br>
              <a:rPr lang="tr-TR">
                <a:hlinkClick r:id="rId2"/>
              </a:rPr>
            </a:br>
            <a:endParaRPr lang="tr-TR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tr-TR">
                <a:hlinkClick r:id="rId2"/>
              </a:rPr>
              <a:t>BOYLE - MARIOTTE KANUNU</a:t>
            </a:r>
            <a:endParaRPr lang="tr-TR"/>
          </a:p>
          <a:p>
            <a:r>
              <a:rPr lang="tr-TR"/>
              <a:t>     </a:t>
            </a:r>
            <a:r>
              <a:rPr lang="tr-TR">
                <a:hlinkClick r:id="rId3"/>
              </a:rPr>
              <a:t>CHARLES KANUNU</a:t>
            </a:r>
            <a:endParaRPr lang="tr-TR"/>
          </a:p>
          <a:p>
            <a:r>
              <a:rPr lang="tr-TR"/>
              <a:t>          </a:t>
            </a:r>
            <a:r>
              <a:rPr lang="tr-TR">
                <a:hlinkClick r:id="rId4"/>
              </a:rPr>
              <a:t>GAY - LUSSAC KANUNU</a:t>
            </a:r>
            <a:endParaRPr lang="tr-TR"/>
          </a:p>
          <a:p>
            <a:r>
              <a:rPr lang="tr-TR"/>
              <a:t>                </a:t>
            </a:r>
            <a:r>
              <a:rPr lang="tr-TR">
                <a:hlinkClick r:id="rId5"/>
              </a:rPr>
              <a:t>DALTON KANUNU</a:t>
            </a:r>
            <a:endParaRPr lang="tr-TR"/>
          </a:p>
          <a:p>
            <a:r>
              <a:rPr lang="tr-TR"/>
              <a:t>                      </a:t>
            </a:r>
            <a:r>
              <a:rPr lang="tr-TR">
                <a:hlinkClick r:id="rId6"/>
              </a:rPr>
              <a:t>AVOGADRO KANUNU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276164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sz="36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itchFamily="66" charset="0"/>
              </a:rPr>
              <a:t>AVOGADRO KANUNU</a:t>
            </a:r>
            <a:br>
              <a:rPr lang="tr-TR" sz="36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itchFamily="66" charset="0"/>
              </a:rPr>
            </a:br>
            <a:endParaRPr lang="tr-TR" sz="3600" b="1" dirty="0">
              <a:solidFill>
                <a:schemeClr val="tx2">
                  <a:lumMod val="60000"/>
                  <a:lumOff val="40000"/>
                </a:schemeClr>
              </a:solidFill>
              <a:latin typeface="Comic Sans MS" pitchFamily="66" charset="0"/>
            </a:endParaRP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tr-TR" b="1" dirty="0">
                <a:latin typeface="Comic Sans MS" pitchFamily="66" charset="0"/>
              </a:rPr>
              <a:t>Sıcaklığı ve basıncı sabit olan bir gazın hacmi ile </a:t>
            </a:r>
            <a:r>
              <a:rPr lang="tr-TR" b="1" dirty="0" err="1">
                <a:latin typeface="Comic Sans MS" pitchFamily="66" charset="0"/>
              </a:rPr>
              <a:t>mol</a:t>
            </a:r>
            <a:r>
              <a:rPr lang="tr-TR" b="1" dirty="0">
                <a:latin typeface="Comic Sans MS" pitchFamily="66" charset="0"/>
              </a:rPr>
              <a:t> sayısı doğru orantılıdır.</a:t>
            </a:r>
          </a:p>
          <a:p>
            <a:pPr>
              <a:buFontTx/>
              <a:buNone/>
            </a:pPr>
            <a:endParaRPr lang="tr-TR" dirty="0">
              <a:latin typeface="Comic Sans MS" pitchFamily="66" charset="0"/>
            </a:endParaRPr>
          </a:p>
          <a:p>
            <a:pPr>
              <a:buFontTx/>
              <a:buNone/>
            </a:pPr>
            <a:r>
              <a:rPr lang="tr-TR" dirty="0">
                <a:latin typeface="Comic Sans MS" pitchFamily="66" charset="0"/>
              </a:rPr>
              <a:t>Bu ifadeyi söyle sembolize edebiliriz.</a:t>
            </a:r>
          </a:p>
          <a:p>
            <a:pPr>
              <a:buFontTx/>
              <a:buNone/>
            </a:pPr>
            <a:endParaRPr lang="tr-TR" dirty="0">
              <a:latin typeface="Comic Sans MS" pitchFamily="66" charset="0"/>
            </a:endParaRPr>
          </a:p>
          <a:p>
            <a:pPr>
              <a:buFontTx/>
              <a:buNone/>
            </a:pPr>
            <a:r>
              <a:rPr lang="tr-TR" dirty="0" smtClean="0">
                <a:latin typeface="Comic Sans MS" pitchFamily="66" charset="0"/>
              </a:rPr>
              <a:t> </a:t>
            </a:r>
            <a:r>
              <a:rPr lang="tr-TR" dirty="0">
                <a:latin typeface="Comic Sans MS" pitchFamily="66" charset="0"/>
              </a:rPr>
              <a:t>P ile </a:t>
            </a:r>
            <a:r>
              <a:rPr lang="tr-TR" dirty="0" smtClean="0">
                <a:latin typeface="Comic Sans MS" pitchFamily="66" charset="0"/>
              </a:rPr>
              <a:t>T </a:t>
            </a:r>
            <a:r>
              <a:rPr lang="tr-TR" dirty="0">
                <a:latin typeface="Comic Sans MS" pitchFamily="66" charset="0"/>
              </a:rPr>
              <a:t>sabit </a:t>
            </a:r>
            <a:r>
              <a:rPr lang="tr-TR" dirty="0" smtClean="0">
                <a:latin typeface="Comic Sans MS" pitchFamily="66" charset="0"/>
              </a:rPr>
              <a:t>ise; </a:t>
            </a:r>
            <a:r>
              <a:rPr lang="tr-TR" dirty="0">
                <a:latin typeface="Comic Sans MS" pitchFamily="66" charset="0"/>
              </a:rPr>
              <a:t>V a n  </a:t>
            </a:r>
            <a:r>
              <a:rPr lang="tr-TR" dirty="0" err="1">
                <a:latin typeface="Comic Sans MS" pitchFamily="66" charset="0"/>
              </a:rPr>
              <a:t>dir</a:t>
            </a:r>
            <a:r>
              <a:rPr lang="tr-TR" dirty="0">
                <a:latin typeface="Comic Sans MS" pitchFamily="66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424040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27652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63750" y="1403351"/>
            <a:ext cx="7848600" cy="4983163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5903442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207569" y="404664"/>
            <a:ext cx="7467601" cy="1371600"/>
          </a:xfrm>
        </p:spPr>
        <p:txBody>
          <a:bodyPr>
            <a:normAutofit fontScale="90000"/>
          </a:bodyPr>
          <a:lstStyle/>
          <a:p>
            <a:r>
              <a:rPr lang="tr-TR" sz="4800" dirty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itchFamily="66" charset="0"/>
              </a:rPr>
              <a:t>İdeal Gaz Denklemi</a:t>
            </a:r>
            <a:br>
              <a:rPr lang="tr-TR" sz="4800" dirty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itchFamily="66" charset="0"/>
              </a:rPr>
            </a:br>
            <a:endParaRPr lang="tr-TR" sz="4800" dirty="0">
              <a:solidFill>
                <a:schemeClr val="tx2">
                  <a:lumMod val="60000"/>
                  <a:lumOff val="40000"/>
                </a:schemeClr>
              </a:solidFill>
              <a:latin typeface="Comic Sans MS" pitchFamily="66" charset="0"/>
            </a:endParaRPr>
          </a:p>
        </p:txBody>
      </p:sp>
      <p:pic>
        <p:nvPicPr>
          <p:cNvPr id="70660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367808" y="1052737"/>
            <a:ext cx="1871662" cy="579437"/>
          </a:xfrm>
          <a:prstGeom prst="rect">
            <a:avLst/>
          </a:prstGeom>
          <a:noFill/>
        </p:spPr>
      </p:pic>
      <p:sp>
        <p:nvSpPr>
          <p:cNvPr id="70661" name="Rectangle 5"/>
          <p:cNvSpPr>
            <a:spLocks noChangeArrowheads="1"/>
          </p:cNvSpPr>
          <p:nvPr/>
        </p:nvSpPr>
        <p:spPr bwMode="auto">
          <a:xfrm>
            <a:off x="2423592" y="1772817"/>
            <a:ext cx="7488832" cy="3477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 algn="just"/>
            <a:r>
              <a:rPr lang="cs-CZ" sz="1600" b="1" dirty="0">
                <a:solidFill>
                  <a:prstClr val="black"/>
                </a:solidFill>
                <a:latin typeface="Calibri"/>
              </a:rPr>
              <a:t>     </a:t>
            </a:r>
            <a:r>
              <a:rPr lang="tr-TR" sz="1600" b="1" dirty="0">
                <a:solidFill>
                  <a:prstClr val="black"/>
                </a:solidFill>
                <a:latin typeface="Calibri"/>
              </a:rPr>
              <a:t> </a:t>
            </a:r>
            <a:r>
              <a:rPr lang="cs-CZ" sz="2000" b="1" dirty="0">
                <a:solidFill>
                  <a:prstClr val="black"/>
                </a:solidFill>
                <a:latin typeface="Comic Sans MS" pitchFamily="66" charset="0"/>
              </a:rPr>
              <a:t> P a n        </a:t>
            </a:r>
            <a:r>
              <a:rPr lang="tr-TR" sz="2000" b="1" dirty="0">
                <a:solidFill>
                  <a:prstClr val="black"/>
                </a:solidFill>
                <a:latin typeface="Comic Sans MS" pitchFamily="66" charset="0"/>
              </a:rPr>
              <a:t>       </a:t>
            </a:r>
            <a:r>
              <a:rPr lang="cs-CZ" sz="2000" b="1" dirty="0">
                <a:solidFill>
                  <a:prstClr val="black"/>
                </a:solidFill>
                <a:latin typeface="Comic Sans MS" pitchFamily="66" charset="0"/>
              </a:rPr>
              <a:t>V </a:t>
            </a:r>
            <a:r>
              <a:rPr lang="cs-CZ" sz="2000" b="1" dirty="0">
                <a:solidFill>
                  <a:prstClr val="black"/>
                </a:solidFill>
                <a:latin typeface="Comic Sans MS" pitchFamily="66" charset="0"/>
              </a:rPr>
              <a:t>a </a:t>
            </a:r>
            <a:r>
              <a:rPr lang="cs-CZ" sz="2000" b="1" dirty="0">
                <a:solidFill>
                  <a:prstClr val="black"/>
                </a:solidFill>
                <a:latin typeface="Comic Sans MS" pitchFamily="66" charset="0"/>
              </a:rPr>
              <a:t>T</a:t>
            </a:r>
            <a:r>
              <a:rPr lang="cs-CZ" sz="2000" b="1" dirty="0">
                <a:solidFill>
                  <a:prstClr val="black"/>
                </a:solidFill>
                <a:latin typeface="Comic Sans MS" pitchFamily="66" charset="0"/>
              </a:rPr>
              <a:t> </a:t>
            </a:r>
            <a:r>
              <a:rPr lang="tr-TR" sz="2000" b="1" dirty="0">
                <a:solidFill>
                  <a:prstClr val="black"/>
                </a:solidFill>
                <a:latin typeface="Comic Sans MS" pitchFamily="66" charset="0"/>
              </a:rPr>
              <a:t>             </a:t>
            </a:r>
            <a:r>
              <a:rPr lang="cs-CZ" sz="2000" b="1" dirty="0">
                <a:solidFill>
                  <a:prstClr val="black"/>
                </a:solidFill>
                <a:latin typeface="Comic Sans MS" pitchFamily="66" charset="0"/>
              </a:rPr>
              <a:t>P </a:t>
            </a:r>
            <a:r>
              <a:rPr lang="cs-CZ" sz="2000" b="1" dirty="0">
                <a:solidFill>
                  <a:prstClr val="black"/>
                </a:solidFill>
                <a:latin typeface="Comic Sans MS" pitchFamily="66" charset="0"/>
              </a:rPr>
              <a:t>a T               </a:t>
            </a:r>
            <a:endParaRPr lang="tr-TR" sz="2000" b="1" dirty="0">
              <a:solidFill>
                <a:prstClr val="black"/>
              </a:solidFill>
              <a:latin typeface="Comic Sans MS" pitchFamily="66" charset="0"/>
            </a:endParaRPr>
          </a:p>
          <a:p>
            <a:pPr algn="just" eaLnBrk="0" hangingPunct="0"/>
            <a:endParaRPr lang="tr-TR" sz="2000" b="1" dirty="0">
              <a:solidFill>
                <a:prstClr val="black"/>
              </a:solidFill>
              <a:latin typeface="Comic Sans MS" pitchFamily="66" charset="0"/>
            </a:endParaRPr>
          </a:p>
          <a:p>
            <a:pPr algn="just" eaLnBrk="0" hangingPunct="0"/>
            <a:r>
              <a:rPr lang="cs-CZ" sz="2000" b="1" dirty="0">
                <a:solidFill>
                  <a:prstClr val="black"/>
                </a:solidFill>
                <a:latin typeface="Comic Sans MS" pitchFamily="66" charset="0"/>
              </a:rPr>
              <a:t>olduğuna </a:t>
            </a:r>
            <a:r>
              <a:rPr lang="cs-CZ" sz="2000" b="1" dirty="0">
                <a:solidFill>
                  <a:prstClr val="black"/>
                </a:solidFill>
                <a:latin typeface="Comic Sans MS" pitchFamily="66" charset="0"/>
              </a:rPr>
              <a:t>göre</a:t>
            </a:r>
          </a:p>
          <a:p>
            <a:pPr algn="just" eaLnBrk="0" hangingPunct="0"/>
            <a:r>
              <a:rPr lang="tr-TR" sz="2000" b="1" dirty="0">
                <a:solidFill>
                  <a:prstClr val="black"/>
                </a:solidFill>
                <a:latin typeface="Comic Sans MS" pitchFamily="66" charset="0"/>
              </a:rPr>
              <a:t>      </a:t>
            </a:r>
            <a:endParaRPr lang="tr-TR" sz="2000" b="1" dirty="0">
              <a:solidFill>
                <a:prstClr val="black"/>
              </a:solidFill>
              <a:latin typeface="Comic Sans MS" pitchFamily="66" charset="0"/>
            </a:endParaRPr>
          </a:p>
          <a:p>
            <a:pPr algn="just" eaLnBrk="0" hangingPunct="0"/>
            <a:r>
              <a:rPr lang="cs-CZ" sz="2000" b="1" dirty="0">
                <a:solidFill>
                  <a:prstClr val="black"/>
                </a:solidFill>
                <a:latin typeface="Comic Sans MS" pitchFamily="66" charset="0"/>
              </a:rPr>
              <a:t>P </a:t>
            </a:r>
            <a:r>
              <a:rPr lang="cs-CZ" sz="2000" b="1" dirty="0">
                <a:solidFill>
                  <a:prstClr val="black"/>
                </a:solidFill>
                <a:latin typeface="Comic Sans MS" pitchFamily="66" charset="0"/>
              </a:rPr>
              <a:t>V a n T orantısını elde ederiz.</a:t>
            </a:r>
          </a:p>
          <a:p>
            <a:pPr algn="just" eaLnBrk="0" hangingPunct="0"/>
            <a:endParaRPr lang="tr-TR" sz="2000" b="1" dirty="0">
              <a:solidFill>
                <a:prstClr val="black"/>
              </a:solidFill>
              <a:latin typeface="Comic Sans MS" pitchFamily="66" charset="0"/>
            </a:endParaRPr>
          </a:p>
          <a:p>
            <a:pPr algn="just" eaLnBrk="0" hangingPunct="0"/>
            <a:r>
              <a:rPr lang="cs-CZ" sz="2000" b="1" dirty="0">
                <a:solidFill>
                  <a:prstClr val="black"/>
                </a:solidFill>
                <a:latin typeface="Comic Sans MS" pitchFamily="66" charset="0"/>
              </a:rPr>
              <a:t>P V a n T </a:t>
            </a:r>
            <a:endParaRPr lang="tr-TR" sz="2000" b="1" dirty="0">
              <a:solidFill>
                <a:prstClr val="black"/>
              </a:solidFill>
              <a:latin typeface="Comic Sans MS" pitchFamily="66" charset="0"/>
            </a:endParaRPr>
          </a:p>
          <a:p>
            <a:pPr algn="just" eaLnBrk="0" hangingPunct="0"/>
            <a:endParaRPr lang="tr-TR" sz="2000" b="1" dirty="0">
              <a:solidFill>
                <a:prstClr val="black"/>
              </a:solidFill>
              <a:latin typeface="Comic Sans MS" pitchFamily="66" charset="0"/>
            </a:endParaRPr>
          </a:p>
          <a:p>
            <a:pPr algn="just" eaLnBrk="0" hangingPunct="0"/>
            <a:r>
              <a:rPr lang="cs-CZ" sz="2000" b="1" dirty="0">
                <a:solidFill>
                  <a:prstClr val="black"/>
                </a:solidFill>
                <a:latin typeface="Comic Sans MS" pitchFamily="66" charset="0"/>
              </a:rPr>
              <a:t>orantısını </a:t>
            </a:r>
            <a:r>
              <a:rPr lang="cs-CZ" sz="2000" b="1" dirty="0">
                <a:solidFill>
                  <a:prstClr val="black"/>
                </a:solidFill>
                <a:latin typeface="Comic Sans MS" pitchFamily="66" charset="0"/>
              </a:rPr>
              <a:t>eşitliğe dönüştürürsek bir orantı  sabiti olur</a:t>
            </a:r>
            <a:r>
              <a:rPr lang="cs-CZ" sz="2000" b="1" dirty="0">
                <a:solidFill>
                  <a:prstClr val="black"/>
                </a:solidFill>
                <a:latin typeface="Comic Sans MS" pitchFamily="66" charset="0"/>
              </a:rPr>
              <a:t>.</a:t>
            </a:r>
            <a:endParaRPr lang="tr-TR" sz="2000" b="1" dirty="0">
              <a:solidFill>
                <a:prstClr val="black"/>
              </a:solidFill>
              <a:latin typeface="Comic Sans MS" pitchFamily="66" charset="0"/>
            </a:endParaRPr>
          </a:p>
          <a:p>
            <a:pPr algn="just" eaLnBrk="0" hangingPunct="0"/>
            <a:r>
              <a:rPr lang="cs-CZ" sz="2000" b="1" dirty="0">
                <a:solidFill>
                  <a:prstClr val="black"/>
                </a:solidFill>
                <a:latin typeface="Comic Sans MS" pitchFamily="66" charset="0"/>
              </a:rPr>
              <a:t> </a:t>
            </a:r>
            <a:r>
              <a:rPr lang="cs-CZ" sz="2000" b="1" dirty="0">
                <a:solidFill>
                  <a:prstClr val="black"/>
                </a:solidFill>
                <a:latin typeface="Comic Sans MS" pitchFamily="66" charset="0"/>
              </a:rPr>
              <a:t>Bu orantı sabitine “R” dersek</a:t>
            </a:r>
          </a:p>
          <a:p>
            <a:pPr algn="just" eaLnBrk="0" hangingPunct="0"/>
            <a:r>
              <a:rPr lang="cs-CZ" sz="2000" b="1" dirty="0">
                <a:solidFill>
                  <a:prstClr val="black"/>
                </a:solidFill>
                <a:latin typeface="Comic Sans MS" pitchFamily="66" charset="0"/>
              </a:rPr>
              <a:t> </a:t>
            </a:r>
          </a:p>
        </p:txBody>
      </p:sp>
      <p:sp>
        <p:nvSpPr>
          <p:cNvPr id="70662" name="Rectangle 6"/>
          <p:cNvSpPr>
            <a:spLocks noChangeArrowheads="1"/>
          </p:cNvSpPr>
          <p:nvPr/>
        </p:nvSpPr>
        <p:spPr bwMode="auto">
          <a:xfrm>
            <a:off x="4727849" y="5805264"/>
            <a:ext cx="1863011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cs-CZ" b="1" dirty="0">
                <a:solidFill>
                  <a:prstClr val="black"/>
                </a:solidFill>
                <a:latin typeface="Calibri"/>
              </a:rPr>
              <a:t>  </a:t>
            </a:r>
            <a:r>
              <a:rPr lang="cs-CZ" sz="2000" b="1" dirty="0">
                <a:solidFill>
                  <a:prstClr val="black"/>
                </a:solidFill>
                <a:latin typeface="Comic Sans MS" pitchFamily="66" charset="0"/>
              </a:rPr>
              <a:t>P V = n R T</a:t>
            </a:r>
            <a:r>
              <a:rPr lang="cs-CZ" sz="2000" dirty="0">
                <a:solidFill>
                  <a:prstClr val="black"/>
                </a:solidFill>
                <a:latin typeface="Comic Sans MS" pitchFamily="66" charset="0"/>
              </a:rPr>
              <a:t> </a:t>
            </a:r>
          </a:p>
        </p:txBody>
      </p:sp>
      <p:sp>
        <p:nvSpPr>
          <p:cNvPr id="70663" name="Rectangle 7"/>
          <p:cNvSpPr>
            <a:spLocks noChangeArrowheads="1"/>
          </p:cNvSpPr>
          <p:nvPr/>
        </p:nvSpPr>
        <p:spPr bwMode="auto">
          <a:xfrm>
            <a:off x="3362530" y="4440139"/>
            <a:ext cx="4259499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cs-CZ" dirty="0">
                <a:solidFill>
                  <a:prstClr val="black"/>
                </a:solidFill>
                <a:latin typeface="Calibri"/>
              </a:rPr>
              <a:t> </a:t>
            </a:r>
          </a:p>
          <a:p>
            <a:pPr algn="ctr"/>
            <a:endParaRPr lang="tr-TR" dirty="0">
              <a:solidFill>
                <a:prstClr val="black"/>
              </a:solidFill>
              <a:latin typeface="Comic Sans MS" pitchFamily="66" charset="0"/>
            </a:endParaRPr>
          </a:p>
          <a:p>
            <a:pPr algn="ctr"/>
            <a:r>
              <a:rPr lang="cs-CZ" dirty="0">
                <a:solidFill>
                  <a:prstClr val="black"/>
                </a:solidFill>
                <a:latin typeface="Comic Sans MS" pitchFamily="66" charset="0"/>
              </a:rPr>
              <a:t>Bu </a:t>
            </a:r>
            <a:r>
              <a:rPr lang="cs-CZ" dirty="0">
                <a:solidFill>
                  <a:prstClr val="black"/>
                </a:solidFill>
                <a:latin typeface="Comic Sans MS" pitchFamily="66" charset="0"/>
              </a:rPr>
              <a:t>bağıntıya </a:t>
            </a:r>
            <a:r>
              <a:rPr lang="cs-CZ" b="1" dirty="0">
                <a:solidFill>
                  <a:prstClr val="black"/>
                </a:solidFill>
                <a:latin typeface="Comic Sans MS" pitchFamily="66" charset="0"/>
              </a:rPr>
              <a:t>ideal gaz denklemi </a:t>
            </a:r>
            <a:r>
              <a:rPr lang="cs-CZ" dirty="0">
                <a:solidFill>
                  <a:prstClr val="black"/>
                </a:solidFill>
                <a:latin typeface="Comic Sans MS" pitchFamily="66" charset="0"/>
              </a:rPr>
              <a:t>denir</a:t>
            </a:r>
          </a:p>
        </p:txBody>
      </p:sp>
    </p:spTree>
    <p:extLst>
      <p:ext uri="{BB962C8B-B14F-4D97-AF65-F5344CB8AC3E}">
        <p14:creationId xmlns:p14="http://schemas.microsoft.com/office/powerpoint/2010/main" val="18699793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>
                <a:hlinkClick r:id="rId2"/>
              </a:rPr>
              <a:t>BOYLE - MARIOTTE KANUNU</a:t>
            </a:r>
            <a:endParaRPr lang="tr-TR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lnSpc>
                <a:spcPct val="160000"/>
              </a:lnSpc>
              <a:buNone/>
            </a:pPr>
            <a:r>
              <a:rPr lang="tr-TR" sz="2400" dirty="0">
                <a:latin typeface="Comic Sans MS" pitchFamily="66" charset="0"/>
              </a:rPr>
              <a:t>     Sıcaklığı </a:t>
            </a:r>
            <a:r>
              <a:rPr lang="tr-TR" sz="2400" dirty="0">
                <a:latin typeface="Comic Sans MS" pitchFamily="66" charset="0"/>
              </a:rPr>
              <a:t>ve miktarı sabit olan bir gazın basıncı </a:t>
            </a:r>
            <a:r>
              <a:rPr lang="tr-TR" sz="2400" dirty="0">
                <a:latin typeface="Comic Sans MS" pitchFamily="66" charset="0"/>
              </a:rPr>
              <a:t>ile hacminin </a:t>
            </a:r>
            <a:r>
              <a:rPr lang="tr-TR" sz="2400" dirty="0">
                <a:latin typeface="Comic Sans MS" pitchFamily="66" charset="0"/>
              </a:rPr>
              <a:t>çarpımı da sabittir</a:t>
            </a:r>
            <a:r>
              <a:rPr lang="tr-TR" sz="2400" dirty="0">
                <a:latin typeface="Comic Sans MS" pitchFamily="66" charset="0"/>
              </a:rPr>
              <a:t>.</a:t>
            </a:r>
          </a:p>
          <a:p>
            <a:pPr>
              <a:lnSpc>
                <a:spcPct val="160000"/>
              </a:lnSpc>
              <a:buNone/>
            </a:pPr>
            <a:r>
              <a:rPr lang="tr-TR" sz="2400" dirty="0">
                <a:latin typeface="Comic Sans MS" pitchFamily="66" charset="0"/>
              </a:rPr>
              <a:t> n ve T  sabit ise;   P x V = k   ( k sabit bir sayı) </a:t>
            </a:r>
          </a:p>
          <a:p>
            <a:pPr>
              <a:lnSpc>
                <a:spcPct val="160000"/>
              </a:lnSpc>
              <a:buNone/>
            </a:pPr>
            <a:r>
              <a:rPr lang="tr-TR" sz="2400" dirty="0">
                <a:latin typeface="Comic Sans MS" pitchFamily="66" charset="0"/>
              </a:rPr>
              <a:t>ya da</a:t>
            </a:r>
          </a:p>
          <a:p>
            <a:pPr>
              <a:lnSpc>
                <a:spcPct val="160000"/>
              </a:lnSpc>
              <a:buFontTx/>
              <a:buNone/>
            </a:pPr>
            <a:r>
              <a:rPr lang="tr-TR" sz="2400" dirty="0">
                <a:latin typeface="Comic Sans MS" pitchFamily="66" charset="0"/>
              </a:rPr>
              <a:t>   Sıcaklığı ve miktarı sabit olan bir gazın basıncı ile hacmi ters orantılıdır.</a:t>
            </a:r>
          </a:p>
          <a:p>
            <a:pPr>
              <a:lnSpc>
                <a:spcPct val="160000"/>
              </a:lnSpc>
              <a:buFontTx/>
              <a:buNone/>
            </a:pPr>
            <a:r>
              <a:rPr lang="tr-TR" sz="2400" dirty="0">
                <a:latin typeface="Comic Sans MS" pitchFamily="66" charset="0"/>
              </a:rPr>
              <a:t>n ve T   sabit ise;   P </a:t>
            </a:r>
            <a:r>
              <a:rPr lang="el-GR" sz="2400" dirty="0">
                <a:latin typeface="Comic Sans MS" pitchFamily="66" charset="0"/>
              </a:rPr>
              <a:t>α</a:t>
            </a:r>
            <a:r>
              <a:rPr lang="tr-TR" sz="2400" dirty="0">
                <a:latin typeface="Comic Sans MS" pitchFamily="66" charset="0"/>
              </a:rPr>
              <a:t> V</a:t>
            </a:r>
            <a:r>
              <a:rPr lang="tr-TR" sz="2400" baseline="30000" dirty="0">
                <a:latin typeface="Comic Sans MS" pitchFamily="66" charset="0"/>
              </a:rPr>
              <a:t>-1</a:t>
            </a:r>
            <a:r>
              <a:rPr lang="tr-TR" sz="2400" dirty="0">
                <a:latin typeface="Comic Sans MS" pitchFamily="66" charset="0"/>
              </a:rPr>
              <a:t>  </a:t>
            </a:r>
          </a:p>
          <a:p>
            <a:pPr>
              <a:lnSpc>
                <a:spcPct val="160000"/>
              </a:lnSpc>
              <a:buFontTx/>
              <a:buNone/>
            </a:pPr>
            <a:endParaRPr lang="tr-TR" sz="2400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962938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0" y="4437113"/>
            <a:ext cx="8291264" cy="1689051"/>
          </a:xfrm>
        </p:spPr>
        <p:txBody>
          <a:bodyPr>
            <a:normAutofit/>
          </a:bodyPr>
          <a:lstStyle/>
          <a:p>
            <a:pPr algn="ctr">
              <a:lnSpc>
                <a:spcPct val="90000"/>
              </a:lnSpc>
              <a:buFontTx/>
              <a:buNone/>
            </a:pPr>
            <a:endParaRPr lang="tr-TR" sz="2800" dirty="0"/>
          </a:p>
          <a:p>
            <a:pPr algn="ctr">
              <a:lnSpc>
                <a:spcPct val="90000"/>
              </a:lnSpc>
              <a:buFontTx/>
              <a:buNone/>
            </a:pPr>
            <a:r>
              <a:rPr lang="tr-TR" sz="2800" dirty="0"/>
              <a:t>Bu </a:t>
            </a:r>
            <a:r>
              <a:rPr lang="tr-TR" sz="2800" dirty="0"/>
              <a:t>durumda </a:t>
            </a:r>
          </a:p>
          <a:p>
            <a:pPr algn="ctr">
              <a:lnSpc>
                <a:spcPct val="90000"/>
              </a:lnSpc>
              <a:buFontTx/>
              <a:buNone/>
            </a:pPr>
            <a:r>
              <a:rPr lang="tr-TR" sz="2800" dirty="0"/>
              <a:t>P</a:t>
            </a:r>
            <a:r>
              <a:rPr lang="tr-TR" sz="2800" baseline="-25000" dirty="0"/>
              <a:t>1</a:t>
            </a:r>
            <a:r>
              <a:rPr lang="tr-TR" sz="2800" dirty="0"/>
              <a:t>.V</a:t>
            </a:r>
            <a:r>
              <a:rPr lang="tr-TR" sz="2800" baseline="-25000" dirty="0"/>
              <a:t>1</a:t>
            </a:r>
            <a:r>
              <a:rPr lang="tr-TR" sz="2800" dirty="0"/>
              <a:t> = P</a:t>
            </a:r>
            <a:r>
              <a:rPr lang="tr-TR" sz="2800" baseline="-25000" dirty="0"/>
              <a:t>2</a:t>
            </a:r>
            <a:r>
              <a:rPr lang="tr-TR" sz="2800" dirty="0"/>
              <a:t>.V</a:t>
            </a:r>
            <a:r>
              <a:rPr lang="tr-TR" sz="2800" baseline="-25000" dirty="0"/>
              <a:t>2</a:t>
            </a:r>
            <a:r>
              <a:rPr lang="tr-TR" sz="2800" dirty="0"/>
              <a:t> = P</a:t>
            </a:r>
            <a:r>
              <a:rPr lang="tr-TR" sz="2800" baseline="-25000" dirty="0"/>
              <a:t>3</a:t>
            </a:r>
            <a:r>
              <a:rPr lang="tr-TR" sz="2800" dirty="0"/>
              <a:t>.V</a:t>
            </a:r>
            <a:r>
              <a:rPr lang="tr-TR" sz="2800" baseline="-25000" dirty="0"/>
              <a:t>3</a:t>
            </a:r>
            <a:r>
              <a:rPr lang="tr-TR" sz="2800" dirty="0"/>
              <a:t> ... </a:t>
            </a:r>
          </a:p>
        </p:txBody>
      </p:sp>
      <p:pic>
        <p:nvPicPr>
          <p:cNvPr id="9220" name="Picture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91544" y="404664"/>
            <a:ext cx="8424936" cy="396044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9697078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itchFamily="66" charset="0"/>
              </a:rPr>
              <a:t>CHARLESS Kanunu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847528" y="1600201"/>
            <a:ext cx="8363272" cy="4525963"/>
          </a:xfrm>
        </p:spPr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tr-TR" sz="2800" b="1" dirty="0">
                <a:latin typeface="Comic Sans MS" pitchFamily="66" charset="0"/>
              </a:rPr>
              <a:t>"Basıncı (P) ve miktarı (n) sabit olan bir </a:t>
            </a:r>
            <a:r>
              <a:rPr lang="tr-TR" sz="2800" b="1" dirty="0">
                <a:latin typeface="Comic Sans MS" pitchFamily="66" charset="0"/>
              </a:rPr>
              <a:t>gazın</a:t>
            </a:r>
            <a:r>
              <a:rPr lang="tr-TR" sz="2800" b="1" dirty="0">
                <a:latin typeface="Comic Sans MS" pitchFamily="66" charset="0"/>
              </a:rPr>
              <a:t>; hacmi (V) ile mutlak sıcaklığı (T) </a:t>
            </a:r>
            <a:r>
              <a:rPr lang="tr-TR" sz="2800" b="1" dirty="0">
                <a:latin typeface="Comic Sans MS" pitchFamily="66" charset="0"/>
              </a:rPr>
              <a:t> doğru </a:t>
            </a:r>
            <a:r>
              <a:rPr lang="tr-TR" sz="2800" b="1" dirty="0">
                <a:latin typeface="Comic Sans MS" pitchFamily="66" charset="0"/>
              </a:rPr>
              <a:t>orantılıdır.“</a:t>
            </a:r>
          </a:p>
          <a:p>
            <a:pPr>
              <a:lnSpc>
                <a:spcPct val="90000"/>
              </a:lnSpc>
              <a:buFontTx/>
              <a:buNone/>
            </a:pPr>
            <a:endParaRPr lang="tr-TR" sz="2800" b="1" dirty="0">
              <a:latin typeface="Comic Sans MS" pitchFamily="66" charset="0"/>
            </a:endParaRPr>
          </a:p>
          <a:p>
            <a:pPr>
              <a:lnSpc>
                <a:spcPct val="90000"/>
              </a:lnSpc>
              <a:buFontTx/>
              <a:buNone/>
            </a:pPr>
            <a:endParaRPr lang="tr-TR" sz="2800" b="1" dirty="0">
              <a:latin typeface="Comic Sans MS" pitchFamily="66" charset="0"/>
            </a:endParaRPr>
          </a:p>
          <a:p>
            <a:pPr>
              <a:lnSpc>
                <a:spcPct val="90000"/>
              </a:lnSpc>
              <a:buFontTx/>
              <a:buNone/>
            </a:pPr>
            <a:r>
              <a:rPr lang="tr-TR" sz="2800" b="1" dirty="0">
                <a:latin typeface="Comic Sans MS" pitchFamily="66" charset="0"/>
              </a:rPr>
              <a:t>Bu olayı şöyle sembolize edebiliriz: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tr-TR" sz="2800" b="1" dirty="0">
                <a:latin typeface="Comic Sans MS" pitchFamily="66" charset="0"/>
              </a:rPr>
              <a:t>   n </a:t>
            </a:r>
            <a:r>
              <a:rPr lang="tr-TR" sz="2800" b="1" dirty="0">
                <a:latin typeface="Comic Sans MS" pitchFamily="66" charset="0"/>
              </a:rPr>
              <a:t>ve P </a:t>
            </a:r>
            <a:r>
              <a:rPr lang="tr-TR" sz="2800" b="1" dirty="0">
                <a:latin typeface="Comic Sans MS" pitchFamily="66" charset="0"/>
              </a:rPr>
              <a:t> </a:t>
            </a:r>
            <a:r>
              <a:rPr lang="tr-TR" sz="2800" b="1" dirty="0">
                <a:latin typeface="Comic Sans MS" pitchFamily="66" charset="0"/>
              </a:rPr>
              <a:t>sabit ise</a:t>
            </a:r>
            <a:r>
              <a:rPr lang="tr-TR" sz="2800" dirty="0">
                <a:latin typeface="Comic Sans MS" pitchFamily="66" charset="0"/>
              </a:rPr>
              <a:t>   </a:t>
            </a:r>
            <a:r>
              <a:rPr lang="tr-TR" sz="2800" b="1" dirty="0">
                <a:latin typeface="Comic Sans MS" pitchFamily="66" charset="0"/>
              </a:rPr>
              <a:t> V a T      </a:t>
            </a:r>
            <a:r>
              <a:rPr lang="tr-TR" sz="2800" dirty="0">
                <a:latin typeface="Comic Sans MS" pitchFamily="66" charset="0"/>
              </a:rPr>
              <a:t> 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tr-TR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17377961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6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03513" y="908720"/>
            <a:ext cx="8723001" cy="3456384"/>
          </a:xfrm>
          <a:prstGeom prst="rect">
            <a:avLst/>
          </a:prstGeom>
          <a:noFill/>
        </p:spPr>
      </p:pic>
      <p:pic>
        <p:nvPicPr>
          <p:cNvPr id="13318" name="Picture 6" descr="Charle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42183" y="4869160"/>
            <a:ext cx="1957453" cy="1368152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7139869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Gay – Lussac Kanunu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tr-TR" b="1"/>
              <a:t>"Hacmi ve miktarı sabit olan bir gazın, 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tr-TR" b="1"/>
              <a:t>basıncıyla (P) mutlak sıcaklığı (T) doğru 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tr-TR" b="1"/>
              <a:t>orantılıdır.“</a:t>
            </a:r>
          </a:p>
          <a:p>
            <a:pPr>
              <a:lnSpc>
                <a:spcPct val="90000"/>
              </a:lnSpc>
              <a:buFontTx/>
              <a:buNone/>
            </a:pPr>
            <a:endParaRPr lang="tr-TR" b="1"/>
          </a:p>
          <a:p>
            <a:pPr>
              <a:lnSpc>
                <a:spcPct val="90000"/>
              </a:lnSpc>
              <a:buFontTx/>
              <a:buNone/>
            </a:pPr>
            <a:r>
              <a:rPr lang="tr-TR" b="1"/>
              <a:t>Bunu şöyle formüle edebiliriz;</a:t>
            </a:r>
          </a:p>
          <a:p>
            <a:pPr>
              <a:lnSpc>
                <a:spcPct val="90000"/>
              </a:lnSpc>
              <a:buFontTx/>
              <a:buNone/>
            </a:pPr>
            <a:endParaRPr lang="tr-TR" b="1"/>
          </a:p>
          <a:p>
            <a:pPr>
              <a:lnSpc>
                <a:spcPct val="90000"/>
              </a:lnSpc>
              <a:buFontTx/>
              <a:buNone/>
            </a:pPr>
            <a:r>
              <a:rPr lang="tr-TR" b="1"/>
              <a:t>&lt; V ve n &gt; sabit ise  P a T  yani    </a:t>
            </a:r>
            <a:r>
              <a:rPr lang="tr-TR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2680794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18436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0" y="981076"/>
            <a:ext cx="9144000" cy="5876925"/>
          </a:xfrm>
          <a:prstGeom prst="rect">
            <a:avLst/>
          </a:prstGeom>
          <a:noFill/>
        </p:spPr>
      </p:pic>
      <p:pic>
        <p:nvPicPr>
          <p:cNvPr id="18438" name="Picture 6" descr="Gay%20Lu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24000" y="1"/>
            <a:ext cx="9144000" cy="227647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5238458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itchFamily="66" charset="0"/>
              </a:rPr>
              <a:t>DALTON YASASI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tr-TR" sz="2800" dirty="0">
                <a:latin typeface="Comic Sans MS" pitchFamily="66" charset="0"/>
              </a:rPr>
              <a:t>Hacmi ve sıcaklığı sabit olan bir gazın </a:t>
            </a:r>
            <a:r>
              <a:rPr lang="tr-TR" sz="2800" dirty="0">
                <a:latin typeface="Comic Sans MS" pitchFamily="66" charset="0"/>
              </a:rPr>
              <a:t> basıncı </a:t>
            </a:r>
            <a:r>
              <a:rPr lang="tr-TR" sz="2800" dirty="0">
                <a:latin typeface="Comic Sans MS" pitchFamily="66" charset="0"/>
              </a:rPr>
              <a:t>ile </a:t>
            </a:r>
            <a:r>
              <a:rPr lang="tr-TR" sz="2800" dirty="0" err="1">
                <a:latin typeface="Comic Sans MS" pitchFamily="66" charset="0"/>
              </a:rPr>
              <a:t>mol</a:t>
            </a:r>
            <a:r>
              <a:rPr lang="tr-TR" sz="2800" dirty="0">
                <a:latin typeface="Comic Sans MS" pitchFamily="66" charset="0"/>
              </a:rPr>
              <a:t> sayısı doğru orantılıdır.</a:t>
            </a:r>
          </a:p>
          <a:p>
            <a:pPr>
              <a:buFontTx/>
              <a:buNone/>
            </a:pPr>
            <a:endParaRPr lang="tr-TR" sz="2800" dirty="0">
              <a:latin typeface="Comic Sans MS" pitchFamily="66" charset="0"/>
            </a:endParaRPr>
          </a:p>
          <a:p>
            <a:pPr>
              <a:buFontTx/>
              <a:buNone/>
            </a:pPr>
            <a:r>
              <a:rPr lang="tr-TR" sz="2800" dirty="0">
                <a:latin typeface="Comic Sans MS" pitchFamily="66" charset="0"/>
              </a:rPr>
              <a:t>Bu ifadeyi şöyle sembolize edebiliriz:</a:t>
            </a:r>
          </a:p>
          <a:p>
            <a:pPr>
              <a:buFontTx/>
              <a:buNone/>
            </a:pPr>
            <a:endParaRPr lang="tr-TR" sz="2800" dirty="0">
              <a:latin typeface="Comic Sans MS" pitchFamily="66" charset="0"/>
            </a:endParaRPr>
          </a:p>
          <a:p>
            <a:pPr>
              <a:buFontTx/>
              <a:buNone/>
            </a:pPr>
            <a:r>
              <a:rPr lang="tr-TR" sz="2800" dirty="0">
                <a:latin typeface="Comic Sans MS" pitchFamily="66" charset="0"/>
              </a:rPr>
              <a:t>V </a:t>
            </a:r>
            <a:r>
              <a:rPr lang="tr-TR" sz="2800" dirty="0">
                <a:latin typeface="Comic Sans MS" pitchFamily="66" charset="0"/>
              </a:rPr>
              <a:t>ile T </a:t>
            </a:r>
            <a:r>
              <a:rPr lang="tr-TR" sz="2800" dirty="0">
                <a:latin typeface="Comic Sans MS" pitchFamily="66" charset="0"/>
              </a:rPr>
              <a:t> </a:t>
            </a:r>
            <a:r>
              <a:rPr lang="tr-TR" sz="2800" dirty="0">
                <a:latin typeface="Comic Sans MS" pitchFamily="66" charset="0"/>
              </a:rPr>
              <a:t>sabit </a:t>
            </a:r>
            <a:r>
              <a:rPr lang="tr-TR" sz="2800" dirty="0">
                <a:latin typeface="Comic Sans MS" pitchFamily="66" charset="0"/>
              </a:rPr>
              <a:t>ise;</a:t>
            </a:r>
            <a:r>
              <a:rPr lang="tr-TR" sz="2800" dirty="0">
                <a:latin typeface="Comic Sans MS" pitchFamily="66" charset="0"/>
              </a:rPr>
              <a:t>   P a  n </a:t>
            </a:r>
            <a:r>
              <a:rPr lang="tr-TR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3905685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3" name="Picture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0" y="332657"/>
            <a:ext cx="8963070" cy="576064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1596276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179</Words>
  <Application>Microsoft Office PowerPoint</Application>
  <PresentationFormat>Geniş ekran</PresentationFormat>
  <Paragraphs>58</Paragraphs>
  <Slides>12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12</vt:i4>
      </vt:variant>
    </vt:vector>
  </HeadingPairs>
  <TitlesOfParts>
    <vt:vector size="16" baseType="lpstr">
      <vt:lpstr>Arial</vt:lpstr>
      <vt:lpstr>Calibri</vt:lpstr>
      <vt:lpstr>Comic Sans MS</vt:lpstr>
      <vt:lpstr>Ofis Teması</vt:lpstr>
      <vt:lpstr>GAZ KANUNLARI </vt:lpstr>
      <vt:lpstr>BOYLE - MARIOTTE KANUNU</vt:lpstr>
      <vt:lpstr>PowerPoint Sunusu</vt:lpstr>
      <vt:lpstr>CHARLESS Kanunu</vt:lpstr>
      <vt:lpstr>PowerPoint Sunusu</vt:lpstr>
      <vt:lpstr>Gay – Lussac Kanunu</vt:lpstr>
      <vt:lpstr>PowerPoint Sunusu</vt:lpstr>
      <vt:lpstr>DALTON YASASI</vt:lpstr>
      <vt:lpstr>PowerPoint Sunusu</vt:lpstr>
      <vt:lpstr>AVOGADRO KANUNU </vt:lpstr>
      <vt:lpstr>PowerPoint Sunusu</vt:lpstr>
      <vt:lpstr>İdeal Gaz Denklemi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Windows Kullanıcısı</dc:creator>
  <cp:lastModifiedBy>Windows Kullanıcısı</cp:lastModifiedBy>
  <cp:revision>2</cp:revision>
  <dcterms:created xsi:type="dcterms:W3CDTF">2018-05-08T16:49:51Z</dcterms:created>
  <dcterms:modified xsi:type="dcterms:W3CDTF">2018-05-08T16:51:45Z</dcterms:modified>
</cp:coreProperties>
</file>