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aşlık Metni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12" name="Gövde Düzeyi Bir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3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21" name="Gövde Düzeyi Bi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22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Metni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Başlık Metni</a:t>
            </a:r>
          </a:p>
        </p:txBody>
      </p:sp>
      <p:sp>
        <p:nvSpPr>
          <p:cNvPr id="30" name="Gövde Düzeyi Bir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3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39" name="Gövde Düzeyi Bir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0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48" name="Gövde Düzeyi Bir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9" name="4 Metin Yer Tutucusu"/>
          <p:cNvSpPr/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58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Başlık Metni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Başlık Metni</a:t>
            </a:r>
          </a:p>
        </p:txBody>
      </p:sp>
      <p:sp>
        <p:nvSpPr>
          <p:cNvPr id="73" name="Gövde Düzeyi Bir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4" name="3 Metin Yer Tutucusu"/>
          <p:cNvSpPr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Başlık Metni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Başlık Metni</a:t>
            </a:r>
          </a:p>
        </p:txBody>
      </p:sp>
      <p:sp>
        <p:nvSpPr>
          <p:cNvPr id="83" name="2 Resim Yer Tutucusu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Gövde Düzeyi Bir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Metni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Başlık Metni</a:t>
            </a:r>
          </a:p>
        </p:txBody>
      </p:sp>
      <p:sp>
        <p:nvSpPr>
          <p:cNvPr id="3" name="Gövde Düzeyi Bir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" name="Slayt Numarası"/>
          <p:cNvSpPr txBox="1"/>
          <p:nvPr>
            <p:ph type="sldNum" sz="quarter" idx="2"/>
          </p:nvPr>
        </p:nvSpPr>
        <p:spPr>
          <a:xfrm>
            <a:off x="8428176" y="6404292"/>
            <a:ext cx="258624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Dikdörtgen"/>
          <p:cNvSpPr txBox="1"/>
          <p:nvPr/>
        </p:nvSpPr>
        <p:spPr>
          <a:xfrm>
            <a:off x="945311" y="2828836"/>
            <a:ext cx="7829442" cy="1742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5400">
                <a:latin typeface="Tahoma Bold"/>
                <a:ea typeface="Tahoma Bold"/>
                <a:cs typeface="Tahoma Bold"/>
                <a:sym typeface="Tahoma Bold"/>
              </a:defRPr>
            </a:pPr>
            <a:r>
              <a:t>DOZİMETRİ İLKELERİ</a:t>
            </a:r>
            <a:b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 Box 2"/>
          <p:cNvSpPr txBox="1"/>
          <p:nvPr/>
        </p:nvSpPr>
        <p:spPr>
          <a:xfrm>
            <a:off x="260001" y="2276474"/>
            <a:ext cx="8409684" cy="2072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1" marL="457200" indent="0" algn="just">
              <a:buSzPct val="100000"/>
              <a:buBlip>
                <a:blip r:embed="rId2"/>
              </a:buBlip>
              <a:defRPr sz="3200">
                <a:latin typeface="Tahoma"/>
                <a:ea typeface="Tahoma"/>
                <a:cs typeface="Tahoma"/>
                <a:sym typeface="Tahoma"/>
              </a:defRPr>
            </a:pPr>
            <a:r>
              <a:t> Belirlenen target volümde optimum dozu verirken, kritik organ ve civardaki sağlıklı dokuları korumak </a:t>
            </a:r>
            <a:r>
              <a:rPr>
                <a:solidFill>
                  <a:srgbClr val="FF0000"/>
                </a:solidFill>
                <a:latin typeface="Tahoma Bold"/>
                <a:ea typeface="Tahoma Bold"/>
                <a:cs typeface="Tahoma Bold"/>
                <a:sym typeface="Tahoma Bold"/>
              </a:rPr>
              <a:t>radyoterapinin amacını</a:t>
            </a:r>
            <a:r>
              <a:rPr>
                <a:solidFill>
                  <a:schemeClr val="accent2"/>
                </a:solidFill>
              </a:rPr>
              <a:t> </a:t>
            </a:r>
            <a:r>
              <a:t>oluşturmaktadır.</a:t>
            </a:r>
          </a:p>
        </p:txBody>
      </p:sp>
      <p:pic>
        <p:nvPicPr>
          <p:cNvPr id="97" name="Object 3" descr="Object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1612" y="5464175"/>
            <a:ext cx="2505076" cy="9048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2"/>
          <p:cNvSpPr txBox="1"/>
          <p:nvPr>
            <p:ph type="body" sz="half" idx="1"/>
          </p:nvPr>
        </p:nvSpPr>
        <p:spPr>
          <a:xfrm>
            <a:off x="571472" y="1714488"/>
            <a:ext cx="7672417" cy="3081352"/>
          </a:xfrm>
          <a:prstGeom prst="rect">
            <a:avLst/>
          </a:prstGeom>
        </p:spPr>
        <p:txBody>
          <a:bodyPr/>
          <a:lstStyle/>
          <a:p>
            <a:pPr lvl="1" marL="261938" indent="0" algn="just" defTabSz="536575">
              <a:spcBef>
                <a:spcPts val="600"/>
              </a:spcBef>
              <a:buBlip>
                <a:blip r:embed="rId2"/>
              </a:buBlip>
              <a:defRPr sz="280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Tümör kontrolü </a:t>
            </a:r>
            <a:r>
              <a:rPr>
                <a:solidFill>
                  <a:schemeClr val="accent2"/>
                </a:solidFill>
              </a:rPr>
              <a:t>, </a:t>
            </a:r>
            <a:r>
              <a:rPr>
                <a:solidFill>
                  <a:srgbClr val="000000"/>
                </a:solidFill>
              </a:rPr>
              <a:t>target volüme verilen doz ile    	yakın ilişkili olduğundan bu amaca ulaşmak 	için    hastaya verilen dozun doğru bir 	şekilde bilinmesi  gerekir.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 Box 2"/>
          <p:cNvSpPr txBox="1"/>
          <p:nvPr/>
        </p:nvSpPr>
        <p:spPr>
          <a:xfrm>
            <a:off x="872808" y="1428736"/>
            <a:ext cx="7314246" cy="289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>
              <a:spcBef>
                <a:spcPts val="1600"/>
              </a:spcBef>
              <a:buClr>
                <a:srgbClr val="FF0000"/>
              </a:buClr>
              <a:buSzPct val="100000"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 </a:t>
            </a:r>
            <a:r>
              <a:t>Doz dağılım bilgileri, su gibi dokuya eşdeğer </a:t>
            </a:r>
            <a:r>
              <a:t>h</a:t>
            </a:r>
            <a:r>
              <a:t>omojen fantomlardaki ölçümlerden çıkarılır. </a:t>
            </a:r>
          </a:p>
          <a:p>
            <a:pPr algn="just">
              <a:spcBef>
                <a:spcPts val="1600"/>
              </a:spcBef>
              <a:buClr>
                <a:srgbClr val="FF0000"/>
              </a:buClr>
              <a:buSzPct val="100000"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</a:t>
            </a:r>
            <a:r>
              <a:t>Ölçümlerde genellikle iyon chamberler, </a:t>
            </a:r>
            <a:r>
              <a:t> </a:t>
            </a:r>
            <a:r>
              <a:t>     yarı iletken diyotlar, Termolimün</a:t>
            </a:r>
            <a:r>
              <a:t>e</a:t>
            </a:r>
            <a:r>
              <a:t>sans</a:t>
            </a:r>
            <a:r>
              <a:t> </a:t>
            </a:r>
            <a:r>
              <a:t>     dozimetreler ve X-ışını filmleri kullanılır</a:t>
            </a:r>
            <a:r>
              <a:rPr>
                <a:solidFill>
                  <a:schemeClr val="accent2"/>
                </a:solidFill>
              </a:rP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