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607" r:id="rId5"/>
    <p:sldId id="609" r:id="rId6"/>
    <p:sldId id="693" r:id="rId7"/>
    <p:sldId id="694" r:id="rId8"/>
    <p:sldId id="695" r:id="rId9"/>
    <p:sldId id="696" r:id="rId10"/>
    <p:sldId id="697" r:id="rId11"/>
    <p:sldId id="698" r:id="rId12"/>
    <p:sldId id="699" r:id="rId13"/>
    <p:sldId id="700" r:id="rId14"/>
    <p:sldId id="701" r:id="rId15"/>
    <p:sldId id="702" r:id="rId16"/>
    <p:sldId id="703" r:id="rId17"/>
    <p:sldId id="68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marL="285750" indent="-285750" algn="just">
              <a:buFont typeface="Wingdings" panose="05000000000000000000" pitchFamily="2" charset="2"/>
              <a:buChar char="Ø"/>
            </a:pPr>
            <a:r>
              <a:rPr lang="tr-TR" b="1" i="1" dirty="0"/>
              <a:t>Kapatarak Bakım; </a:t>
            </a:r>
          </a:p>
          <a:p>
            <a:pPr marL="285750" indent="-285750" algn="just">
              <a:buFont typeface="Wingdings" panose="05000000000000000000" pitchFamily="2" charset="2"/>
              <a:buChar char="Ø"/>
            </a:pPr>
            <a:endParaRPr lang="tr-TR" b="1" i="1" dirty="0"/>
          </a:p>
          <a:p>
            <a:pPr marL="285750" indent="-285750" algn="just">
              <a:buFont typeface="Wingdings" panose="05000000000000000000" pitchFamily="2" charset="2"/>
              <a:buChar char="Ø"/>
            </a:pPr>
            <a:r>
              <a:rPr lang="tr-TR" dirty="0" smtClean="0"/>
              <a:t>Odaların veya ekipmanların kapatılmasını gerektirir. Alandaki diğer işlerin aynı anda sürdürülebilmeleri için en iyi şekilde planlanmalıdır.</a:t>
            </a:r>
          </a:p>
          <a:p>
            <a:pPr marL="285750" indent="-285750" algn="just">
              <a:buFont typeface="Wingdings" panose="05000000000000000000" pitchFamily="2" charset="2"/>
              <a:buChar char="Ø"/>
            </a:pPr>
            <a:endParaRPr lang="tr-TR" b="1" i="1" dirty="0"/>
          </a:p>
          <a:p>
            <a:pPr marL="285750" indent="-285750" algn="just">
              <a:buFont typeface="Wingdings" panose="05000000000000000000" pitchFamily="2" charset="2"/>
              <a:buChar char="Ø"/>
            </a:pPr>
            <a:r>
              <a:rPr lang="tr-TR" b="1" i="1" dirty="0"/>
              <a:t>Arıza bakımı; </a:t>
            </a:r>
          </a:p>
          <a:p>
            <a:pPr marL="285750" indent="-285750" algn="just">
              <a:buFont typeface="Wingdings" panose="05000000000000000000" pitchFamily="2" charset="2"/>
              <a:buChar char="Ø"/>
            </a:pPr>
            <a:endParaRPr lang="tr-TR" b="1" i="1" dirty="0"/>
          </a:p>
          <a:p>
            <a:pPr marL="285750" indent="-285750" algn="just">
              <a:buFont typeface="Wingdings" panose="05000000000000000000" pitchFamily="2" charset="2"/>
              <a:buChar char="Ø"/>
            </a:pPr>
            <a:r>
              <a:rPr lang="tr-TR" dirty="0"/>
              <a:t>Düzensiz zamanlarda değiştirme gerektiren sayısız küçük ekipman unsurlarına uygulanır. Verimli bir arıza bakımı, verimli bir raporlama sistemine ve işletim departmanları içerisinde eksikliklerin, kusurların kaydedilmesine dayanır. (oda hizmetleri, ön büro, yeme-içme hizmetleri vs.) Verimli iş organizasyonu kritik önem taşır.)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101052" y="1308374"/>
            <a:ext cx="7584694" cy="400110"/>
          </a:xfrm>
          <a:prstGeom prst="rect">
            <a:avLst/>
          </a:prstGeom>
        </p:spPr>
        <p:txBody>
          <a:bodyPr wrap="square">
            <a:spAutoFit/>
          </a:bodyPr>
          <a:lstStyle/>
          <a:p>
            <a:pPr algn="ctr"/>
            <a:r>
              <a:rPr lang="tr-TR" sz="2000" b="1" dirty="0">
                <a:latin typeface="Arial" panose="020B0604020202020204" pitchFamily="34" charset="0"/>
                <a:cs typeface="Arial" panose="020B0604020202020204" pitchFamily="34" charset="0"/>
              </a:rPr>
              <a:t>Tesis Yönetiminde Bakım Konusuna Genel Yaklaşım </a:t>
            </a:r>
          </a:p>
        </p:txBody>
      </p:sp>
    </p:spTree>
    <p:extLst>
      <p:ext uri="{BB962C8B-B14F-4D97-AF65-F5344CB8AC3E}">
        <p14:creationId xmlns:p14="http://schemas.microsoft.com/office/powerpoint/2010/main" val="2577418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marL="342900" indent="-342900" algn="just">
              <a:buFont typeface="Wingdings" panose="05000000000000000000" pitchFamily="2" charset="2"/>
              <a:buChar char="Ø"/>
            </a:pPr>
            <a:r>
              <a:rPr lang="tr-TR" dirty="0"/>
              <a:t>Bakım maliyeti, tipik olarak birbirine zıt yönde hareket eden, bozulma maliyeti ile bakım faaliyeti maliyetleri arasındaki karşılaştırmaya dayanır. Bozulma maliyeti, genellikle bakım faaliyeti artarken azalma gösterir. </a:t>
            </a:r>
          </a:p>
          <a:p>
            <a:pPr marL="342900" indent="-342900" algn="just">
              <a:buFont typeface="Wingdings" panose="05000000000000000000" pitchFamily="2" charset="2"/>
              <a:buChar char="Ø"/>
            </a:pPr>
            <a:endParaRPr lang="tr-TR" dirty="0"/>
          </a:p>
          <a:p>
            <a:pPr marL="342900" indent="-342900" algn="just">
              <a:buFont typeface="Wingdings" panose="05000000000000000000" pitchFamily="2" charset="2"/>
              <a:buChar char="Ø"/>
            </a:pPr>
            <a:r>
              <a:rPr lang="tr-TR" dirty="0"/>
              <a:t>Bakım yöneticisinin görevi, bu iki maliyet bileşenini dengeleyen bakım karışımını geliştirmek ve böylece bakım programının toplam maliyetini minimize etmektir.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806116" y="1308374"/>
            <a:ext cx="6677526" cy="400110"/>
          </a:xfrm>
          <a:prstGeom prst="rect">
            <a:avLst/>
          </a:prstGeom>
        </p:spPr>
        <p:txBody>
          <a:bodyPr wrap="square">
            <a:spAutoFit/>
          </a:bodyPr>
          <a:lstStyle/>
          <a:p>
            <a:r>
              <a:rPr lang="tr-TR" sz="2000" b="1" dirty="0" smtClean="0">
                <a:latin typeface="Arial" panose="020B0604020202020204" pitchFamily="34" charset="0"/>
                <a:cs typeface="Arial" panose="020B0604020202020204" pitchFamily="34" charset="0"/>
              </a:rPr>
              <a:t>Bakım Maliyeti</a:t>
            </a:r>
            <a:endParaRPr lang="tr-T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895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marL="342900" indent="-342900" algn="just">
              <a:buFont typeface="Wingdings" panose="05000000000000000000" pitchFamily="2" charset="2"/>
              <a:buChar char="Ø"/>
            </a:pPr>
            <a:r>
              <a:rPr lang="tr-TR" dirty="0"/>
              <a:t>Bakım verimliliği, arızaların önlenmesine veya en aza indirilmesine bağlıdır. Bu amaçla optimum bakım ekibi belirli bir standart çaba ile arıza halindeki atıl zamanı en aza indirmelidir.</a:t>
            </a:r>
          </a:p>
          <a:p>
            <a:pPr marL="342900" indent="-342900" algn="just">
              <a:buFont typeface="Wingdings" panose="05000000000000000000" pitchFamily="2" charset="2"/>
              <a:buChar char="Ø"/>
            </a:pPr>
            <a:endParaRPr lang="tr-TR" dirty="0"/>
          </a:p>
          <a:p>
            <a:pPr marL="342900" indent="-342900" algn="just">
              <a:buFont typeface="Wingdings" panose="05000000000000000000" pitchFamily="2" charset="2"/>
              <a:buChar char="Ø"/>
            </a:pPr>
            <a:r>
              <a:rPr lang="tr-TR" dirty="0"/>
              <a:t>Arızalar rastgele zamanlarda meydana gelir. Bu sebeple çok sayıda ekipman bulundurulacağından, masraflar artarak verimliliği diğer faktörler açısından olumsuz yönde etkiler.</a:t>
            </a:r>
          </a:p>
          <a:p>
            <a:pPr marL="342900" indent="-342900" algn="just">
              <a:buFont typeface="Wingdings" panose="05000000000000000000" pitchFamily="2" charset="2"/>
              <a:buChar char="Ø"/>
            </a:pPr>
            <a:endParaRPr lang="tr-TR" dirty="0"/>
          </a:p>
          <a:p>
            <a:pPr marL="342900" indent="-342900" algn="just">
              <a:buFont typeface="Wingdings" panose="05000000000000000000" pitchFamily="2" charset="2"/>
              <a:buChar char="Ø"/>
            </a:pPr>
            <a:r>
              <a:rPr lang="tr-TR" dirty="0"/>
              <a:t>Makina–teçhizatın arızalanması dışında enerji, su, buhar, vb. ihtiyaçların karşılanamaması durumunda da üretim durur.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806116" y="1308374"/>
            <a:ext cx="6677526" cy="400110"/>
          </a:xfrm>
          <a:prstGeom prst="rect">
            <a:avLst/>
          </a:prstGeom>
        </p:spPr>
        <p:txBody>
          <a:bodyPr wrap="square">
            <a:spAutoFit/>
          </a:bodyPr>
          <a:lstStyle/>
          <a:p>
            <a:r>
              <a:rPr lang="tr-TR" sz="2000" b="1" dirty="0">
                <a:latin typeface="Arial" panose="020B0604020202020204" pitchFamily="34" charset="0"/>
                <a:cs typeface="Arial" panose="020B0604020202020204" pitchFamily="34" charset="0"/>
              </a:rPr>
              <a:t>Bakım Verimliliği ve Üretime Etkileri</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6046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r>
              <a:rPr lang="tr-TR" dirty="0" smtClean="0"/>
              <a:t>İyi </a:t>
            </a:r>
            <a:r>
              <a:rPr lang="tr-TR" dirty="0"/>
              <a:t>bir bakım için her meslekten ve bütün istekleri karşılayacak sayıda işgücünün bulundurulması gerekir. </a:t>
            </a:r>
          </a:p>
          <a:p>
            <a:pPr algn="just"/>
            <a:endParaRPr lang="tr-TR" dirty="0"/>
          </a:p>
          <a:p>
            <a:pPr algn="just"/>
            <a:r>
              <a:rPr lang="tr-TR" dirty="0"/>
              <a:t>Bu amaçla ayrılan bütçe de yeterli seviyede tutulmalıdır. </a:t>
            </a:r>
          </a:p>
          <a:p>
            <a:pPr algn="just"/>
            <a:endParaRPr lang="tr-TR" dirty="0"/>
          </a:p>
          <a:p>
            <a:pPr algn="just"/>
            <a:r>
              <a:rPr lang="tr-TR" dirty="0"/>
              <a:t>Gerektiğinde üretim işçilerinin geçici olarak bakım işinde kullanılması büyük bakım ekibi kurulması gereğini ortadan kaldırır. </a:t>
            </a:r>
          </a:p>
          <a:p>
            <a:pPr algn="just"/>
            <a:endParaRPr lang="tr-TR" dirty="0"/>
          </a:p>
          <a:p>
            <a:pPr algn="just"/>
            <a:r>
              <a:rPr lang="tr-TR" dirty="0"/>
              <a:t>Bakım gücü büyüklüğünün belirlenmesi için en çok aşağıdaki yöntemler kullanılır: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806116" y="1308374"/>
            <a:ext cx="6677526" cy="400110"/>
          </a:xfrm>
          <a:prstGeom prst="rect">
            <a:avLst/>
          </a:prstGeom>
        </p:spPr>
        <p:txBody>
          <a:bodyPr wrap="square">
            <a:spAutoFit/>
          </a:bodyPr>
          <a:lstStyle/>
          <a:p>
            <a:r>
              <a:rPr lang="tr-TR" sz="2000" b="1" dirty="0">
                <a:latin typeface="Arial" panose="020B0604020202020204" pitchFamily="34" charset="0"/>
                <a:cs typeface="Arial" panose="020B0604020202020204" pitchFamily="34" charset="0"/>
              </a:rPr>
              <a:t>Bakım Gücü Büyüklüğü</a:t>
            </a:r>
          </a:p>
        </p:txBody>
      </p:sp>
    </p:spTree>
    <p:extLst>
      <p:ext uri="{BB962C8B-B14F-4D97-AF65-F5344CB8AC3E}">
        <p14:creationId xmlns:p14="http://schemas.microsoft.com/office/powerpoint/2010/main" val="3943316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r>
              <a:rPr lang="tr-TR" dirty="0"/>
              <a:t>Tesis yönetimi ile yarattığı katma değer hakkında çalışmaları bulunan dört farklı yazar kendi modellerine göre ortaya çıktığını düşündükleri katma değerleri açıklamamışlardır.</a:t>
            </a:r>
          </a:p>
          <a:p>
            <a:pPr algn="just"/>
            <a:endParaRPr lang="tr-TR" dirty="0"/>
          </a:p>
          <a:p>
            <a:pPr algn="just"/>
            <a:r>
              <a:rPr lang="tr-TR" dirty="0"/>
              <a:t>Söz konusu yazarlara göre oluşturulan tabloda şu çerçevede hazırlanmıştır:</a:t>
            </a:r>
          </a:p>
          <a:p>
            <a:pPr algn="just"/>
            <a:endParaRPr lang="tr-TR" dirty="0"/>
          </a:p>
          <a:p>
            <a:pPr algn="just"/>
            <a:r>
              <a:rPr lang="tr-TR" dirty="0"/>
              <a:t> Ana faaliyet alanı kapsamında kişiler, süre ve ekonomi açısından ortaya çıkan katma değer incelenmiştir.</a:t>
            </a:r>
          </a:p>
          <a:p>
            <a:pPr algn="just"/>
            <a:endParaRPr lang="tr-TR" dirty="0"/>
          </a:p>
          <a:p>
            <a:pPr algn="just"/>
            <a:r>
              <a:rPr lang="tr-TR" dirty="0"/>
              <a:t>Öte yandan çevreye sağlanan katma değer parametreleri ayrı çıktılar olarak ele alınmıştır.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806116" y="1308374"/>
            <a:ext cx="6677526" cy="400110"/>
          </a:xfrm>
          <a:prstGeom prst="rect">
            <a:avLst/>
          </a:prstGeom>
        </p:spPr>
        <p:txBody>
          <a:bodyPr wrap="square">
            <a:spAutoFit/>
          </a:bodyPr>
          <a:lstStyle/>
          <a:p>
            <a:r>
              <a:rPr lang="tr-TR" sz="2000" b="1" dirty="0">
                <a:latin typeface="Arial" panose="020B0604020202020204" pitchFamily="34" charset="0"/>
                <a:cs typeface="Arial" panose="020B0604020202020204" pitchFamily="34" charset="0"/>
              </a:rPr>
              <a:t>Bakım Gücü Büyüklüğü</a:t>
            </a:r>
          </a:p>
        </p:txBody>
      </p:sp>
    </p:spTree>
    <p:extLst>
      <p:ext uri="{BB962C8B-B14F-4D97-AF65-F5344CB8AC3E}">
        <p14:creationId xmlns:p14="http://schemas.microsoft.com/office/powerpoint/2010/main" val="814503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r>
              <a:rPr lang="tr-TR" dirty="0"/>
              <a:t>Armstrong, M. </a:t>
            </a:r>
            <a:r>
              <a:rPr lang="tr-TR" dirty="0" err="1"/>
              <a:t>and</a:t>
            </a:r>
            <a:r>
              <a:rPr lang="tr-TR" dirty="0"/>
              <a:t> Baron, A., 1998. </a:t>
            </a:r>
            <a:r>
              <a:rPr lang="tr-TR" dirty="0" err="1"/>
              <a:t>Performance</a:t>
            </a:r>
            <a:r>
              <a:rPr lang="tr-TR" dirty="0"/>
              <a:t> Management </a:t>
            </a:r>
            <a:r>
              <a:rPr lang="tr-TR" dirty="0" err="1"/>
              <a:t>Handbook</a:t>
            </a:r>
            <a:r>
              <a:rPr lang="tr-TR" dirty="0"/>
              <a:t>, IPM, </a:t>
            </a:r>
            <a:r>
              <a:rPr lang="tr-TR" dirty="0" err="1"/>
              <a:t>London</a:t>
            </a:r>
            <a:r>
              <a:rPr lang="tr-TR" dirty="0"/>
              <a:t>.</a:t>
            </a:r>
          </a:p>
          <a:p>
            <a:r>
              <a:rPr lang="tr-TR" dirty="0" err="1"/>
              <a:t>Association</a:t>
            </a:r>
            <a:r>
              <a:rPr lang="tr-TR" dirty="0"/>
              <a:t> </a:t>
            </a:r>
            <a:r>
              <a:rPr lang="tr-TR" dirty="0" err="1"/>
              <a:t>for</a:t>
            </a:r>
            <a:r>
              <a:rPr lang="tr-TR" dirty="0"/>
              <a:t> </a:t>
            </a:r>
            <a:r>
              <a:rPr lang="tr-TR" dirty="0" err="1"/>
              <a:t>Facilities</a:t>
            </a:r>
            <a:r>
              <a:rPr lang="tr-TR" dirty="0"/>
              <a:t> </a:t>
            </a:r>
            <a:r>
              <a:rPr lang="tr-TR" dirty="0" err="1"/>
              <a:t>Engineering</a:t>
            </a:r>
            <a:r>
              <a:rPr lang="tr-TR" dirty="0"/>
              <a:t>, 1999. </a:t>
            </a:r>
            <a:r>
              <a:rPr lang="tr-TR" dirty="0" err="1"/>
              <a:t>Facilities</a:t>
            </a:r>
            <a:r>
              <a:rPr lang="tr-TR" dirty="0"/>
              <a:t> Operations &amp; </a:t>
            </a:r>
            <a:r>
              <a:rPr lang="tr-TR" dirty="0" err="1"/>
              <a:t>Engineering</a:t>
            </a:r>
            <a:r>
              <a:rPr lang="tr-TR" dirty="0"/>
              <a:t> Reference: A Technical &amp; Management </a:t>
            </a:r>
            <a:r>
              <a:rPr lang="tr-TR" dirty="0" err="1"/>
              <a:t>Handbook</a:t>
            </a:r>
            <a:r>
              <a:rPr lang="tr-TR" dirty="0"/>
              <a:t> </a:t>
            </a:r>
            <a:r>
              <a:rPr lang="tr-TR" dirty="0" err="1"/>
              <a:t>for</a:t>
            </a:r>
            <a:r>
              <a:rPr lang="tr-TR" dirty="0"/>
              <a:t> Planning &amp; </a:t>
            </a:r>
            <a:r>
              <a:rPr lang="tr-TR" dirty="0" err="1"/>
              <a:t>Analyzing</a:t>
            </a:r>
            <a:r>
              <a:rPr lang="tr-TR" dirty="0"/>
              <a:t> </a:t>
            </a:r>
            <a:r>
              <a:rPr lang="tr-TR" dirty="0" err="1"/>
              <a:t>Projects</a:t>
            </a:r>
            <a:r>
              <a:rPr lang="tr-TR" dirty="0"/>
              <a:t>, </a:t>
            </a:r>
            <a:r>
              <a:rPr lang="tr-TR" dirty="0" err="1"/>
              <a:t>Complying</a:t>
            </a:r>
            <a:r>
              <a:rPr lang="tr-TR" dirty="0"/>
              <a:t> </a:t>
            </a:r>
            <a:r>
              <a:rPr lang="tr-TR" dirty="0" err="1"/>
              <a:t>With</a:t>
            </a:r>
            <a:r>
              <a:rPr lang="tr-TR" dirty="0"/>
              <a:t> </a:t>
            </a:r>
            <a:r>
              <a:rPr lang="tr-TR" dirty="0" err="1"/>
              <a:t>Codes</a:t>
            </a:r>
            <a:r>
              <a:rPr lang="tr-TR" dirty="0"/>
              <a:t> &amp; </a:t>
            </a:r>
            <a:r>
              <a:rPr lang="tr-TR" dirty="0" err="1"/>
              <a:t>Standards</a:t>
            </a:r>
            <a:r>
              <a:rPr lang="tr-TR" dirty="0"/>
              <a:t>. RS </a:t>
            </a:r>
            <a:r>
              <a:rPr lang="tr-TR" dirty="0" err="1"/>
              <a:t>Means</a:t>
            </a:r>
            <a:r>
              <a:rPr lang="tr-TR" dirty="0"/>
              <a:t>. </a:t>
            </a:r>
            <a:r>
              <a:rPr lang="tr-TR"/>
              <a:t>USA</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74852"/>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7</a:t>
            </a:r>
            <a:r>
              <a:rPr lang="tr-TR" sz="2800" b="1" dirty="0" smtClean="0">
                <a:latin typeface="Arial" panose="020B0604020202020204" pitchFamily="34" charset="0"/>
                <a:cs typeface="Arial" panose="020B0604020202020204" pitchFamily="34" charset="0"/>
              </a:rPr>
              <a:t>.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Bakım ve Onarım Giderlerinin Analizi ve İşletme Veya Yatırım Değeri İle İlişkileri	</a:t>
            </a: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a:t>Organizasyonlar, tesis yönetimi ile para karşılığı değerin nasıl geliştirilebileceği konusundaki kapsamın farkında olmayabilirler. </a:t>
            </a:r>
          </a:p>
          <a:p>
            <a:pPr algn="just"/>
            <a:endParaRPr lang="tr-TR" dirty="0"/>
          </a:p>
          <a:p>
            <a:pPr algn="just"/>
            <a:r>
              <a:rPr lang="tr-TR" dirty="0"/>
              <a:t>Dikkat edilmesi gereken çıktı değil, bu sonucu oluşturan karar verme mekanizmasıdır.</a:t>
            </a:r>
          </a:p>
          <a:p>
            <a:pPr algn="just"/>
            <a:endParaRPr lang="tr-TR" dirty="0"/>
          </a:p>
          <a:p>
            <a:pPr algn="just"/>
            <a:r>
              <a:rPr lang="tr-TR" dirty="0"/>
              <a:t>Binanın büyüklüğü ve yerleşimi ne olursa olsun, problemler ortak bir çözüm ile sonuçlanmıyor da olsa, tesis yönetiminde bazı ortak tema ve yaklaşımlar vardır. </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algn="just"/>
            <a:r>
              <a:rPr lang="tr-TR" dirty="0" smtClean="0"/>
              <a:t>Bazı durumlarda bazı sebeplerden dolayı, tesis hizmetlerinde </a:t>
            </a:r>
            <a:r>
              <a:rPr lang="tr-TR" dirty="0" err="1" smtClean="0"/>
              <a:t>dõş</a:t>
            </a:r>
            <a:r>
              <a:rPr lang="tr-TR" dirty="0" smtClean="0"/>
              <a:t> kaynak, bazılarında ise iç kaynak kullanılır.</a:t>
            </a:r>
          </a:p>
          <a:p>
            <a:pPr algn="just"/>
            <a:endParaRPr lang="tr-TR" dirty="0" smtClean="0"/>
          </a:p>
          <a:p>
            <a:pPr algn="just"/>
            <a:r>
              <a:rPr lang="tr-TR" dirty="0" smtClean="0"/>
              <a:t>Pek çok organizasyonda ise, karışık ekonomi olarak tanımlayabileceğimiz, bazı hizmetlerde bir yere kadar dış kaynak kullanıldığı gibi, iç kaynaklar da kullanılıyor olabilir.</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31091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r>
              <a:rPr lang="tr-TR" dirty="0"/>
              <a:t>Analizin amacı, organizasyonun mevcut olan gayrimenkul ve tesis yönetimi  yaklaşımının tam olarak anlaşılmasıdır. Maliyet analizi de dahil olmak üzere ilgili tüm faktörlerin toplanması anlamına gelir:</a:t>
            </a:r>
          </a:p>
          <a:p>
            <a:pPr algn="just"/>
            <a:endParaRPr lang="tr-TR" dirty="0"/>
          </a:p>
          <a:p>
            <a:pPr marL="342900" indent="-342900" algn="just">
              <a:buFont typeface="Wingdings" panose="05000000000000000000" pitchFamily="2" charset="2"/>
              <a:buChar char="Ø"/>
            </a:pPr>
            <a:r>
              <a:rPr lang="tr-TR" dirty="0"/>
              <a:t>Organizasyonun hedef, ihtiyaç ve politikaları (organizasyonun stratejik planından),</a:t>
            </a:r>
          </a:p>
          <a:p>
            <a:pPr marL="342900" indent="-342900" algn="just">
              <a:buFont typeface="Wingdings" panose="05000000000000000000" pitchFamily="2" charset="2"/>
              <a:buChar char="Ø"/>
            </a:pPr>
            <a:r>
              <a:rPr lang="tr-TR" dirty="0"/>
              <a:t>Fiziksel varlıklar ve mekan kullanımları (organizasyonun yerleşim stratejisinden),</a:t>
            </a:r>
          </a:p>
          <a:p>
            <a:pPr marL="342900" indent="-342900" algn="just">
              <a:buFont typeface="Wingdings" panose="05000000000000000000" pitchFamily="2" charset="2"/>
              <a:buChar char="Ø"/>
            </a:pPr>
            <a:r>
              <a:rPr lang="tr-TR" b="1" i="1" dirty="0"/>
              <a:t>Maliyet analizi</a:t>
            </a:r>
          </a:p>
          <a:p>
            <a:pPr marL="342900" indent="-342900" algn="just">
              <a:buFont typeface="Wingdings" panose="05000000000000000000" pitchFamily="2" charset="2"/>
              <a:buChar char="Ø"/>
            </a:pPr>
            <a:r>
              <a:rPr lang="tr-TR" dirty="0"/>
              <a:t>Kaynakların, süreç ve sistemlerin, mevcut hizmet sağlanmasının durumunu gösterecek şekilde gözden geçirilmeleri,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469232" y="1308374"/>
            <a:ext cx="4508285" cy="400110"/>
          </a:xfrm>
          <a:prstGeom prst="rect">
            <a:avLst/>
          </a:prstGeom>
        </p:spPr>
        <p:txBody>
          <a:bodyPr wrap="none">
            <a:spAutoFit/>
          </a:bodyPr>
          <a:lstStyle/>
          <a:p>
            <a:r>
              <a:rPr lang="tr-TR" sz="2000" b="1" dirty="0">
                <a:latin typeface="Arial" panose="020B0604020202020204" pitchFamily="34" charset="0"/>
                <a:cs typeface="Arial" panose="020B0604020202020204" pitchFamily="34" charset="0"/>
              </a:rPr>
              <a:t>Tesis </a:t>
            </a:r>
            <a:r>
              <a:rPr lang="tr-TR" sz="2000" b="1" dirty="0" smtClean="0">
                <a:latin typeface="Arial" panose="020B0604020202020204" pitchFamily="34" charset="0"/>
                <a:cs typeface="Arial" panose="020B0604020202020204" pitchFamily="34" charset="0"/>
              </a:rPr>
              <a:t>İhtiyaçlarının </a:t>
            </a:r>
            <a:r>
              <a:rPr lang="tr-TR" sz="2000" b="1" dirty="0">
                <a:latin typeface="Arial" panose="020B0604020202020204" pitchFamily="34" charset="0"/>
                <a:cs typeface="Arial" panose="020B0604020202020204" pitchFamily="34" charset="0"/>
              </a:rPr>
              <a:t>Stratejik Analizi</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826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marL="342900" indent="-342900" algn="just">
              <a:buFont typeface="Wingdings" panose="05000000000000000000" pitchFamily="2" charset="2"/>
              <a:buChar char="Ø"/>
            </a:pPr>
            <a:r>
              <a:rPr lang="tr-TR" dirty="0"/>
              <a:t>Gayrimenkul ile ilgili varlıkların hesabında kesin olan şey, </a:t>
            </a:r>
            <a:r>
              <a:rPr lang="tr-TR" b="1" dirty="0"/>
              <a:t>destek hizmetlerin sağlanmasının, bakım planlarının ve risklerin </a:t>
            </a:r>
            <a:r>
              <a:rPr lang="tr-TR" b="1" i="1" dirty="0"/>
              <a:t>değerlendirilmesinin gerekliliğinin </a:t>
            </a:r>
            <a:r>
              <a:rPr lang="tr-TR" dirty="0"/>
              <a:t>göz önüne alınmasıdır.</a:t>
            </a:r>
          </a:p>
          <a:p>
            <a:pPr marL="342900" indent="-342900" algn="just">
              <a:buFont typeface="Wingdings" panose="05000000000000000000" pitchFamily="2" charset="2"/>
              <a:buChar char="Ø"/>
            </a:pPr>
            <a:endParaRPr lang="tr-TR" dirty="0"/>
          </a:p>
          <a:p>
            <a:pPr marL="342900" indent="-342900" algn="just">
              <a:buFont typeface="Wingdings" panose="05000000000000000000" pitchFamily="2" charset="2"/>
              <a:buChar char="Ø"/>
            </a:pPr>
            <a:r>
              <a:rPr lang="tr-TR" dirty="0"/>
              <a:t>Organizasyonlar mekan kullanımlarını ve mekan kullanımının yönetilmesi prosedürlerini dikkate almalıdırlar. Kendi içerisinde, bu tip bir hesaplama, mekan kullanımında başarıya götürür ve bu kullanımın ne derece ekonomik olduğunun farkına varılır. </a:t>
            </a:r>
          </a:p>
          <a:p>
            <a:pPr marL="342900" indent="-342900" algn="just">
              <a:buFont typeface="Wingdings" panose="05000000000000000000" pitchFamily="2" charset="2"/>
              <a:buChar char="Ø"/>
            </a:pPr>
            <a:endParaRPr lang="tr-TR" dirty="0"/>
          </a:p>
          <a:p>
            <a:pPr marL="342900" indent="-342900" algn="just">
              <a:buFont typeface="Wingdings" panose="05000000000000000000" pitchFamily="2" charset="2"/>
              <a:buChar char="Ø"/>
            </a:pPr>
            <a:r>
              <a:rPr lang="tr-TR" b="1" i="1" dirty="0"/>
              <a:t>Destek hizmetlerini sağlamanın maliyeti</a:t>
            </a:r>
            <a:r>
              <a:rPr lang="tr-TR" dirty="0"/>
              <a:t>, bu uygulamanın bir bölümünü oluşturmalıdır. Bu, hangi mekanların parasal değer sağlayıp hangilerinin sağlamadığının saptanmasına yardımcı olur.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469232" y="1308374"/>
            <a:ext cx="4508285" cy="400110"/>
          </a:xfrm>
          <a:prstGeom prst="rect">
            <a:avLst/>
          </a:prstGeom>
        </p:spPr>
        <p:txBody>
          <a:bodyPr wrap="none">
            <a:spAutoFit/>
          </a:bodyPr>
          <a:lstStyle/>
          <a:p>
            <a:r>
              <a:rPr lang="tr-TR" sz="2000" b="1" dirty="0">
                <a:latin typeface="Arial" panose="020B0604020202020204" pitchFamily="34" charset="0"/>
                <a:cs typeface="Arial" panose="020B0604020202020204" pitchFamily="34" charset="0"/>
              </a:rPr>
              <a:t>Tesis </a:t>
            </a:r>
            <a:r>
              <a:rPr lang="tr-TR" sz="2000" b="1" dirty="0" smtClean="0">
                <a:latin typeface="Arial" panose="020B0604020202020204" pitchFamily="34" charset="0"/>
                <a:cs typeface="Arial" panose="020B0604020202020204" pitchFamily="34" charset="0"/>
              </a:rPr>
              <a:t>İhtiyaçlarının </a:t>
            </a:r>
            <a:r>
              <a:rPr lang="tr-TR" sz="2000" b="1" dirty="0">
                <a:latin typeface="Arial" panose="020B0604020202020204" pitchFamily="34" charset="0"/>
                <a:cs typeface="Arial" panose="020B0604020202020204" pitchFamily="34" charset="0"/>
              </a:rPr>
              <a:t>Stratejik Analizi</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4749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endParaRPr lang="tr-TR" dirty="0"/>
          </a:p>
          <a:p>
            <a:pPr marL="285750" indent="-285750" algn="just">
              <a:buFont typeface="Wingdings" panose="05000000000000000000" pitchFamily="2" charset="2"/>
              <a:buChar char="Ø"/>
            </a:pPr>
            <a:r>
              <a:rPr lang="tr-TR" b="1" i="1" dirty="0"/>
              <a:t>Plansız Bakım: </a:t>
            </a:r>
          </a:p>
          <a:p>
            <a:pPr marL="285750" indent="-285750" algn="just">
              <a:buFont typeface="Wingdings" panose="05000000000000000000" pitchFamily="2" charset="2"/>
              <a:buChar char="Ø"/>
            </a:pPr>
            <a:endParaRPr lang="tr-TR" b="1" i="1" dirty="0"/>
          </a:p>
          <a:p>
            <a:pPr marL="285750" indent="-285750" algn="just">
              <a:buFont typeface="Wingdings" panose="05000000000000000000" pitchFamily="2" charset="2"/>
              <a:buChar char="Ø"/>
            </a:pPr>
            <a:r>
              <a:rPr lang="tr-TR" dirty="0"/>
              <a:t>Sistemde makina/tesis arıza yaptığında müdahale edilir. Bu sistemde planlama ve kırtasiye işleri az olduğundan bakım servisinin genel masrafları asgari seviyede tutulabilir.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101052" y="1308374"/>
            <a:ext cx="7584694" cy="400110"/>
          </a:xfrm>
          <a:prstGeom prst="rect">
            <a:avLst/>
          </a:prstGeom>
        </p:spPr>
        <p:txBody>
          <a:bodyPr wrap="square">
            <a:spAutoFit/>
          </a:bodyPr>
          <a:lstStyle/>
          <a:p>
            <a:pPr algn="ctr"/>
            <a:r>
              <a:rPr lang="tr-TR" sz="2000" b="1" dirty="0">
                <a:latin typeface="Arial" panose="020B0604020202020204" pitchFamily="34" charset="0"/>
                <a:cs typeface="Arial" panose="020B0604020202020204" pitchFamily="34" charset="0"/>
              </a:rPr>
              <a:t>Tesis Yönetiminde Bakım Konusuna Genel Yaklaşım </a:t>
            </a:r>
          </a:p>
        </p:txBody>
      </p:sp>
    </p:spTree>
    <p:extLst>
      <p:ext uri="{BB962C8B-B14F-4D97-AF65-F5344CB8AC3E}">
        <p14:creationId xmlns:p14="http://schemas.microsoft.com/office/powerpoint/2010/main" val="702509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endParaRPr lang="tr-TR" dirty="0"/>
          </a:p>
          <a:p>
            <a:pPr marL="285750" indent="-285750" algn="just">
              <a:buFont typeface="Wingdings" panose="05000000000000000000" pitchFamily="2" charset="2"/>
              <a:buChar char="Ø"/>
            </a:pPr>
            <a:r>
              <a:rPr lang="tr-TR" b="1" i="1" dirty="0"/>
              <a:t>Planlı-koruyucu bakım; </a:t>
            </a:r>
          </a:p>
          <a:p>
            <a:pPr marL="285750" indent="-285750" algn="just">
              <a:buFont typeface="Wingdings" panose="05000000000000000000" pitchFamily="2" charset="2"/>
              <a:buChar char="Ø"/>
            </a:pPr>
            <a:endParaRPr lang="tr-TR" dirty="0"/>
          </a:p>
          <a:p>
            <a:pPr marL="285750" indent="-285750" algn="just">
              <a:buFont typeface="Wingdings" panose="05000000000000000000" pitchFamily="2" charset="2"/>
              <a:buChar char="Ø"/>
            </a:pPr>
            <a:r>
              <a:rPr lang="tr-TR" dirty="0"/>
              <a:t>Tesis ve ekipmanın, arızalanma, bozulma ve kırılma ihtimalinin azaltılması amacıyla, düzenli bir bakım ve servis ile (asansörler, mekanik ve elektrik tesisatı, mutfak ve çamaşırhane ekipmanları) koruyucu bakım yapılır. (Tesis ve ekipmanlar için temizleme, yağlama, servis ve diğer düzenli koruyucu bakımlar). Herhangi bir arızaya veya üretim aksamasına yol açacak bir olay meydana gelmeden önce, böyle bir ihtimali ortadan kaldırmak amacıyla yapılan bakım hizmetleridir.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101052" y="1308374"/>
            <a:ext cx="7584694" cy="400110"/>
          </a:xfrm>
          <a:prstGeom prst="rect">
            <a:avLst/>
          </a:prstGeom>
        </p:spPr>
        <p:txBody>
          <a:bodyPr wrap="square">
            <a:spAutoFit/>
          </a:bodyPr>
          <a:lstStyle/>
          <a:p>
            <a:pPr algn="ctr"/>
            <a:r>
              <a:rPr lang="tr-TR" sz="2000" b="1" dirty="0">
                <a:latin typeface="Arial" panose="020B0604020202020204" pitchFamily="34" charset="0"/>
                <a:cs typeface="Arial" panose="020B0604020202020204" pitchFamily="34" charset="0"/>
              </a:rPr>
              <a:t>Tesis Yönetiminde Bakım Konusuna Genel Yaklaşım </a:t>
            </a:r>
          </a:p>
        </p:txBody>
      </p:sp>
    </p:spTree>
    <p:extLst>
      <p:ext uri="{BB962C8B-B14F-4D97-AF65-F5344CB8AC3E}">
        <p14:creationId xmlns:p14="http://schemas.microsoft.com/office/powerpoint/2010/main" val="3667858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804736"/>
            <a:ext cx="8361684" cy="3831879"/>
          </a:xfrm>
        </p:spPr>
        <p:txBody>
          <a:bodyPr anchor="t">
            <a:noAutofit/>
          </a:bodyPr>
          <a:lstStyle/>
          <a:p>
            <a:pPr algn="just"/>
            <a:r>
              <a:rPr lang="tr-TR" b="1" i="1" dirty="0" smtClean="0"/>
              <a:t>Planlı- </a:t>
            </a:r>
            <a:r>
              <a:rPr lang="tr-TR" b="1" i="1" dirty="0"/>
              <a:t>Düzeltici bakım; </a:t>
            </a:r>
          </a:p>
          <a:p>
            <a:pPr algn="just"/>
            <a:endParaRPr lang="tr-TR" b="1" i="1" dirty="0"/>
          </a:p>
          <a:p>
            <a:pPr algn="just"/>
            <a:r>
              <a:rPr lang="tr-TR" dirty="0"/>
              <a:t>Alan veya </a:t>
            </a:r>
            <a:r>
              <a:rPr lang="tr-TR" dirty="0" err="1"/>
              <a:t>fasiliteyi</a:t>
            </a:r>
            <a:r>
              <a:rPr lang="tr-TR" dirty="0"/>
              <a:t> uygun bir standartta yenileyebilmek için gereklidir. Yeniden dekore etme ve yenileme işleri, mefruşat ve mobilyaların periyodik olarak kuru temizleme yapılması ve yıkanması, mobilyaların yeniden kaplanması, yenilenmesi ve başka değişik biçimlerde düzeltici bakımlar yapılabilir.</a:t>
            </a:r>
          </a:p>
          <a:p>
            <a:pPr algn="just"/>
            <a:endParaRPr lang="tr-TR" dirty="0"/>
          </a:p>
          <a:p>
            <a:pPr algn="just"/>
            <a:r>
              <a:rPr lang="tr-TR" b="1" i="1" dirty="0"/>
              <a:t>Aralıksız Bakım; </a:t>
            </a:r>
          </a:p>
          <a:p>
            <a:pPr algn="just"/>
            <a:endParaRPr lang="tr-TR" b="1" i="1" dirty="0"/>
          </a:p>
          <a:p>
            <a:pPr algn="just"/>
            <a:r>
              <a:rPr lang="tr-TR" dirty="0"/>
              <a:t>Ekipmanların yedeklerinin kurulması ile kolaylaştırılır. (pompalar, fanlar vs.)</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Bakım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Onarım Giderlerinin Analizi ve İşletme Veya Yatırım Değeri İle İlişkileri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101052" y="1308374"/>
            <a:ext cx="7584694" cy="400110"/>
          </a:xfrm>
          <a:prstGeom prst="rect">
            <a:avLst/>
          </a:prstGeom>
        </p:spPr>
        <p:txBody>
          <a:bodyPr wrap="square">
            <a:spAutoFit/>
          </a:bodyPr>
          <a:lstStyle/>
          <a:p>
            <a:pPr algn="ctr"/>
            <a:r>
              <a:rPr lang="tr-TR" sz="2000" b="1" dirty="0">
                <a:latin typeface="Arial" panose="020B0604020202020204" pitchFamily="34" charset="0"/>
                <a:cs typeface="Arial" panose="020B0604020202020204" pitchFamily="34" charset="0"/>
              </a:rPr>
              <a:t>Tesis Yönetiminde Bakım Konusuna Genel Yaklaşım </a:t>
            </a:r>
          </a:p>
        </p:txBody>
      </p:sp>
    </p:spTree>
    <p:extLst>
      <p:ext uri="{BB962C8B-B14F-4D97-AF65-F5344CB8AC3E}">
        <p14:creationId xmlns:p14="http://schemas.microsoft.com/office/powerpoint/2010/main" val="15536256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25726</TotalTime>
  <Words>1073</Words>
  <Application>Microsoft Office PowerPoint</Application>
  <PresentationFormat>Ekran Gösterisi (4:3)</PresentationFormat>
  <Paragraphs>113</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936</cp:revision>
  <cp:lastPrinted>2016-10-24T07:53:35Z</cp:lastPrinted>
  <dcterms:created xsi:type="dcterms:W3CDTF">2016-09-18T09:35:24Z</dcterms:created>
  <dcterms:modified xsi:type="dcterms:W3CDTF">2020-02-18T13:03:22Z</dcterms:modified>
</cp:coreProperties>
</file>