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 id="299" r:id="rId44"/>
    <p:sldId id="300" r:id="rId45"/>
    <p:sldId id="301" r:id="rId46"/>
    <p:sldId id="302" r:id="rId47"/>
    <p:sldId id="303"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F345C2-999E-44E8-A7B5-3EBDE3EC6CD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CCA0082-0414-48E7-B4C0-BD7F4E9BCC79}" type="datetimeFigureOut">
              <a:rPr lang="tr-TR" smtClean="0"/>
              <a:pPr/>
              <a:t>19.12.2016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AF345C2-999E-44E8-A7B5-3EBDE3EC6CDB}"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CA0082-0414-48E7-B4C0-BD7F4E9BCC79}" type="datetimeFigureOut">
              <a:rPr lang="tr-TR" smtClean="0"/>
              <a:pPr/>
              <a:t>19.12.2016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F345C2-999E-44E8-A7B5-3EBDE3EC6CDB}"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b="1" dirty="0"/>
              <a:t>CUMHURİYET DÖNEMİNDE</a:t>
            </a:r>
            <a:br>
              <a:rPr lang="tr-TR" b="1" dirty="0"/>
            </a:br>
            <a:r>
              <a:rPr lang="tr-TR" b="1" dirty="0"/>
              <a:t>EĞİTİM</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stretch>
            <a:fillRect/>
          </a:stretch>
        </p:blipFill>
        <p:spPr bwMode="auto">
          <a:xfrm>
            <a:off x="868412" y="1935163"/>
            <a:ext cx="7407175"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rcRect/>
          <a:stretch>
            <a:fillRect/>
          </a:stretch>
        </p:blipFill>
        <p:spPr bwMode="auto">
          <a:xfrm>
            <a:off x="-57430" y="1500174"/>
            <a:ext cx="9201430" cy="4016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cstate="print"/>
          <a:stretch>
            <a:fillRect/>
          </a:stretch>
        </p:blipFill>
        <p:spPr bwMode="auto">
          <a:xfrm>
            <a:off x="457200" y="2285316"/>
            <a:ext cx="8229600" cy="36891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Laik Eğitim Anlayışının Benimsenmesi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Cumhuriyet </a:t>
            </a:r>
            <a:r>
              <a:rPr lang="tr-TR" dirty="0"/>
              <a:t>Döneminde, eğitimde laiklik düşüncesini yerleştirmek için, din yerine modern </a:t>
            </a:r>
            <a:r>
              <a:rPr lang="tr-TR" dirty="0" smtClean="0"/>
              <a:t>toplumlarda temel </a:t>
            </a:r>
            <a:r>
              <a:rPr lang="tr-TR" dirty="0"/>
              <a:t>alınan bilim ve akılcılık gibi değerler esas alınmıştır. Din eğitiminin devlet kontrolünde ve </a:t>
            </a:r>
            <a:r>
              <a:rPr lang="tr-TR" dirty="0" smtClean="0"/>
              <a:t>vatandaşların inançlarına </a:t>
            </a:r>
            <a:r>
              <a:rPr lang="tr-TR" dirty="0"/>
              <a:t>uygun olarak verilmesi ön görülmüş, eğitim-öğretimin amacı ve içeriği, dünyevi ihtiyaçlara </a:t>
            </a:r>
            <a:r>
              <a:rPr lang="tr-TR" dirty="0" smtClean="0"/>
              <a:t>göre yeniden </a:t>
            </a:r>
            <a:r>
              <a:rPr lang="tr-TR" dirty="0"/>
              <a:t>yapılandırılmıştır. Bu dönemde laik eğitimle, fikri hür, vicdanı hür nesiller yetiştirilmeye </a:t>
            </a:r>
            <a:r>
              <a:rPr lang="tr-TR" dirty="0" smtClean="0"/>
              <a:t>çalışılmıştır. Cumhuriyet </a:t>
            </a:r>
            <a:r>
              <a:rPr lang="tr-TR" dirty="0"/>
              <a:t>Döneminde; </a:t>
            </a:r>
            <a:r>
              <a:rPr lang="tr-TR" dirty="0" err="1"/>
              <a:t>Tevhid</a:t>
            </a:r>
            <a:r>
              <a:rPr lang="tr-TR" dirty="0"/>
              <a:t>-i Tedrisat Kanunu’nun çıkarılması, </a:t>
            </a:r>
            <a:r>
              <a:rPr lang="tr-TR" dirty="0" err="1"/>
              <a:t>Şeriye</a:t>
            </a:r>
            <a:r>
              <a:rPr lang="tr-TR" dirty="0"/>
              <a:t> ve Evkaf Vekâletinin </a:t>
            </a:r>
            <a:r>
              <a:rPr lang="tr-TR" dirty="0" smtClean="0"/>
              <a:t>kaldırılması, tekke </a:t>
            </a:r>
            <a:r>
              <a:rPr lang="tr-TR" dirty="0"/>
              <a:t>ve zaviyeler ile medreselerin kapatılması laik eğitimin kurulması amacıyla atılmış önemli adımlardır.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Yasal Metinler</a:t>
            </a:r>
            <a:endParaRPr lang="tr-TR" dirty="0"/>
          </a:p>
        </p:txBody>
      </p:sp>
      <p:pic>
        <p:nvPicPr>
          <p:cNvPr id="11266" name="Picture 2"/>
          <p:cNvPicPr>
            <a:picLocks noGrp="1" noChangeAspect="1" noChangeArrowheads="1"/>
          </p:cNvPicPr>
          <p:nvPr>
            <p:ph idx="1"/>
          </p:nvPr>
        </p:nvPicPr>
        <p:blipFill>
          <a:blip r:embed="rId2" cstate="print"/>
          <a:stretch>
            <a:fillRect/>
          </a:stretch>
        </p:blipFill>
        <p:spPr bwMode="auto">
          <a:xfrm>
            <a:off x="457200" y="1994528"/>
            <a:ext cx="8229600" cy="4270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p:cNvPicPr>
            <a:picLocks noGrp="1" noChangeAspect="1" noChangeArrowheads="1"/>
          </p:cNvPicPr>
          <p:nvPr>
            <p:ph idx="1"/>
          </p:nvPr>
        </p:nvPicPr>
        <p:blipFill>
          <a:blip r:embed="rId2" cstate="print"/>
          <a:stretch>
            <a:fillRect/>
          </a:stretch>
        </p:blipFill>
        <p:spPr bwMode="auto">
          <a:xfrm>
            <a:off x="457200" y="1991767"/>
            <a:ext cx="8229600" cy="4276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Karma Eğitime Geçiş</a:t>
            </a:r>
            <a:endParaRPr lang="tr-TR" dirty="0"/>
          </a:p>
        </p:txBody>
      </p:sp>
      <p:sp>
        <p:nvSpPr>
          <p:cNvPr id="3" name="2 İçerik Yer Tutucusu"/>
          <p:cNvSpPr>
            <a:spLocks noGrp="1"/>
          </p:cNvSpPr>
          <p:nvPr>
            <p:ph idx="1"/>
          </p:nvPr>
        </p:nvSpPr>
        <p:spPr/>
        <p:txBody>
          <a:bodyPr>
            <a:normAutofit fontScale="85000" lnSpcReduction="10000"/>
          </a:bodyPr>
          <a:lstStyle/>
          <a:p>
            <a:pPr marL="0" indent="0">
              <a:buNone/>
            </a:pPr>
            <a:r>
              <a:rPr lang="tr-TR" i="1" dirty="0"/>
              <a:t>Osmanlı İmparatorluğu boyunca, </a:t>
            </a:r>
            <a:r>
              <a:rPr lang="tr-TR" i="1" dirty="0" smtClean="0"/>
              <a:t>kızlar ancak </a:t>
            </a:r>
            <a:r>
              <a:rPr lang="tr-TR" i="1" dirty="0" err="1"/>
              <a:t>ilkeğitim</a:t>
            </a:r>
            <a:r>
              <a:rPr lang="tr-TR" i="1" dirty="0"/>
              <a:t> görebildiği için, karma </a:t>
            </a:r>
            <a:r>
              <a:rPr lang="tr-TR" i="1" dirty="0" smtClean="0"/>
              <a:t>eğitim bir </a:t>
            </a:r>
            <a:r>
              <a:rPr lang="tr-TR" i="1" dirty="0"/>
              <a:t>sorun olmamıştır. Tanzimat’la </a:t>
            </a:r>
            <a:r>
              <a:rPr lang="tr-TR" i="1" dirty="0" smtClean="0"/>
              <a:t>beraber orta </a:t>
            </a:r>
            <a:r>
              <a:rPr lang="tr-TR" i="1" dirty="0"/>
              <a:t>dereceli </a:t>
            </a:r>
            <a:r>
              <a:rPr lang="tr-TR" i="1" dirty="0" err="1"/>
              <a:t>okull</a:t>
            </a:r>
            <a:r>
              <a:rPr lang="tr-TR" i="1" dirty="0"/>
              <a:t> ara </a:t>
            </a:r>
            <a:r>
              <a:rPr lang="tr-TR" i="1" dirty="0" err="1"/>
              <a:t>kızl</a:t>
            </a:r>
            <a:r>
              <a:rPr lang="tr-TR" i="1" dirty="0"/>
              <a:t> arın </a:t>
            </a:r>
            <a:r>
              <a:rPr lang="tr-TR" i="1" dirty="0" smtClean="0"/>
              <a:t>da alınmasına </a:t>
            </a:r>
            <a:r>
              <a:rPr lang="tr-TR" i="1" dirty="0"/>
              <a:t>izin verilince, kız </a:t>
            </a:r>
            <a:r>
              <a:rPr lang="tr-TR" i="1" dirty="0" smtClean="0"/>
              <a:t>öğrenciler </a:t>
            </a:r>
            <a:r>
              <a:rPr lang="tr-TR" i="1" dirty="0" err="1" smtClean="0"/>
              <a:t>dai</a:t>
            </a:r>
            <a:r>
              <a:rPr lang="tr-TR" i="1" dirty="0" smtClean="0"/>
              <a:t> </a:t>
            </a:r>
            <a:r>
              <a:rPr lang="tr-TR" i="1" dirty="0" err="1"/>
              <a:t>ma</a:t>
            </a:r>
            <a:r>
              <a:rPr lang="tr-TR" i="1" dirty="0"/>
              <a:t> erkeklerden ayrı okullarda okutulmuştur</a:t>
            </a:r>
            <a:r>
              <a:rPr lang="tr-TR" i="1" dirty="0" smtClean="0"/>
              <a:t>... Kız </a:t>
            </a:r>
            <a:r>
              <a:rPr lang="tr-TR" i="1" dirty="0"/>
              <a:t>okullarının avluları yüksek </a:t>
            </a:r>
            <a:r>
              <a:rPr lang="tr-TR" i="1" dirty="0" smtClean="0"/>
              <a:t>duvarlarla çevrilmiş</a:t>
            </a:r>
            <a:r>
              <a:rPr lang="tr-TR" i="1" dirty="0"/>
              <a:t>, erkeklerin onları </a:t>
            </a:r>
            <a:r>
              <a:rPr lang="tr-TR" i="1" dirty="0" smtClean="0"/>
              <a:t>görmesi önlenmiştir</a:t>
            </a:r>
            <a:r>
              <a:rPr lang="tr-TR" i="1" dirty="0"/>
              <a:t>. Bu okullara, zorunluluk </a:t>
            </a:r>
            <a:r>
              <a:rPr lang="tr-TR" i="1" dirty="0" smtClean="0"/>
              <a:t>olmadıkça erkek </a:t>
            </a:r>
            <a:r>
              <a:rPr lang="tr-TR" i="1" dirty="0"/>
              <a:t>öğretmenler atanmamış; </a:t>
            </a:r>
            <a:r>
              <a:rPr lang="tr-TR" i="1" dirty="0" smtClean="0"/>
              <a:t>ancak kadın </a:t>
            </a:r>
            <a:r>
              <a:rPr lang="tr-TR" i="1" dirty="0"/>
              <a:t>öğretmen bulunamadığında, çok </a:t>
            </a:r>
            <a:r>
              <a:rPr lang="tr-TR" i="1" dirty="0" smtClean="0"/>
              <a:t>ihtiyar veya </a:t>
            </a:r>
            <a:r>
              <a:rPr lang="tr-TR" i="1" dirty="0"/>
              <a:t>çirkin </a:t>
            </a:r>
            <a:r>
              <a:rPr lang="tr-TR" i="1" dirty="0" smtClean="0"/>
              <a:t>erkek öğretmenlerin verilmesine dikkat </a:t>
            </a:r>
            <a:r>
              <a:rPr lang="tr-TR" i="1" dirty="0"/>
              <a:t>edilmiştir... Ders </a:t>
            </a:r>
            <a:r>
              <a:rPr lang="tr-TR" i="1" dirty="0" smtClean="0"/>
              <a:t>saatlerinin dışında </a:t>
            </a:r>
            <a:r>
              <a:rPr lang="tr-TR" i="1" dirty="0"/>
              <a:t>erkek öğretmenlerin kızlarla </a:t>
            </a:r>
            <a:r>
              <a:rPr lang="tr-TR" i="1" dirty="0" smtClean="0"/>
              <a:t>beraber bulunması </a:t>
            </a:r>
            <a:r>
              <a:rPr lang="tr-TR" i="1" dirty="0"/>
              <a:t>da yasak edilmiştir. Bu </a:t>
            </a:r>
            <a:r>
              <a:rPr lang="tr-TR" i="1" dirty="0" smtClean="0"/>
              <a:t>sürelerde, kendileri </a:t>
            </a:r>
            <a:r>
              <a:rPr lang="tr-TR" i="1" dirty="0"/>
              <a:t>için ayrılan yerlerde </a:t>
            </a:r>
            <a:r>
              <a:rPr lang="tr-TR" i="1" dirty="0" smtClean="0"/>
              <a:t>bekleyen erkek </a:t>
            </a:r>
            <a:r>
              <a:rPr lang="tr-TR" i="1" dirty="0"/>
              <a:t>öğretmenlerin, ders zili </a:t>
            </a:r>
            <a:r>
              <a:rPr lang="tr-TR" i="1" dirty="0" smtClean="0"/>
              <a:t>çalınca bir </a:t>
            </a:r>
            <a:r>
              <a:rPr lang="tr-TR" i="1" dirty="0"/>
              <a:t>kadın mubassır (gözetici) ile beraber </a:t>
            </a:r>
            <a:r>
              <a:rPr lang="tr-TR" i="1" dirty="0" smtClean="0"/>
              <a:t>sınıfa gitmelerine </a:t>
            </a:r>
            <a:r>
              <a:rPr lang="tr-TR" i="1" dirty="0"/>
              <a:t>izin verilmiş, dersten </a:t>
            </a:r>
            <a:r>
              <a:rPr lang="tr-TR" i="1" dirty="0" smtClean="0"/>
              <a:t>çıkar çıkmaz </a:t>
            </a:r>
            <a:r>
              <a:rPr lang="tr-TR" i="1" dirty="0"/>
              <a:t>da gene bu mubassırla beraber </a:t>
            </a:r>
            <a:r>
              <a:rPr lang="tr-TR" i="1" dirty="0" smtClean="0"/>
              <a:t>sınıfı terk </a:t>
            </a:r>
            <a:r>
              <a:rPr lang="tr-TR" i="1" dirty="0"/>
              <a:t>etmeleri sağlanmıştır.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10839450" cy="783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marL="0" indent="0">
              <a:buNone/>
            </a:pPr>
            <a:r>
              <a:rPr lang="tr-TR" i="1" dirty="0"/>
              <a:t>İstanbul’da üç liseden ve </a:t>
            </a:r>
            <a:r>
              <a:rPr lang="tr-TR" i="1" dirty="0" smtClean="0"/>
              <a:t>Anadolu’da birkaç </a:t>
            </a:r>
            <a:r>
              <a:rPr lang="tr-TR" i="1" dirty="0"/>
              <a:t>kız öğretmen okulundan </a:t>
            </a:r>
            <a:r>
              <a:rPr lang="tr-TR" i="1" dirty="0" smtClean="0"/>
              <a:t>başka, Türkiye’de </a:t>
            </a:r>
            <a:r>
              <a:rPr lang="tr-TR" i="1" dirty="0"/>
              <a:t>kızların okuyacağı </a:t>
            </a:r>
            <a:r>
              <a:rPr lang="tr-TR" i="1" dirty="0" smtClean="0"/>
              <a:t>ortaöğretim kurumları </a:t>
            </a:r>
            <a:r>
              <a:rPr lang="tr-TR" i="1" dirty="0"/>
              <a:t>yoktu Özelikle </a:t>
            </a:r>
            <a:r>
              <a:rPr lang="tr-TR" i="1" dirty="0" smtClean="0"/>
              <a:t>subayların ve </a:t>
            </a:r>
            <a:r>
              <a:rPr lang="tr-TR" i="1" dirty="0"/>
              <a:t>memurların kalabalık olduğu </a:t>
            </a:r>
            <a:r>
              <a:rPr lang="tr-TR" i="1" dirty="0" smtClean="0"/>
              <a:t>illerden, 1925 </a:t>
            </a:r>
            <a:r>
              <a:rPr lang="tr-TR" i="1" dirty="0"/>
              <a:t>yılından başlayıp daima artan </a:t>
            </a:r>
            <a:r>
              <a:rPr lang="tr-TR" i="1" dirty="0" smtClean="0"/>
              <a:t>bir şekilde</a:t>
            </a:r>
            <a:r>
              <a:rPr lang="tr-TR" i="1" dirty="0"/>
              <a:t>, Bakanlığa baskı </a:t>
            </a:r>
            <a:r>
              <a:rPr lang="tr-TR" i="1" dirty="0" smtClean="0"/>
              <a:t>yapılıyordu. Eğitim </a:t>
            </a:r>
            <a:r>
              <a:rPr lang="tr-TR" i="1" dirty="0"/>
              <a:t>Bakanlığından, kızlar için </a:t>
            </a:r>
            <a:r>
              <a:rPr lang="tr-TR" i="1" dirty="0" smtClean="0"/>
              <a:t>okul açılması </a:t>
            </a:r>
            <a:r>
              <a:rPr lang="tr-TR" i="1" dirty="0"/>
              <a:t>isteniyordu. Bakanlığın </a:t>
            </a:r>
            <a:r>
              <a:rPr lang="tr-TR" i="1" dirty="0" smtClean="0"/>
              <a:t>bütçesi, erkeklere </a:t>
            </a:r>
            <a:r>
              <a:rPr lang="tr-TR" i="1" dirty="0"/>
              <a:t>yetecek okulları açmak </a:t>
            </a:r>
            <a:r>
              <a:rPr lang="tr-TR" i="1" dirty="0" smtClean="0"/>
              <a:t>için bile </a:t>
            </a:r>
            <a:r>
              <a:rPr lang="tr-TR" i="1" dirty="0"/>
              <a:t>yeterli değildi… Bir çözüm </a:t>
            </a:r>
            <a:r>
              <a:rPr lang="tr-TR" i="1" dirty="0" smtClean="0"/>
              <a:t>bulabilmek için</a:t>
            </a:r>
            <a:r>
              <a:rPr lang="tr-TR" i="1" dirty="0"/>
              <a:t>, Eğitim Bakanlığı </a:t>
            </a:r>
            <a:r>
              <a:rPr lang="tr-TR" i="1" dirty="0" smtClean="0"/>
              <a:t>Ortaöğretim Dairesi</a:t>
            </a:r>
            <a:r>
              <a:rPr lang="tr-TR" i="1" dirty="0"/>
              <a:t>, 1927 yılında, karma eğitimi </a:t>
            </a:r>
            <a:r>
              <a:rPr lang="tr-TR" i="1" dirty="0" smtClean="0"/>
              <a:t>öngören bir </a:t>
            </a:r>
            <a:r>
              <a:rPr lang="tr-TR" i="1" dirty="0"/>
              <a:t>tasarı hazırladı.</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1921 yılında Darülfünunda karma </a:t>
            </a:r>
            <a:r>
              <a:rPr lang="tr-TR" dirty="0" smtClean="0"/>
              <a:t>eğitime geçilmiştir</a:t>
            </a:r>
            <a:r>
              <a:rPr lang="tr-TR" dirty="0"/>
              <a:t>.</a:t>
            </a:r>
          </a:p>
          <a:p>
            <a:r>
              <a:rPr lang="tr-TR" dirty="0"/>
              <a:t>1924’te ilkokullarda karma eğitim başlamıştır.</a:t>
            </a:r>
          </a:p>
          <a:p>
            <a:r>
              <a:rPr lang="tr-TR" dirty="0"/>
              <a:t>1926-1927 ö </a:t>
            </a:r>
            <a:r>
              <a:rPr lang="tr-TR" dirty="0" err="1"/>
              <a:t>ğretim</a:t>
            </a:r>
            <a:r>
              <a:rPr lang="tr-TR" dirty="0"/>
              <a:t> </a:t>
            </a:r>
            <a:r>
              <a:rPr lang="tr-TR" dirty="0" smtClean="0"/>
              <a:t>yılından itibaren ücretsiz </a:t>
            </a:r>
            <a:r>
              <a:rPr lang="tr-TR" dirty="0"/>
              <a:t>hâle getirilen orta öğretimde, </a:t>
            </a:r>
            <a:r>
              <a:rPr lang="tr-TR" dirty="0" smtClean="0"/>
              <a:t>kız ve </a:t>
            </a:r>
            <a:r>
              <a:rPr lang="tr-TR" dirty="0"/>
              <a:t>erkek öğrencilerin bir arada </a:t>
            </a:r>
            <a:r>
              <a:rPr lang="tr-TR" dirty="0" smtClean="0"/>
              <a:t>öğrenim görmeleri </a:t>
            </a:r>
            <a:r>
              <a:rPr lang="tr-TR" dirty="0"/>
              <a:t>gerçekleştirilmiştir.</a:t>
            </a:r>
          </a:p>
          <a:p>
            <a:r>
              <a:rPr lang="tr-TR" dirty="0"/>
              <a:t>1934 yılından itibaren liselerde </a:t>
            </a:r>
            <a:r>
              <a:rPr lang="tr-TR" dirty="0" smtClean="0"/>
              <a:t>karma eğitime </a:t>
            </a:r>
            <a:r>
              <a:rPr lang="tr-TR" dirty="0"/>
              <a:t>geçilmiştir.</a:t>
            </a:r>
          </a:p>
          <a:p>
            <a:r>
              <a:rPr lang="sv-SE" dirty="0"/>
              <a:t>1937 yılından itibaren, köy </a:t>
            </a:r>
            <a:r>
              <a:rPr lang="sv-SE" dirty="0" smtClean="0"/>
              <a:t>öğretmen</a:t>
            </a:r>
            <a:r>
              <a:rPr lang="tr-TR" dirty="0" smtClean="0"/>
              <a:t> okullarında </a:t>
            </a:r>
            <a:r>
              <a:rPr lang="tr-TR" dirty="0"/>
              <a:t>karma eğitime geçilmiştir.</a:t>
            </a:r>
          </a:p>
          <a:p>
            <a:r>
              <a:rPr lang="tr-TR" dirty="0"/>
              <a:t>1940 yılından itibaren, köy </a:t>
            </a:r>
            <a:r>
              <a:rPr lang="tr-TR" dirty="0" smtClean="0"/>
              <a:t>enstitülerinde karma </a:t>
            </a:r>
            <a:r>
              <a:rPr lang="tr-TR" dirty="0"/>
              <a:t>eğitime geçilmiştir.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p:cNvPicPr>
            <a:picLocks noGrp="1" noChangeAspect="1" noChangeArrowheads="1"/>
          </p:cNvPicPr>
          <p:nvPr>
            <p:ph idx="1"/>
          </p:nvPr>
        </p:nvPicPr>
        <p:blipFill>
          <a:blip r:embed="rId2" cstate="print"/>
          <a:stretch>
            <a:fillRect/>
          </a:stretch>
        </p:blipFill>
        <p:spPr bwMode="auto">
          <a:xfrm>
            <a:off x="457200" y="2002202"/>
            <a:ext cx="8229600" cy="425535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cstate="print"/>
          <a:stretch>
            <a:fillRect/>
          </a:stretch>
        </p:blipFill>
        <p:spPr bwMode="auto">
          <a:xfrm>
            <a:off x="457200" y="3342987"/>
            <a:ext cx="8229600" cy="1573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15362" name="Picture 2"/>
          <p:cNvPicPr>
            <a:picLocks noGrp="1" noChangeAspect="1" noChangeArrowheads="1"/>
          </p:cNvPicPr>
          <p:nvPr>
            <p:ph sz="half" idx="1"/>
          </p:nvPr>
        </p:nvPicPr>
        <p:blipFill>
          <a:blip r:embed="rId2" cstate="print"/>
          <a:stretch>
            <a:fillRect/>
          </a:stretch>
        </p:blipFill>
        <p:spPr bwMode="auto">
          <a:xfrm>
            <a:off x="457200" y="2653914"/>
            <a:ext cx="4038600" cy="2967809"/>
          </a:xfrm>
          <a:prstGeom prst="rect">
            <a:avLst/>
          </a:prstGeom>
          <a:noFill/>
          <a:ln w="9525">
            <a:noFill/>
            <a:miter lim="800000"/>
            <a:headEnd/>
            <a:tailEnd/>
          </a:ln>
          <a:effectLst/>
        </p:spPr>
      </p:pic>
      <p:pic>
        <p:nvPicPr>
          <p:cNvPr id="15363" name="Picture 3"/>
          <p:cNvPicPr>
            <a:picLocks noGrp="1" noChangeAspect="1" noChangeArrowheads="1"/>
          </p:cNvPicPr>
          <p:nvPr>
            <p:ph sz="half" idx="2"/>
          </p:nvPr>
        </p:nvPicPr>
        <p:blipFill>
          <a:blip r:embed="rId3" cstate="print"/>
          <a:stretch>
            <a:fillRect/>
          </a:stretch>
        </p:blipFill>
        <p:spPr bwMode="auto">
          <a:xfrm>
            <a:off x="4648200" y="2667171"/>
            <a:ext cx="4038600" cy="29412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dirty="0" smtClean="0"/>
              <a:t>Okulöncesi Eğitimde Gelişmeler</a:t>
            </a:r>
            <a:endParaRPr lang="tr-TR" dirty="0"/>
          </a:p>
        </p:txBody>
      </p:sp>
      <p:pic>
        <p:nvPicPr>
          <p:cNvPr id="16386" name="Picture 2"/>
          <p:cNvPicPr>
            <a:picLocks noGrp="1" noChangeAspect="1" noChangeArrowheads="1"/>
          </p:cNvPicPr>
          <p:nvPr>
            <p:ph idx="1"/>
          </p:nvPr>
        </p:nvPicPr>
        <p:blipFill>
          <a:blip r:embed="rId2" cstate="print"/>
          <a:stretch>
            <a:fillRect/>
          </a:stretch>
        </p:blipFill>
        <p:spPr bwMode="auto">
          <a:xfrm>
            <a:off x="457200" y="3002420"/>
            <a:ext cx="8229600" cy="2254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17410" name="Picture 2"/>
          <p:cNvPicPr>
            <a:picLocks noGrp="1" noChangeAspect="1" noChangeArrowheads="1"/>
          </p:cNvPicPr>
          <p:nvPr>
            <p:ph idx="1"/>
          </p:nvPr>
        </p:nvPicPr>
        <p:blipFill>
          <a:blip r:embed="rId2" cstate="print"/>
          <a:stretch>
            <a:fillRect/>
          </a:stretch>
        </p:blipFill>
        <p:spPr bwMode="auto">
          <a:xfrm>
            <a:off x="457200" y="2164473"/>
            <a:ext cx="8229600" cy="3930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6" name="5 İçerik Yer Tutucusu"/>
          <p:cNvSpPr>
            <a:spLocks noGrp="1"/>
          </p:cNvSpPr>
          <p:nvPr>
            <p:ph idx="1"/>
          </p:nvPr>
        </p:nvSpPr>
        <p:spPr/>
        <p:txBody>
          <a:bodyPr>
            <a:normAutofit lnSpcReduction="10000"/>
          </a:bodyPr>
          <a:lstStyle/>
          <a:p>
            <a:r>
              <a:rPr lang="tr-TR" i="1" dirty="0"/>
              <a:t>Cumhuriyet Türkiye’si, okul öncesi eğitim alanında, Osmanlı’dan çok cılız bir miras devralmıştır. </a:t>
            </a:r>
            <a:r>
              <a:rPr lang="tr-TR" i="1" dirty="0" smtClean="0"/>
              <a:t>Gerçekten de </a:t>
            </a:r>
            <a:r>
              <a:rPr lang="tr-TR" i="1" dirty="0"/>
              <a:t>1923-1924 öğretim yılında ülkedeki tüm anaokullarının sayısı yalnızca 80 idi. Bu okullarda </a:t>
            </a:r>
            <a:r>
              <a:rPr lang="tr-TR" i="1" dirty="0" smtClean="0"/>
              <a:t>136 öğretmen </a:t>
            </a:r>
            <a:r>
              <a:rPr lang="tr-TR" i="1" dirty="0"/>
              <a:t>görev yapıyor ve 5.880 öğrenci öğrenim görüyordu</a:t>
            </a:r>
            <a:r>
              <a:rPr lang="tr-TR" i="1" dirty="0" smtClean="0"/>
              <a:t>... Cumhuriyet </a:t>
            </a:r>
            <a:r>
              <a:rPr lang="tr-TR" i="1" dirty="0"/>
              <a:t>Döneminde okul öncesi eğitimin geliştirilmesi için önemli çalışmalar yapılmıştır. Bu </a:t>
            </a:r>
            <a:r>
              <a:rPr lang="tr-TR" i="1" dirty="0" smtClean="0"/>
              <a:t>çalışmalar özellikle </a:t>
            </a:r>
            <a:r>
              <a:rPr lang="tr-TR" i="1" dirty="0"/>
              <a:t>son çeyrek yüzyılda ivme kazanmıştır. Nitekim, sağlanan gelişmeler sonunda </a:t>
            </a:r>
            <a:r>
              <a:rPr lang="tr-TR" i="1" dirty="0" smtClean="0"/>
              <a:t>2009-2010 öğretim </a:t>
            </a:r>
            <a:r>
              <a:rPr lang="tr-TR" i="1" dirty="0"/>
              <a:t>yılında Türkiye’deki okul öncesi öğretmeni sayısı 42.716’ya çıkmıştır... Öğrenci sayısı </a:t>
            </a:r>
            <a:r>
              <a:rPr lang="tr-TR" i="1" dirty="0" smtClean="0"/>
              <a:t>ise 980.654’e </a:t>
            </a:r>
            <a:r>
              <a:rPr lang="tr-TR" i="1" dirty="0"/>
              <a:t>ulaşmıştır...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6" name="5 İçerik Yer Tutucusu"/>
          <p:cNvSpPr>
            <a:spLocks noGrp="1"/>
          </p:cNvSpPr>
          <p:nvPr>
            <p:ph idx="1"/>
          </p:nvPr>
        </p:nvSpPr>
        <p:spPr/>
        <p:txBody>
          <a:bodyPr>
            <a:normAutofit lnSpcReduction="10000"/>
          </a:bodyPr>
          <a:lstStyle/>
          <a:p>
            <a:r>
              <a:rPr lang="tr-TR" i="1" dirty="0"/>
              <a:t>Sağlanan kayda değer gelişmelere rağmen, bugün Türkiye’de okul öncesi eğitim alanında birçok </a:t>
            </a:r>
            <a:r>
              <a:rPr lang="tr-TR" i="1" dirty="0" smtClean="0"/>
              <a:t>sorun bulunmaktadır</a:t>
            </a:r>
            <a:r>
              <a:rPr lang="tr-TR" i="1" dirty="0"/>
              <a:t>. Bunların başında, çağ nüfusuna göre okullaşma oranının düşük olması gelmektedir. </a:t>
            </a:r>
            <a:r>
              <a:rPr lang="tr-TR" i="1" dirty="0" smtClean="0"/>
              <a:t>Gerçekten de </a:t>
            </a:r>
            <a:r>
              <a:rPr lang="tr-TR" i="1" dirty="0"/>
              <a:t>XXI. yüzyıla girerken ülkede okul öncesi eğitim çağındaki çocukların yalnızca yaklaşık </a:t>
            </a:r>
            <a:r>
              <a:rPr lang="tr-TR" i="1" dirty="0" smtClean="0"/>
              <a:t>olarak %10’u </a:t>
            </a:r>
            <a:r>
              <a:rPr lang="tr-TR" i="1" dirty="0"/>
              <a:t>okula devam etme olanağına kavuşabilmişti. Öte yandan, okul öncesi eğitim kurumlarının bir </a:t>
            </a:r>
            <a:r>
              <a:rPr lang="tr-TR" i="1" dirty="0" smtClean="0"/>
              <a:t>bölümü, çağdaş </a:t>
            </a:r>
            <a:r>
              <a:rPr lang="tr-TR" i="1" dirty="0"/>
              <a:t>standartlara sahip olmaktan uzak bir hâlde faaliyetlerini sürdürmektedir. Bunun </a:t>
            </a:r>
            <a:r>
              <a:rPr lang="tr-TR" i="1" dirty="0" smtClean="0"/>
              <a:t>nedeni, güçlü </a:t>
            </a:r>
            <a:r>
              <a:rPr lang="tr-TR" i="1" dirty="0"/>
              <a:t>bir yönetim ve denetim sistemi ile nitelikli personel ve yeterli mali kaynağın bulunmayışıdır.</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a:t>İlköğretimdeki Gelişmeler</a:t>
            </a:r>
            <a:endParaRPr lang="tr-TR" dirty="0"/>
          </a:p>
        </p:txBody>
      </p:sp>
      <p:sp>
        <p:nvSpPr>
          <p:cNvPr id="6" name="5 İçerik Yer Tutucusu"/>
          <p:cNvSpPr>
            <a:spLocks noGrp="1"/>
          </p:cNvSpPr>
          <p:nvPr>
            <p:ph idx="1"/>
          </p:nvPr>
        </p:nvSpPr>
        <p:spPr/>
        <p:txBody>
          <a:bodyPr>
            <a:normAutofit lnSpcReduction="10000"/>
          </a:bodyPr>
          <a:lstStyle/>
          <a:p>
            <a:r>
              <a:rPr lang="tr-TR" dirty="0"/>
              <a:t>Osmanlı Devleti’nde ilkokul seviyesinde eğitim veren kurumlar, </a:t>
            </a:r>
            <a:r>
              <a:rPr lang="tr-TR" dirty="0" err="1"/>
              <a:t>sıbyan</a:t>
            </a:r>
            <a:r>
              <a:rPr lang="tr-TR" dirty="0"/>
              <a:t> mektepleri ve iptidai </a:t>
            </a:r>
            <a:r>
              <a:rPr lang="tr-TR" dirty="0" smtClean="0"/>
              <a:t>mektepleridir. Bu </a:t>
            </a:r>
            <a:r>
              <a:rPr lang="tr-TR" dirty="0"/>
              <a:t>okullar, halkı okuma yazma alanında ileri bir seviyeye götürememiştir. Bu nedenle cumhuriyet </a:t>
            </a:r>
            <a:r>
              <a:rPr lang="tr-TR" dirty="0" smtClean="0"/>
              <a:t>rejiminin en </a:t>
            </a:r>
            <a:r>
              <a:rPr lang="tr-TR" dirty="0"/>
              <a:t>önemli eğitim politikalarından biri, ilköğretimi yaymak ve okullaşma oranını yüzde yüze çıkarmak </a:t>
            </a:r>
            <a:r>
              <a:rPr lang="tr-TR" dirty="0" smtClean="0"/>
              <a:t>olmuştur. Eğitimde </a:t>
            </a:r>
            <a:r>
              <a:rPr lang="tr-TR" dirty="0"/>
              <a:t>fırsat eşitliği, eğitimin parasız olması, ilköğretimin yaygınlaştırılması ve eğitimin </a:t>
            </a:r>
            <a:r>
              <a:rPr lang="tr-TR" dirty="0" smtClean="0"/>
              <a:t>çağdaşlaştırılması yönündeki </a:t>
            </a:r>
            <a:r>
              <a:rPr lang="tr-TR" dirty="0"/>
              <a:t>çalışmalar sonucunda, ilköğretimde 1923-1938 yılları arasında gözle görülür sayısal artışlar olmuştur</a:t>
            </a:r>
            <a:r>
              <a:rPr lang="tr-TR" dirty="0" smtClean="0"/>
              <a:t>.</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85000" lnSpcReduction="10000"/>
          </a:bodyPr>
          <a:lstStyle/>
          <a:p>
            <a:pPr marL="0" indent="0">
              <a:buNone/>
            </a:pPr>
            <a:r>
              <a:rPr lang="tr-TR" dirty="0" smtClean="0"/>
              <a:t>Cumhuriyetin ilk yıllarında, nüfusun çoğunluğu köylerde yaşadığı için, köy odaklı bir okullaşma politikası uygulanmıştır. Türkiye’de sosyal, ekonomik gelişmelere paralel olarak köyden kente göçle birlikte 1970’lerden itibaren okullaşmanın odağı kentler olmuştur. Günümüzde de kalabalık sınıflar, derslik yetersizliği gibi sorunlar daha çok kentlerde görülmektedir. Köy nüfusunun azalması sonucunda köy okulları işlevsiz hâle gelmiş ve çoğu kapanmıştır. Bu arada ilköğretim okullarının programlarında da bazı önemli değişiklikler yapılmıştır. 1926-1968 yılları arasında, ilkokul programlarının öğrenci merkezli, sorun çözmeye dayalı, demokratik olması amaçlanmış ise de bu ilkeler tam olarak hayata geçirilememiştir. 2000’li yıllarda, yeni öğretim programları ile eğitimde çağdaş ilke ve değerlere önem verilerek eğitimin geliştirilmesine çalışılmıştır.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434" name="Picture 2"/>
          <p:cNvPicPr>
            <a:picLocks noGrp="1" noChangeAspect="1" noChangeArrowheads="1"/>
          </p:cNvPicPr>
          <p:nvPr>
            <p:ph idx="1"/>
          </p:nvPr>
        </p:nvPicPr>
        <p:blipFill>
          <a:blip r:embed="rId2" cstate="print"/>
          <a:srcRect/>
          <a:stretch>
            <a:fillRect/>
          </a:stretch>
        </p:blipFill>
        <p:spPr bwMode="auto">
          <a:xfrm>
            <a:off x="217844" y="2357430"/>
            <a:ext cx="8468956" cy="292872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Türkiye’de İlköğretimin Gelişim Süreci</a:t>
            </a:r>
            <a:endParaRPr lang="tr-TR" dirty="0"/>
          </a:p>
        </p:txBody>
      </p:sp>
      <p:pic>
        <p:nvPicPr>
          <p:cNvPr id="19458" name="Picture 2"/>
          <p:cNvPicPr>
            <a:picLocks noGrp="1" noChangeAspect="1" noChangeArrowheads="1"/>
          </p:cNvPicPr>
          <p:nvPr>
            <p:ph idx="1"/>
          </p:nvPr>
        </p:nvPicPr>
        <p:blipFill>
          <a:blip r:embed="rId2" cstate="print"/>
          <a:stretch>
            <a:fillRect/>
          </a:stretch>
        </p:blipFill>
        <p:spPr bwMode="auto">
          <a:xfrm>
            <a:off x="457200" y="2711382"/>
            <a:ext cx="8229600" cy="28369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tretch>
            <a:fillRect/>
          </a:stretch>
        </p:blipFill>
        <p:spPr bwMode="auto">
          <a:xfrm>
            <a:off x="882221" y="1935163"/>
            <a:ext cx="7379557"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482" name="Picture 2"/>
          <p:cNvPicPr>
            <a:picLocks noGrp="1" noChangeAspect="1" noChangeArrowheads="1"/>
          </p:cNvPicPr>
          <p:nvPr>
            <p:ph idx="1"/>
          </p:nvPr>
        </p:nvPicPr>
        <p:blipFill>
          <a:blip r:embed="rId2" cstate="print"/>
          <a:stretch>
            <a:fillRect/>
          </a:stretch>
        </p:blipFill>
        <p:spPr bwMode="auto">
          <a:xfrm>
            <a:off x="457200" y="2130144"/>
            <a:ext cx="8229600" cy="39994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1506" name="Picture 2"/>
          <p:cNvPicPr>
            <a:picLocks noGrp="1" noChangeAspect="1" noChangeArrowheads="1"/>
          </p:cNvPicPr>
          <p:nvPr>
            <p:ph idx="1"/>
          </p:nvPr>
        </p:nvPicPr>
        <p:blipFill>
          <a:blip r:embed="rId2" cstate="print"/>
          <a:stretch>
            <a:fillRect/>
          </a:stretch>
        </p:blipFill>
        <p:spPr bwMode="auto">
          <a:xfrm>
            <a:off x="457200" y="2273089"/>
            <a:ext cx="8229600" cy="371358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683568" y="1916832"/>
            <a:ext cx="6840760" cy="43894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909637" y="2105819"/>
            <a:ext cx="7324725" cy="4048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781050" y="3068960"/>
            <a:ext cx="7581900" cy="12382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1981 yılında çıkarılan 2547 sayılı Yükseköğretim Kanunu gereğince daha önce Millî Eğitim </a:t>
            </a:r>
            <a:r>
              <a:rPr lang="tr-TR" dirty="0" smtClean="0"/>
              <a:t>Bakanlığı ve </a:t>
            </a:r>
            <a:r>
              <a:rPr lang="tr-TR" dirty="0"/>
              <a:t>üniversitelere bağlı olarak faaliyet gösteren öğretmen yetiştiren yüksekokul, enstitü, akademi ve </a:t>
            </a:r>
            <a:r>
              <a:rPr lang="tr-TR" dirty="0" smtClean="0"/>
              <a:t>fakülteler 20 </a:t>
            </a:r>
            <a:r>
              <a:rPr lang="tr-TR" dirty="0"/>
              <a:t>Temmuz 1982’de YÖK (Yükseköğretim Kurulu) çatısı altında üniversiteler bünyesinde toplanmıştır. </a:t>
            </a:r>
            <a:r>
              <a:rPr lang="tr-TR" dirty="0" smtClean="0"/>
              <a:t>1989- 1990 </a:t>
            </a:r>
            <a:r>
              <a:rPr lang="tr-TR" dirty="0"/>
              <a:t>öğretim yılından itibaren öğretmen yetiştiren bütün yükseköğretim kurumlarının öğretim süresi en </a:t>
            </a:r>
            <a:r>
              <a:rPr lang="tr-TR" dirty="0" smtClean="0"/>
              <a:t>az dört </a:t>
            </a:r>
            <a:r>
              <a:rPr lang="tr-TR" dirty="0"/>
              <a:t>yıllık lisans düzeyine </a:t>
            </a:r>
            <a:r>
              <a:rPr lang="tr-TR" dirty="0" smtClean="0"/>
              <a:t>çıkmıştır. Ülke </a:t>
            </a:r>
            <a:r>
              <a:rPr lang="tr-TR" dirty="0"/>
              <a:t>gereksinimi doğrultusunda Bakanlığımız ve YÖK iş birliğinde, 1998-1999 eğitim-öğretim </a:t>
            </a:r>
            <a:r>
              <a:rPr lang="tr-TR" dirty="0" err="1" smtClean="0"/>
              <a:t>yılındanitibaren</a:t>
            </a:r>
            <a:r>
              <a:rPr lang="tr-TR" dirty="0"/>
              <a:t>, öğretmen yetiştiren yükseköğretim kurumlarında yeniden yapılandırmaya gidilmiştir.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1187624" y="2091531"/>
            <a:ext cx="6624736" cy="4076700"/>
          </a:xfrm>
          <a:prstGeom prst="rect">
            <a:avLst/>
          </a:prstGeom>
        </p:spPr>
      </p:pic>
    </p:spTree>
    <p:extLst>
      <p:ext uri="{BB962C8B-B14F-4D97-AF65-F5344CB8AC3E}">
        <p14:creationId xmlns:p14="http://schemas.microsoft.com/office/powerpoint/2010/main" xmlns="" val="870670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57200" y="2740142"/>
            <a:ext cx="8229600" cy="2779478"/>
          </a:xfrm>
          <a:prstGeom prst="rect">
            <a:avLst/>
          </a:prstGeom>
        </p:spPr>
      </p:pic>
    </p:spTree>
    <p:extLst>
      <p:ext uri="{BB962C8B-B14F-4D97-AF65-F5344CB8AC3E}">
        <p14:creationId xmlns:p14="http://schemas.microsoft.com/office/powerpoint/2010/main" xmlns="" val="314815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5625364" y="2060848"/>
            <a:ext cx="3037135" cy="4389437"/>
          </a:xfrm>
          <a:prstGeom prst="rect">
            <a:avLst/>
          </a:prstGeom>
        </p:spPr>
      </p:pic>
      <p:pic>
        <p:nvPicPr>
          <p:cNvPr id="5" name="Resim 4"/>
          <p:cNvPicPr>
            <a:picLocks noChangeAspect="1"/>
          </p:cNvPicPr>
          <p:nvPr/>
        </p:nvPicPr>
        <p:blipFill>
          <a:blip r:embed="rId3" cstate="print"/>
          <a:stretch>
            <a:fillRect/>
          </a:stretch>
        </p:blipFill>
        <p:spPr>
          <a:xfrm>
            <a:off x="-108520" y="4019550"/>
            <a:ext cx="5905500" cy="2838450"/>
          </a:xfrm>
          <a:prstGeom prst="rect">
            <a:avLst/>
          </a:prstGeom>
        </p:spPr>
      </p:pic>
    </p:spTree>
    <p:extLst>
      <p:ext uri="{BB962C8B-B14F-4D97-AF65-F5344CB8AC3E}">
        <p14:creationId xmlns:p14="http://schemas.microsoft.com/office/powerpoint/2010/main" xmlns="" val="759723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1115616" y="1700808"/>
            <a:ext cx="6192687" cy="4956625"/>
          </a:xfrm>
          <a:prstGeom prst="rect">
            <a:avLst/>
          </a:prstGeom>
        </p:spPr>
      </p:pic>
    </p:spTree>
    <p:extLst>
      <p:ext uri="{BB962C8B-B14F-4D97-AF65-F5344CB8AC3E}">
        <p14:creationId xmlns:p14="http://schemas.microsoft.com/office/powerpoint/2010/main" xmlns="" val="361773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57159" y="1600200"/>
            <a:ext cx="3427350" cy="4525963"/>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3" cstate="print"/>
          <a:stretch>
            <a:fillRect/>
          </a:stretch>
        </p:blipFill>
        <p:spPr bwMode="auto">
          <a:xfrm>
            <a:off x="4676692" y="1920875"/>
            <a:ext cx="3981615" cy="4433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270234" y="2420889"/>
            <a:ext cx="8149866" cy="3237756"/>
          </a:xfrm>
          <a:prstGeom prst="rect">
            <a:avLst/>
          </a:prstGeom>
        </p:spPr>
      </p:pic>
    </p:spTree>
    <p:extLst>
      <p:ext uri="{BB962C8B-B14F-4D97-AF65-F5344CB8AC3E}">
        <p14:creationId xmlns:p14="http://schemas.microsoft.com/office/powerpoint/2010/main" xmlns="" val="3658979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827584" y="1935163"/>
            <a:ext cx="7560839" cy="4389437"/>
          </a:xfrm>
          <a:prstGeom prst="rect">
            <a:avLst/>
          </a:prstGeom>
        </p:spPr>
      </p:pic>
    </p:spTree>
    <p:extLst>
      <p:ext uri="{BB962C8B-B14F-4D97-AF65-F5344CB8AC3E}">
        <p14:creationId xmlns:p14="http://schemas.microsoft.com/office/powerpoint/2010/main" xmlns="" val="3940273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1809750" y="2705894"/>
            <a:ext cx="5524500" cy="2847975"/>
          </a:xfrm>
          <a:prstGeom prst="rect">
            <a:avLst/>
          </a:prstGeom>
        </p:spPr>
      </p:pic>
    </p:spTree>
    <p:extLst>
      <p:ext uri="{BB962C8B-B14F-4D97-AF65-F5344CB8AC3E}">
        <p14:creationId xmlns:p14="http://schemas.microsoft.com/office/powerpoint/2010/main" xmlns="" val="281067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1259632" y="1988840"/>
            <a:ext cx="5688632" cy="4389437"/>
          </a:xfrm>
          <a:prstGeom prst="rect">
            <a:avLst/>
          </a:prstGeom>
        </p:spPr>
      </p:pic>
    </p:spTree>
    <p:extLst>
      <p:ext uri="{BB962C8B-B14F-4D97-AF65-F5344CB8AC3E}">
        <p14:creationId xmlns:p14="http://schemas.microsoft.com/office/powerpoint/2010/main" xmlns="" val="2901939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1475656" y="1935163"/>
            <a:ext cx="6048672" cy="4590181"/>
          </a:xfrm>
          <a:prstGeom prst="rect">
            <a:avLst/>
          </a:prstGeom>
        </p:spPr>
      </p:pic>
    </p:spTree>
    <p:extLst>
      <p:ext uri="{BB962C8B-B14F-4D97-AF65-F5344CB8AC3E}">
        <p14:creationId xmlns:p14="http://schemas.microsoft.com/office/powerpoint/2010/main" xmlns="" val="1082877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xmlns="" val="709578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xmlns="" val="1842029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xmlns="" val="33192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Cumhuriyet Döneminde Yetiştirilmek İstenen İnsan Tipinin Özellikleri</a:t>
            </a:r>
            <a:br>
              <a:rPr lang="tr-TR" b="1" dirty="0" smtClean="0"/>
            </a:br>
            <a:endParaRPr lang="tr-TR" dirty="0"/>
          </a:p>
        </p:txBody>
      </p:sp>
      <p:sp>
        <p:nvSpPr>
          <p:cNvPr id="3" name="2 İçerik Yer Tutucusu"/>
          <p:cNvSpPr>
            <a:spLocks noGrp="1"/>
          </p:cNvSpPr>
          <p:nvPr>
            <p:ph idx="1"/>
          </p:nvPr>
        </p:nvSpPr>
        <p:spPr/>
        <p:txBody>
          <a:bodyPr>
            <a:normAutofit/>
          </a:bodyPr>
          <a:lstStyle/>
          <a:p>
            <a:r>
              <a:rPr lang="tr-TR" dirty="0" smtClean="0"/>
              <a:t>Eğitimin </a:t>
            </a:r>
            <a:r>
              <a:rPr lang="tr-TR" dirty="0"/>
              <a:t>amacı, dönemin ihtiyacı ve düşünce yapısına uygun ideal insan tipini yetiştirmektir. Her </a:t>
            </a:r>
            <a:r>
              <a:rPr lang="tr-TR" dirty="0" smtClean="0"/>
              <a:t>toplumda, değişen </a:t>
            </a:r>
            <a:r>
              <a:rPr lang="tr-TR" dirty="0"/>
              <a:t>şartlara ve ihtiyaçlara göre, ideal insan tipinde bulunması gereken özellikler de </a:t>
            </a:r>
            <a:r>
              <a:rPr lang="tr-TR" dirty="0" smtClean="0"/>
              <a:t>değişikliğe uğrar</a:t>
            </a:r>
            <a:r>
              <a:rPr lang="tr-TR" dirty="0"/>
              <a:t>. Cumhuriyet Dönemi eğitiminin amacı, yapılan inkılapları anlayan ve koruyan, ülkesine hizmet </a:t>
            </a:r>
            <a:r>
              <a:rPr lang="tr-TR" dirty="0" smtClean="0"/>
              <a:t>eden iyi </a:t>
            </a:r>
            <a:r>
              <a:rPr lang="tr-TR" dirty="0"/>
              <a:t>yurttaşlar yetiştirmektir. Mustafa Kemal Paşa, bu dönemde yetiştirilmek istenen ideal insan tipinde </a:t>
            </a:r>
            <a:r>
              <a:rPr lang="tr-TR" dirty="0" smtClean="0"/>
              <a:t>bulunması gereken </a:t>
            </a:r>
            <a:r>
              <a:rPr lang="tr-TR" dirty="0"/>
              <a:t>özellikleri, farklı zamanlarda yaptığı toplantılarda ifade etmiştir.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Cumhuriyet Döneminde Eğitim Alanında Yapılan Yenilikler</a:t>
            </a:r>
            <a:endParaRPr lang="tr-TR" dirty="0"/>
          </a:p>
        </p:txBody>
      </p:sp>
      <p:pic>
        <p:nvPicPr>
          <p:cNvPr id="5124" name="Picture 4"/>
          <p:cNvPicPr>
            <a:picLocks noGrp="1" noChangeAspect="1" noChangeArrowheads="1"/>
          </p:cNvPicPr>
          <p:nvPr>
            <p:ph idx="1"/>
          </p:nvPr>
        </p:nvPicPr>
        <p:blipFill>
          <a:blip r:embed="rId2" cstate="print"/>
          <a:stretch>
            <a:fillRect/>
          </a:stretch>
        </p:blipFill>
        <p:spPr bwMode="auto">
          <a:xfrm>
            <a:off x="1012931" y="1935163"/>
            <a:ext cx="7118138"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tretch>
            <a:fillRect/>
          </a:stretch>
        </p:blipFill>
        <p:spPr bwMode="auto">
          <a:xfrm>
            <a:off x="457200" y="2014266"/>
            <a:ext cx="8229600" cy="4231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tretch>
            <a:fillRect/>
          </a:stretch>
        </p:blipFill>
        <p:spPr bwMode="auto">
          <a:xfrm>
            <a:off x="971600" y="476672"/>
            <a:ext cx="7281239" cy="5981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a:t>Osmanlı Devleti’nin, son yüzyılında, eğitim alanında Batı’yı örnek alarak yaptığı ıslahatlar ve başka </a:t>
            </a:r>
            <a:r>
              <a:rPr lang="tr-TR" dirty="0" smtClean="0"/>
              <a:t>gelişmeler sonucunda</a:t>
            </a:r>
            <a:r>
              <a:rPr lang="tr-TR" dirty="0"/>
              <a:t>, ülkede farklı eğitim kurumları ortaya çıkmıştır. Bu dönemde geleneksel eğitim </a:t>
            </a:r>
            <a:r>
              <a:rPr lang="tr-TR" dirty="0" smtClean="0"/>
              <a:t>kurumları, Tanzimat </a:t>
            </a:r>
            <a:r>
              <a:rPr lang="tr-TR" dirty="0"/>
              <a:t>mektepleri, yani Batı tipi devlet okulları, azınlık, yabancı devlet okulları ve misyoner okulları </a:t>
            </a:r>
            <a:r>
              <a:rPr lang="tr-TR" dirty="0" smtClean="0"/>
              <a:t>bir arada </a:t>
            </a:r>
            <a:r>
              <a:rPr lang="tr-TR" dirty="0"/>
              <a:t>bulunmaktaydı. Farklı programlar uygulayan ve farklı dillerde eğitim yapan bu okullardan mezun </a:t>
            </a:r>
            <a:r>
              <a:rPr lang="tr-TR" dirty="0" smtClean="0"/>
              <a:t>olan öğrencilerin </a:t>
            </a:r>
            <a:r>
              <a:rPr lang="tr-TR" dirty="0"/>
              <a:t>duygu ve düşünce bakımından farklılıkları, toplumda kargaşaya neden oluyor, dahası yıkıcı </a:t>
            </a:r>
            <a:r>
              <a:rPr lang="tr-TR" dirty="0" smtClean="0"/>
              <a:t>ve bölücü </a:t>
            </a:r>
            <a:r>
              <a:rPr lang="tr-TR" dirty="0"/>
              <a:t>hareketlere zemin hazırlıyordu. Programı ve amacı farklı olan eğitim kurumlarının farklı </a:t>
            </a:r>
            <a:r>
              <a:rPr lang="tr-TR" dirty="0" smtClean="0"/>
              <a:t>birimlerce yönetilmesi</a:t>
            </a:r>
            <a:r>
              <a:rPr lang="tr-TR" dirty="0"/>
              <a:t>, eğitimde ortak değerlerin oluşmasını engellemiştir. Osmanlı Devleti’nde eğitim işleri </a:t>
            </a:r>
            <a:r>
              <a:rPr lang="tr-TR" dirty="0" smtClean="0"/>
              <a:t>Harbiye, Maarif-i </a:t>
            </a:r>
            <a:r>
              <a:rPr lang="tr-TR" dirty="0"/>
              <a:t>Umumiye, </a:t>
            </a:r>
            <a:r>
              <a:rPr lang="tr-TR" dirty="0" err="1"/>
              <a:t>Şerriye</a:t>
            </a:r>
            <a:r>
              <a:rPr lang="tr-TR" dirty="0"/>
              <a:t> ve Evkaf, Ziraat, Ticaret, Orman ve </a:t>
            </a:r>
            <a:r>
              <a:rPr lang="tr-TR" dirty="0" err="1"/>
              <a:t>Medain</a:t>
            </a:r>
            <a:r>
              <a:rPr lang="tr-TR" dirty="0"/>
              <a:t> nezaretleri tarafından yürütülüyordu.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TotalTime>
  <Words>1030</Words>
  <Application>Microsoft Office PowerPoint</Application>
  <PresentationFormat>On-screen Show (4:3)</PresentationFormat>
  <Paragraphs>25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Akış</vt:lpstr>
      <vt:lpstr>CUMHURİYET DÖNEMİNDE EĞİTİM</vt:lpstr>
      <vt:lpstr>Slide 2</vt:lpstr>
      <vt:lpstr>Slide 3</vt:lpstr>
      <vt:lpstr>Slide 4</vt:lpstr>
      <vt:lpstr>Cumhuriyet Döneminde Yetiştirilmek İstenen İnsan Tipinin Özellikleri </vt:lpstr>
      <vt:lpstr>Cumhuriyet Döneminde Eğitim Alanında Yapılan Yenilikler</vt:lpstr>
      <vt:lpstr>Slide 7</vt:lpstr>
      <vt:lpstr>Slide 8</vt:lpstr>
      <vt:lpstr>Slide 9</vt:lpstr>
      <vt:lpstr>Slide 10</vt:lpstr>
      <vt:lpstr>Slide 11</vt:lpstr>
      <vt:lpstr>Slide 12</vt:lpstr>
      <vt:lpstr>Laik Eğitim Anlayışının Benimsenmesi</vt:lpstr>
      <vt:lpstr>Yasal Metinler</vt:lpstr>
      <vt:lpstr>Slide 15</vt:lpstr>
      <vt:lpstr>Karma Eğitime Geçiş</vt:lpstr>
      <vt:lpstr>Slide 17</vt:lpstr>
      <vt:lpstr>Slide 18</vt:lpstr>
      <vt:lpstr>Slide 19</vt:lpstr>
      <vt:lpstr>Slide 20</vt:lpstr>
      <vt:lpstr>Slide 21</vt:lpstr>
      <vt:lpstr>Okulöncesi Eğitimde Gelişmeler</vt:lpstr>
      <vt:lpstr>Slide 23</vt:lpstr>
      <vt:lpstr>Slide 24</vt:lpstr>
      <vt:lpstr>Slide 25</vt:lpstr>
      <vt:lpstr>İlköğretimdeki Gelişmeler</vt:lpstr>
      <vt:lpstr>Slide 27</vt:lpstr>
      <vt:lpstr>Slide 28</vt:lpstr>
      <vt:lpstr>Türkiye’de İlköğretimin Gelişim Süreci</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CUMHURİYET DÖNEMİNDE EĞİTİM</dc:title>
  <dc:creator>Enstitü_müdürü</dc:creator>
  <cp:lastModifiedBy>dell</cp:lastModifiedBy>
  <cp:revision>9</cp:revision>
  <dcterms:created xsi:type="dcterms:W3CDTF">2014-04-28T06:26:59Z</dcterms:created>
  <dcterms:modified xsi:type="dcterms:W3CDTF">2016-12-19T18:05:08Z</dcterms:modified>
</cp:coreProperties>
</file>