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6" r:id="rId2"/>
    <p:sldId id="278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349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27"/>
  </p:normalViewPr>
  <p:slideViewPr>
    <p:cSldViewPr snapToGrid="0" snapToObjects="1">
      <p:cViewPr varScale="1">
        <p:scale>
          <a:sx n="116" d="100"/>
          <a:sy n="116" d="100"/>
        </p:scale>
        <p:origin x="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5A1C2E7-AC78-0847-A690-42A15ECB3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82EDB4E-3311-5B4B-ABE0-840259A2D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AA39DC-B348-3945-9968-1D9E7F6DE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CE49D1-C205-774C-B716-96A1B1670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61BB71-9466-AF4E-90BD-8D6CC32F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86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30DBEC-4F77-9A47-9560-31EC6FCD8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78AA6B3-7050-CD4F-AD57-0DEC515A65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46837B6-4722-1B4D-A371-E481985EA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EB2A07C-2E82-9F4B-936B-6F9F2DD60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678CE19-2386-CF41-B01E-2FD1147AF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67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747C62D-69D8-A144-B4B9-A535C3B1CE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922FE88-2AC3-D44E-8A88-1352B41A7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8403E9-1777-7546-86AC-26AC35A16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C8B6F14-7A75-5848-B374-48F8BC61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B6C3942-96AC-2643-AD47-4AC99AFF1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87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2CD78F7-7521-3945-B036-2C5486DD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D3C727-B788-214F-92A8-82A050B7A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C72EF98-012A-A642-96B8-7CC21B560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4AE14F-6BBF-4B49-B724-38A2B22D6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B2550C-4022-DA40-9D54-10973037F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312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CAEE41A-352C-FA4E-914F-A1338D91D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8998E5E-173F-6A40-AC43-0FB529042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D9AA30-DA5E-E743-8055-5764DB316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E7E1C44-3EAF-A548-B30C-3D8DF44BE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72093BE-8AFB-F84C-83AA-C7837CDDE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73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C57008-3F74-A644-90CF-4215AC58E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3E82B0-EDEC-1743-A487-E8CA32E1E7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3A5FB-8D3D-8043-8303-BBC4DF090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552C245-CAC4-6442-9AAB-0165EF7F9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19E73AD-F725-5D47-A33B-6762B4E39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E5191BA-EC0C-C245-B8F3-43D4DAC3D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22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0C7A575-C590-B946-9045-0CE0FADDD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B569D42-3FC0-8C44-952D-7D231E214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5408646-3047-2647-9041-83C51581F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1CF23E8-17DE-6549-83C8-D8B8A6705A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4A31C18-47DF-7F46-8B52-E2605A8C4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21EF171-838B-7848-9C6B-DED3EC21A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3C3B85E-8777-DE43-846F-F84D175B0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0D17227-62FC-224E-BAB8-86BAD10A0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49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2E7D9D-8DEC-FB45-9D73-FFB485335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E0F7010-155C-014F-8022-F579ABCAB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936B685-66DF-504B-8C4D-E4431C4C3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77A5D91-42EA-574D-8ABF-BE0394726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665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7D07521-893D-7640-82AF-F3F5970CF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052B713-1134-0C4A-92C7-4820D8B3F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DBABF88-44E0-B343-88C5-F6CF9351C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996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52B9336-3850-044F-AA93-298EC08B9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C6370D-4993-954F-94E4-D47029964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4AB5C35-DF83-6B40-8EB7-11D8C15C2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84D9045-1E8F-C146-B426-D2C3B16FC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ABCBE27-2087-1D4C-A595-2F06D1360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3BA7288-3B79-524B-B1B9-A669218D9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91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5A8914-70E0-E04D-9A9B-23E2C38A2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4CF2B1A-9E4E-174A-8EAB-575CE7BC4A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09435F6-E205-FB4F-9414-E32253C94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4EAB8D0-7AC3-8443-82B6-58F77754D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6B96E6C-5868-8D44-8ADA-A6F919555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3B28B8B-313B-7342-B944-F9A6C3343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344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8A9729C-0858-F540-8715-33A193099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35C4C31-33E8-9E43-9322-C8A9B5F3A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0D7C78-D0D6-1F45-853E-532BD64B23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FA870-5929-DB4B-8C67-E6356F715A75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8543B4-7A87-754E-BD40-2A166E1D6C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813B6F-1879-F942-B62B-CECD253FA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78C75-3B4F-A34F-A3AB-6F9605FDB8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22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Unvan 1">
            <a:extLst>
              <a:ext uri="{FF2B5EF4-FFF2-40B4-BE49-F238E27FC236}">
                <a16:creationId xmlns:a16="http://schemas.microsoft.com/office/drawing/2014/main" id="{48F36F6F-26F2-994F-9B8E-7D7707ED1C1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/>
              <a:t>PAZARLAMA-2</a:t>
            </a:r>
          </a:p>
        </p:txBody>
      </p:sp>
      <p:sp>
        <p:nvSpPr>
          <p:cNvPr id="41986" name="Alt Başlık 2">
            <a:extLst>
              <a:ext uri="{FF2B5EF4-FFF2-40B4-BE49-F238E27FC236}">
                <a16:creationId xmlns:a16="http://schemas.microsoft.com/office/drawing/2014/main" id="{1E6BA500-CC7D-924B-9F24-5BF1915D1FD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/>
              <a:t>Güncel Pazarlama Yaklaşımları-1</a:t>
            </a:r>
          </a:p>
        </p:txBody>
      </p:sp>
    </p:spTree>
    <p:extLst>
      <p:ext uri="{BB962C8B-B14F-4D97-AF65-F5344CB8AC3E}">
        <p14:creationId xmlns:p14="http://schemas.microsoft.com/office/powerpoint/2010/main" val="467973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5517D040-22F2-394C-9962-5C38F9821E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İlişki pazarlamasının uygulanması</a:t>
            </a:r>
          </a:p>
        </p:txBody>
      </p:sp>
      <p:sp>
        <p:nvSpPr>
          <p:cNvPr id="51202" name="Rectangle 3">
            <a:extLst>
              <a:ext uri="{FF2B5EF4-FFF2-40B4-BE49-F238E27FC236}">
                <a16:creationId xmlns:a16="http://schemas.microsoft.com/office/drawing/2014/main" id="{697A391E-DA6E-1A40-BC42-8EC81FE9D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/>
              <a:t>Süreç iyi planlanmalıdır</a:t>
            </a:r>
          </a:p>
          <a:p>
            <a:pPr>
              <a:lnSpc>
                <a:spcPct val="80000"/>
              </a:lnSpc>
            </a:pPr>
            <a:r>
              <a:rPr lang="tr-TR" altLang="tr-TR"/>
              <a:t>Roller iyi tanımlanmalıdır</a:t>
            </a:r>
          </a:p>
          <a:p>
            <a:pPr>
              <a:lnSpc>
                <a:spcPct val="80000"/>
              </a:lnSpc>
            </a:pPr>
            <a:r>
              <a:rPr lang="tr-TR" altLang="tr-TR"/>
              <a:t>Çalışanlar motive edilmelidir</a:t>
            </a:r>
          </a:p>
          <a:p>
            <a:pPr>
              <a:lnSpc>
                <a:spcPct val="80000"/>
              </a:lnSpc>
            </a:pPr>
            <a:r>
              <a:rPr lang="tr-TR" altLang="tr-TR"/>
              <a:t>Her iki tarafın da uzun dönemli ilişki geliştirmeye yaklaşımı olumlu olmalıdır</a:t>
            </a:r>
          </a:p>
          <a:p>
            <a:pPr>
              <a:lnSpc>
                <a:spcPct val="80000"/>
              </a:lnSpc>
            </a:pPr>
            <a:r>
              <a:rPr lang="tr-TR" altLang="tr-TR"/>
              <a:t>İlişki kanaları her zaman açık tutulmalıdır</a:t>
            </a:r>
          </a:p>
          <a:p>
            <a:pPr>
              <a:lnSpc>
                <a:spcPct val="80000"/>
              </a:lnSpc>
            </a:pPr>
            <a:r>
              <a:rPr lang="tr-TR" altLang="tr-TR"/>
              <a:t>Beklentiler doğru tanımlanmalıdır</a:t>
            </a:r>
          </a:p>
          <a:p>
            <a:pPr>
              <a:lnSpc>
                <a:spcPct val="80000"/>
              </a:lnSpc>
            </a:pPr>
            <a:r>
              <a:rPr lang="tr-TR" altLang="tr-TR"/>
              <a:t>Faaliyetler hakkında düzenli geribildirim alınmalıdır</a:t>
            </a:r>
          </a:p>
          <a:p>
            <a:pPr>
              <a:lnSpc>
                <a:spcPct val="80000"/>
              </a:lnSpc>
            </a:pPr>
            <a:r>
              <a:rPr lang="tr-TR" altLang="tr-TR"/>
              <a:t>Her iki taraf da bilgi paylaşımına açık olmalıdır</a:t>
            </a:r>
          </a:p>
          <a:p>
            <a:pPr>
              <a:lnSpc>
                <a:spcPct val="8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79587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Unvan 1">
            <a:extLst>
              <a:ext uri="{FF2B5EF4-FFF2-40B4-BE49-F238E27FC236}">
                <a16:creationId xmlns:a16="http://schemas.microsoft.com/office/drawing/2014/main" id="{608A15B1-5D28-8743-B9E6-627257ADE2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Kaynaklar </a:t>
            </a:r>
          </a:p>
        </p:txBody>
      </p:sp>
      <p:sp>
        <p:nvSpPr>
          <p:cNvPr id="100354" name="İçerik Yer Tutucusu 2">
            <a:extLst>
              <a:ext uri="{FF2B5EF4-FFF2-40B4-BE49-F238E27FC236}">
                <a16:creationId xmlns:a16="http://schemas.microsoft.com/office/drawing/2014/main" id="{13561709-B783-2748-AABD-D23D63EFCC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Baker, M. Ve Hart, S. (2008) </a:t>
            </a:r>
            <a:r>
              <a:rPr lang="tr-TR" b="1" dirty="0"/>
              <a:t>Marketing </a:t>
            </a:r>
            <a:r>
              <a:rPr lang="tr-TR" b="1" dirty="0" err="1"/>
              <a:t>Book</a:t>
            </a:r>
            <a:r>
              <a:rPr lang="tr-TR" dirty="0"/>
              <a:t>, </a:t>
            </a:r>
            <a:r>
              <a:rPr lang="tr-TR" dirty="0" err="1"/>
              <a:t>Elsevier</a:t>
            </a:r>
            <a:endParaRPr lang="tr-TR" dirty="0"/>
          </a:p>
          <a:p>
            <a:pPr>
              <a:defRPr/>
            </a:pPr>
            <a:r>
              <a:rPr lang="tr-TR" dirty="0" err="1"/>
              <a:t>Blois</a:t>
            </a:r>
            <a:r>
              <a:rPr lang="tr-TR" dirty="0"/>
              <a:t>, K. (2000) </a:t>
            </a:r>
            <a:r>
              <a:rPr lang="tr-TR" b="1" dirty="0" err="1"/>
              <a:t>The</a:t>
            </a:r>
            <a:r>
              <a:rPr lang="tr-TR" b="1" dirty="0"/>
              <a:t> Oxford </a:t>
            </a:r>
            <a:r>
              <a:rPr lang="tr-TR" b="1" dirty="0" err="1"/>
              <a:t>Textbook</a:t>
            </a:r>
            <a:r>
              <a:rPr lang="tr-TR" b="1" dirty="0"/>
              <a:t> of Marketing</a:t>
            </a:r>
            <a:r>
              <a:rPr lang="tr-TR" dirty="0"/>
              <a:t>, Oxford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. </a:t>
            </a:r>
          </a:p>
          <a:p>
            <a:pPr>
              <a:defRPr/>
            </a:pPr>
            <a:r>
              <a:rPr lang="tr-TR" dirty="0">
                <a:ea typeface="Times New Roman" panose="02020603050405020304" pitchFamily="18" charset="0"/>
              </a:rPr>
              <a:t>Kotler, P. ve Armstrong G. (2009) </a:t>
            </a:r>
            <a:r>
              <a:rPr lang="tr-TR" b="1" dirty="0" err="1">
                <a:ea typeface="Times New Roman" panose="02020603050405020304" pitchFamily="18" charset="0"/>
              </a:rPr>
              <a:t>Principles</a:t>
            </a:r>
            <a:r>
              <a:rPr lang="tr-TR" b="1" dirty="0">
                <a:ea typeface="Times New Roman" panose="02020603050405020304" pitchFamily="18" charset="0"/>
              </a:rPr>
              <a:t> of Marketing</a:t>
            </a:r>
            <a:r>
              <a:rPr lang="tr-TR" dirty="0">
                <a:ea typeface="Times New Roman" panose="02020603050405020304" pitchFamily="18" charset="0"/>
              </a:rPr>
              <a:t> (13 </a:t>
            </a:r>
            <a:r>
              <a:rPr lang="tr-TR" dirty="0" err="1">
                <a:ea typeface="Times New Roman" panose="02020603050405020304" pitchFamily="18" charset="0"/>
              </a:rPr>
              <a:t>ed</a:t>
            </a:r>
            <a:r>
              <a:rPr lang="tr-TR" dirty="0">
                <a:ea typeface="Times New Roman" panose="02020603050405020304" pitchFamily="18" charset="0"/>
              </a:rPr>
              <a:t>) : Global </a:t>
            </a:r>
            <a:r>
              <a:rPr lang="tr-TR" dirty="0" err="1">
                <a:ea typeface="Times New Roman" panose="02020603050405020304" pitchFamily="18" charset="0"/>
              </a:rPr>
              <a:t>Edition,Pearson</a:t>
            </a:r>
            <a:r>
              <a:rPr lang="tr-TR" dirty="0">
                <a:ea typeface="Times New Roman" panose="02020603050405020304" pitchFamily="18" charset="0"/>
              </a:rPr>
              <a:t> </a:t>
            </a:r>
            <a:r>
              <a:rPr lang="tr-TR" dirty="0" err="1">
                <a:ea typeface="Times New Roman" panose="02020603050405020304" pitchFamily="18" charset="0"/>
              </a:rPr>
              <a:t>Education</a:t>
            </a:r>
            <a:endParaRPr lang="tr-TR" dirty="0">
              <a:ea typeface="Times New Roman" panose="02020603050405020304" pitchFamily="18" charset="0"/>
            </a:endParaRPr>
          </a:p>
          <a:p>
            <a:pPr>
              <a:defRPr/>
            </a:pPr>
            <a:r>
              <a:rPr lang="tr-TR" dirty="0"/>
              <a:t>Korkmaz, S., Eser, Z., Öztürk, S.A ve Işın, B.F. (2009) </a:t>
            </a:r>
            <a:r>
              <a:rPr lang="tr-TR" b="1" dirty="0"/>
              <a:t>Pazarlama: Kavramlar, İlkeler, Kararlar</a:t>
            </a:r>
            <a:r>
              <a:rPr lang="tr-TR" dirty="0"/>
              <a:t>, Siyasal Kitabevi. </a:t>
            </a:r>
          </a:p>
          <a:p>
            <a:pPr>
              <a:defRPr/>
            </a:pPr>
            <a:r>
              <a:rPr lang="tr-TR" dirty="0"/>
              <a:t>Masterson, R.; </a:t>
            </a:r>
            <a:r>
              <a:rPr lang="tr-TR" dirty="0" err="1"/>
              <a:t>Phillips</a:t>
            </a:r>
            <a:r>
              <a:rPr lang="tr-TR" dirty="0"/>
              <a:t>, N.; </a:t>
            </a:r>
            <a:r>
              <a:rPr lang="tr-TR" dirty="0" err="1"/>
              <a:t>Picton</a:t>
            </a:r>
            <a:r>
              <a:rPr lang="tr-TR" dirty="0"/>
              <a:t>, D. (2017). </a:t>
            </a:r>
            <a:r>
              <a:rPr lang="tr-TR" b="1" dirty="0"/>
              <a:t>Marketing: An </a:t>
            </a:r>
            <a:r>
              <a:rPr lang="tr-TR" b="1" dirty="0" err="1"/>
              <a:t>Introduction</a:t>
            </a:r>
            <a:r>
              <a:rPr lang="tr-TR" dirty="0"/>
              <a:t>. </a:t>
            </a:r>
            <a:r>
              <a:rPr lang="tr-TR" dirty="0" err="1"/>
              <a:t>Sage</a:t>
            </a:r>
            <a:endParaRPr lang="tr-TR" dirty="0"/>
          </a:p>
          <a:p>
            <a:pPr>
              <a:defRPr/>
            </a:pPr>
            <a:endParaRPr lang="tr-TR" dirty="0"/>
          </a:p>
          <a:p>
            <a:pPr>
              <a:defRPr/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64278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E9CCCE85-CCFF-0B49-8B3B-7DA0FDC536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Yeni pazarlama yaklaşımları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C6B2237B-E861-9F4E-B762-0E6AE7E1F6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/>
              <a:t>Bilgiyi işleyebilmeli, farklı biçimlerde toplayabilmeli/kullanabilmeli</a:t>
            </a:r>
          </a:p>
          <a:p>
            <a:pPr>
              <a:lnSpc>
                <a:spcPct val="80000"/>
              </a:lnSpc>
            </a:pPr>
            <a:r>
              <a:rPr lang="tr-TR" altLang="tr-TR"/>
              <a:t>Tüketici deneyimlerine odaklanmalı</a:t>
            </a:r>
          </a:p>
          <a:p>
            <a:pPr>
              <a:lnSpc>
                <a:spcPct val="80000"/>
              </a:lnSpc>
            </a:pPr>
            <a:r>
              <a:rPr lang="tr-TR" altLang="tr-TR"/>
              <a:t>Estetiğe önem vermeli</a:t>
            </a:r>
          </a:p>
          <a:p>
            <a:pPr>
              <a:lnSpc>
                <a:spcPct val="80000"/>
              </a:lnSpc>
            </a:pPr>
            <a:r>
              <a:rPr lang="tr-TR" altLang="tr-TR"/>
              <a:t>Çevreye duyarlı olmalı</a:t>
            </a:r>
          </a:p>
          <a:p>
            <a:pPr>
              <a:lnSpc>
                <a:spcPct val="80000"/>
              </a:lnSpc>
            </a:pPr>
            <a:r>
              <a:rPr lang="tr-TR" altLang="tr-TR"/>
              <a:t>Yaratıcı olmalı</a:t>
            </a:r>
          </a:p>
          <a:p>
            <a:pPr>
              <a:lnSpc>
                <a:spcPct val="80000"/>
              </a:lnSpc>
            </a:pPr>
            <a:r>
              <a:rPr lang="tr-TR" altLang="tr-TR"/>
              <a:t>Markalara “yaşayan fikirler” olarak yaklaşmalı</a:t>
            </a:r>
          </a:p>
          <a:p>
            <a:pPr>
              <a:lnSpc>
                <a:spcPct val="80000"/>
              </a:lnSpc>
            </a:pPr>
            <a:r>
              <a:rPr lang="tr-TR" altLang="tr-TR"/>
              <a:t>Girişimci olmalı</a:t>
            </a:r>
          </a:p>
          <a:p>
            <a:pPr>
              <a:lnSpc>
                <a:spcPct val="80000"/>
              </a:lnSpc>
            </a:pPr>
            <a:r>
              <a:rPr lang="tr-TR" altLang="tr-TR"/>
              <a:t>Değişimi önemsemeli</a:t>
            </a:r>
          </a:p>
          <a:p>
            <a:pPr>
              <a:lnSpc>
                <a:spcPct val="80000"/>
              </a:lnSpc>
            </a:pPr>
            <a:r>
              <a:rPr lang="tr-TR" altLang="tr-TR"/>
              <a:t>Araştırmalar kadar sezgilere de dayanmalı</a:t>
            </a:r>
          </a:p>
          <a:p>
            <a:pPr>
              <a:lnSpc>
                <a:spcPct val="8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70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61ECFFA3-8CDC-304A-A40D-225DEBDDA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İlişki pazarlaması</a:t>
            </a: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D78CD9DA-EA1E-824B-988E-EE586DA316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2400"/>
              <a:t>Pazarlamada paradigma dönüşümü olarak kabul görmüştür</a:t>
            </a:r>
          </a:p>
          <a:p>
            <a:pPr>
              <a:lnSpc>
                <a:spcPct val="80000"/>
              </a:lnSpc>
            </a:pPr>
            <a:r>
              <a:rPr lang="tr-TR" altLang="tr-TR" sz="2400"/>
              <a:t>Alışveriş (işlem) temelli değiş-tokuştan ilişki yaratılması ve geliştirilmesi anlayışına yönelim</a:t>
            </a:r>
          </a:p>
          <a:p>
            <a:pPr>
              <a:lnSpc>
                <a:spcPct val="80000"/>
              </a:lnSpc>
            </a:pPr>
            <a:r>
              <a:rPr lang="tr-TR" altLang="tr-TR" sz="2400"/>
              <a:t>Tüketici ilişkilerini geliştirme; ilişkisel değişimi yaratma, geliştirme ve sürdürme; örgüt ve kamuları arasında iki tarafın da amaçlarının karşılandığı ve karşılıklı tatmin yaratıldığı yaklaşım…</a:t>
            </a:r>
          </a:p>
          <a:p>
            <a:pPr>
              <a:lnSpc>
                <a:spcPct val="80000"/>
              </a:lnSpc>
            </a:pPr>
            <a:r>
              <a:rPr lang="tr-TR" altLang="tr-TR" sz="2400"/>
              <a:t>Karşılıklılık, güven, bağlılık, verilen sözlerin tutulması ve yerine getirilmesi, karşılıklı uyum…</a:t>
            </a:r>
          </a:p>
          <a:p>
            <a:pPr>
              <a:lnSpc>
                <a:spcPct val="80000"/>
              </a:lnSpc>
            </a:pPr>
            <a:r>
              <a:rPr lang="tr-TR" altLang="tr-TR" sz="2400"/>
              <a:t>İlişki pazarlaması özellikle profesyonel hizmet pazarlaması (reklamcılık, halkla ilişkiler gibi) açısından büyük önem taşır. </a:t>
            </a:r>
          </a:p>
        </p:txBody>
      </p:sp>
    </p:spTree>
    <p:extLst>
      <p:ext uri="{BB962C8B-B14F-4D97-AF65-F5344CB8AC3E}">
        <p14:creationId xmlns:p14="http://schemas.microsoft.com/office/powerpoint/2010/main" val="3764589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4">
            <a:extLst>
              <a:ext uri="{FF2B5EF4-FFF2-40B4-BE49-F238E27FC236}">
                <a16:creationId xmlns:a16="http://schemas.microsoft.com/office/drawing/2014/main" id="{D5F8F04D-C205-B841-B372-BD6E21856C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altLang="tr-TR" sz="2800"/>
              <a:t>Satış odaklı pazarlama          İlişki pazarlaması</a:t>
            </a:r>
            <a:r>
              <a:rPr lang="tr-TR" altLang="tr-TR"/>
              <a:t> </a:t>
            </a:r>
          </a:p>
        </p:txBody>
      </p:sp>
      <p:sp>
        <p:nvSpPr>
          <p:cNvPr id="45058" name="Rectangle 5">
            <a:extLst>
              <a:ext uri="{FF2B5EF4-FFF2-40B4-BE49-F238E27FC236}">
                <a16:creationId xmlns:a16="http://schemas.microsoft.com/office/drawing/2014/main" id="{EC9AB6F8-372B-EE4A-956B-D78F5B16713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1800"/>
              <a:t>Satışı temel alır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Pazarlama karması elemanları yeterlidir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Ürün özellikleri önemlidir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Kısa dönemlidir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Tüketici hizmetlerine düşük önem verilir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Tüketiciyle iletişim sınırlıdır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Üretimde kalite önemsenir, ürünün fiziksel kalitesi önemlidir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Müşteri memnuniyetinin ölçümünde pazar payı izlenir</a:t>
            </a:r>
          </a:p>
        </p:txBody>
      </p:sp>
      <p:sp>
        <p:nvSpPr>
          <p:cNvPr id="45059" name="Rectangle 6">
            <a:extLst>
              <a:ext uri="{FF2B5EF4-FFF2-40B4-BE49-F238E27FC236}">
                <a16:creationId xmlns:a16="http://schemas.microsoft.com/office/drawing/2014/main" id="{DA84900A-60B9-0E48-A0EA-F750D3BA2B6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1800"/>
              <a:t>Tüketicinin elde tutulmasını temel alır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Pazarlama karması elemanları karşılıklı etkileşim unsurlarıyla birlikte ele alınır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Ürünün sağladığı faydalar önemlidir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Uzun dönemlidir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Tüketici hizmetlerine büyük önem verilir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Yüksek tüketici iletişimini hedefler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Kalite her aşamada önemsenir, aradaki ilişkinin kalitesine odaklıdır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Müşteri memnuniyeti müşterilerinin izlenmesine dayanır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altLang="tr-TR" sz="1800"/>
          </a:p>
          <a:p>
            <a:pPr>
              <a:lnSpc>
                <a:spcPct val="80000"/>
              </a:lnSpc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1525943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1A36CE85-3437-0749-AD7B-2A6FA40C29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İlişki pazarlamasının gelişimi</a:t>
            </a: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F4D359A6-8F96-6A49-88D4-FC00763569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Endüstriyel pazarlama</a:t>
            </a:r>
          </a:p>
          <a:p>
            <a:r>
              <a:rPr lang="tr-TR" altLang="tr-TR"/>
              <a:t>Pazarlama kanalları</a:t>
            </a:r>
          </a:p>
          <a:p>
            <a:r>
              <a:rPr lang="tr-TR" altLang="tr-TR"/>
              <a:t>Hizmet pazarlaması</a:t>
            </a:r>
          </a:p>
          <a:p>
            <a:r>
              <a:rPr lang="tr-TR" altLang="tr-TR"/>
              <a:t>Veritabanı pazarlaması</a:t>
            </a:r>
          </a:p>
          <a:p>
            <a:pPr>
              <a:buFontTx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27256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9767649F-7907-AE4C-9EF3-7FF34A5655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İlişki pazarlaması stratejileri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AF400F5F-9573-844B-AB26-67DAACD0F2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Tüketicilerle ilişki kurulmasına olanak verecek pazarlama hizmetleri sunmak</a:t>
            </a:r>
          </a:p>
          <a:p>
            <a:r>
              <a:rPr lang="tr-TR" altLang="tr-TR"/>
              <a:t>Tüketicilerle ilişkilerin isteğe/ihtiyaca göre uyarlanması</a:t>
            </a:r>
          </a:p>
          <a:p>
            <a:r>
              <a:rPr lang="tr-TR" altLang="tr-TR"/>
              <a:t>Hizmetlerin “ekstralarla” zenginleştirilmesi</a:t>
            </a:r>
          </a:p>
          <a:p>
            <a:r>
              <a:rPr lang="tr-TR" altLang="tr-TR"/>
              <a:t>İlişki kurmaya olumlu katkı sunacak hizmetlerin doğru fiyatlandırılması</a:t>
            </a:r>
          </a:p>
          <a:p>
            <a:r>
              <a:rPr lang="tr-TR" altLang="tr-TR"/>
              <a:t>İşletme çalışanlarının motive edilmesi</a:t>
            </a:r>
          </a:p>
        </p:txBody>
      </p:sp>
    </p:spTree>
    <p:extLst>
      <p:ext uri="{BB962C8B-B14F-4D97-AF65-F5344CB8AC3E}">
        <p14:creationId xmlns:p14="http://schemas.microsoft.com/office/powerpoint/2010/main" val="2948240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93D386A-C63C-364B-95FC-775C716349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4000"/>
              <a:t>İlişki pazarlamasında farklı ilişki kamuları</a:t>
            </a:r>
          </a:p>
        </p:txBody>
      </p:sp>
      <p:sp>
        <p:nvSpPr>
          <p:cNvPr id="48130" name="Rectangle 3">
            <a:extLst>
              <a:ext uri="{FF2B5EF4-FFF2-40B4-BE49-F238E27FC236}">
                <a16:creationId xmlns:a16="http://schemas.microsoft.com/office/drawing/2014/main" id="{40F21075-BDDD-B149-AEE5-5E402E20B4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İçsel ortaklar (çalışanlar)</a:t>
            </a:r>
          </a:p>
          <a:p>
            <a:r>
              <a:rPr lang="tr-TR" altLang="tr-TR"/>
              <a:t>Tedarikçiler</a:t>
            </a:r>
          </a:p>
          <a:p>
            <a:r>
              <a:rPr lang="tr-TR" altLang="tr-TR"/>
              <a:t>Rakipler</a:t>
            </a:r>
          </a:p>
          <a:p>
            <a:r>
              <a:rPr lang="tr-TR" altLang="tr-TR"/>
              <a:t>STKlar</a:t>
            </a:r>
          </a:p>
          <a:p>
            <a:r>
              <a:rPr lang="tr-TR" altLang="tr-TR"/>
              <a:t>Hükümet kuruluşları</a:t>
            </a:r>
          </a:p>
          <a:p>
            <a:r>
              <a:rPr lang="tr-TR" altLang="tr-TR"/>
              <a:t>Tüketiciler (mevcut ve potansiyel)</a:t>
            </a:r>
          </a:p>
          <a:p>
            <a:r>
              <a:rPr lang="tr-TR" altLang="tr-TR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7023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2C858320-8476-5B4E-B961-64AA31BA84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İlişki pazarlaması neden önemli?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1108857F-7CC6-2B47-8811-A6B9F5F890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Müşterileri elde tutmak yeni müşteri elde etmekten daha az maliyetlidir</a:t>
            </a:r>
          </a:p>
          <a:p>
            <a:pPr>
              <a:lnSpc>
                <a:spcPct val="90000"/>
              </a:lnSpc>
            </a:pPr>
            <a:r>
              <a:rPr lang="tr-TR" altLang="tr-TR"/>
              <a:t>Müşterilerin sadakati karı arttıran bir etmendir</a:t>
            </a:r>
          </a:p>
          <a:p>
            <a:pPr>
              <a:lnSpc>
                <a:spcPct val="90000"/>
              </a:lnSpc>
            </a:pPr>
            <a:r>
              <a:rPr lang="tr-TR" altLang="tr-TR"/>
              <a:t>Olumlu ağızdan ağıza iletişim yaratır, yeni müşterilerin kazanılmasına yardımcı olur</a:t>
            </a:r>
          </a:p>
          <a:p>
            <a:pPr>
              <a:lnSpc>
                <a:spcPct val="90000"/>
              </a:lnSpc>
            </a:pPr>
            <a:r>
              <a:rPr lang="tr-TR" altLang="tr-TR"/>
              <a:t>Satışı arttırır</a:t>
            </a:r>
          </a:p>
          <a:p>
            <a:pPr>
              <a:lnSpc>
                <a:spcPct val="90000"/>
              </a:lnSpc>
            </a:pPr>
            <a:r>
              <a:rPr lang="tr-TR" altLang="tr-TR"/>
              <a:t>Riskleri azaltır; sosyal, ekonomik fayda sağlar</a:t>
            </a:r>
          </a:p>
          <a:p>
            <a:pPr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63851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CCACBF42-9927-AF42-8648-26C2BCB44F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İlişki pazarlamasında temel kavramlar</a:t>
            </a:r>
          </a:p>
        </p:txBody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id="{9C92F658-8EF9-8249-9165-84605C073C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Güven </a:t>
            </a:r>
          </a:p>
          <a:p>
            <a:r>
              <a:rPr lang="tr-TR" altLang="tr-TR"/>
              <a:t>Bağlılık</a:t>
            </a:r>
          </a:p>
          <a:p>
            <a:r>
              <a:rPr lang="tr-TR" altLang="tr-TR"/>
              <a:t>İkna ve manipülasyon yerine diyalog</a:t>
            </a:r>
          </a:p>
          <a:p>
            <a:r>
              <a:rPr lang="tr-TR" altLang="tr-TR"/>
              <a:t>Karşılıklılık</a:t>
            </a:r>
          </a:p>
          <a:p>
            <a:r>
              <a:rPr lang="tr-TR" altLang="tr-TR"/>
              <a:t>Etkileşim</a:t>
            </a:r>
          </a:p>
          <a:p>
            <a:r>
              <a:rPr lang="tr-TR" altLang="tr-TR"/>
              <a:t>İletişim</a:t>
            </a:r>
          </a:p>
          <a:p>
            <a:r>
              <a:rPr lang="tr-TR" altLang="tr-TR"/>
              <a:t>İşbirliği</a:t>
            </a:r>
          </a:p>
        </p:txBody>
      </p:sp>
    </p:spTree>
    <p:extLst>
      <p:ext uri="{BB962C8B-B14F-4D97-AF65-F5344CB8AC3E}">
        <p14:creationId xmlns:p14="http://schemas.microsoft.com/office/powerpoint/2010/main" val="4268589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Microsoft Macintosh PowerPoint</Application>
  <PresentationFormat>Geniş ekran</PresentationFormat>
  <Paragraphs>83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PAZARLAMA-2</vt:lpstr>
      <vt:lpstr>Yeni pazarlama yaklaşımları</vt:lpstr>
      <vt:lpstr>İlişki pazarlaması</vt:lpstr>
      <vt:lpstr>Satış odaklı pazarlama          İlişki pazarlaması </vt:lpstr>
      <vt:lpstr>İlişki pazarlamasının gelişimi</vt:lpstr>
      <vt:lpstr>İlişki pazarlaması stratejileri</vt:lpstr>
      <vt:lpstr>İlişki pazarlamasında farklı ilişki kamuları</vt:lpstr>
      <vt:lpstr>İlişki pazarlaması neden önemli?</vt:lpstr>
      <vt:lpstr>İlişki pazarlamasında temel kavramlar</vt:lpstr>
      <vt:lpstr>İlişki pazarlamasının uygulanması</vt:lpstr>
      <vt:lpstr>Kaynaklar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PAZARLAMA-2</dc:title>
  <dc:creator>Microsoft Office Kullanıcısı</dc:creator>
  <cp:lastModifiedBy>Microsoft Office Kullanıcısı</cp:lastModifiedBy>
  <cp:revision>1</cp:revision>
  <dcterms:created xsi:type="dcterms:W3CDTF">2019-05-15T10:08:08Z</dcterms:created>
  <dcterms:modified xsi:type="dcterms:W3CDTF">2019-05-15T10:08:24Z</dcterms:modified>
</cp:coreProperties>
</file>