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84"/>
  </p:normalViewPr>
  <p:slideViewPr>
    <p:cSldViewPr snapToGrid="0" snapToObjects="1">
      <p:cViewPr varScale="1"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C2C026-0EA6-0E40-9B59-261626946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devlet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6E6A620-53EC-DD4C-BB04-A252674268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3530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1B994E-1E89-8F47-8853-6E2B16CE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18CAC9-0BE1-0A46-9E82-C1A0FB601F1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dirty="0"/>
              <a:t>Geleneksel devlet yapılarında liderliğin akrabalık/soy temelli örneklerinin görülmesi yaygındır. Bu bakımdan aile bir seçkinlik ya da alt sınıfı imler.</a:t>
            </a:r>
          </a:p>
          <a:p>
            <a:r>
              <a:rPr lang="tr-TR" dirty="0"/>
              <a:t>Lider ve kutsallık ilişkisi bakımından soy temelli idare şekli tutarlılık gösterir.</a:t>
            </a:r>
          </a:p>
        </p:txBody>
      </p:sp>
    </p:spTree>
    <p:extLst>
      <p:ext uri="{BB962C8B-B14F-4D97-AF65-F5344CB8AC3E}">
        <p14:creationId xmlns:p14="http://schemas.microsoft.com/office/powerpoint/2010/main" val="81093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BF6C070-629D-B440-A541-68D45B242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26122"/>
            <a:ext cx="3054268" cy="4405756"/>
          </a:xfrm>
        </p:spPr>
        <p:txBody>
          <a:bodyPr anchor="ctr">
            <a:normAutofit/>
          </a:bodyPr>
          <a:lstStyle/>
          <a:p>
            <a:endParaRPr lang="tr-TR" sz="360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ED9858-459A-1040-8779-E0161AAFDF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4461" y="1226122"/>
            <a:ext cx="6526045" cy="4405756"/>
          </a:xfrm>
        </p:spPr>
        <p:txBody>
          <a:bodyPr anchor="ctr">
            <a:normAutofit/>
          </a:bodyPr>
          <a:lstStyle/>
          <a:p>
            <a:r>
              <a:rPr lang="tr-T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DEVLET SİYASAL BİR ORGANİZASYON OLARAK ÖRGÜTLENME BİÇİMLERİ İÇERİSİNDE EN KOMPLEKS YAPIYA SAHİPTİR. EVRİMCİ BAKIŞ AÇISINA GÖRE SİYASETİN GELİŞKİN ÜST KISMINA İŞARET EDER.</a:t>
            </a:r>
          </a:p>
        </p:txBody>
      </p:sp>
    </p:spTree>
    <p:extLst>
      <p:ext uri="{BB962C8B-B14F-4D97-AF65-F5344CB8AC3E}">
        <p14:creationId xmlns:p14="http://schemas.microsoft.com/office/powerpoint/2010/main" val="61762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38E8177-E0F6-804E-8934-3B2ADFC2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381946" cy="4846967"/>
          </a:xfrm>
        </p:spPr>
        <p:txBody>
          <a:bodyPr>
            <a:normAutofit/>
          </a:bodyPr>
          <a:lstStyle/>
          <a:p>
            <a:endParaRPr lang="tr-TR" sz="4800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35E3B7-44FC-5B4C-ABB7-5D28109B45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1886" y="685800"/>
            <a:ext cx="5968621" cy="4688785"/>
          </a:xfrm>
        </p:spPr>
        <p:txBody>
          <a:bodyPr>
            <a:normAutofit/>
          </a:bodyPr>
          <a:lstStyle/>
          <a:p>
            <a:r>
              <a:rPr lang="tr-TR" sz="2400" dirty="0"/>
              <a:t>DEVLET SİYASAL SİSTEMİ MERKEZİLEŞMİŞTİR. NÜFUS OLARAK YOĞUNLUĞU DİĞER SİSTEMLERDEN YÜKSEKTİR. SANAYİLEŞMİŞ MODERN DEVLETLER OLDUĞU GİBİ SANAYİ ÖNCESİ </a:t>
            </a:r>
            <a:r>
              <a:rPr lang="tr-TR" sz="2400" dirty="0" err="1"/>
              <a:t>kurulmulş</a:t>
            </a:r>
            <a:r>
              <a:rPr lang="tr-TR" sz="2400" dirty="0"/>
              <a:t> ve yakın tarihlere kadar yaşamış DEVLETLER DE VARDIR</a:t>
            </a:r>
          </a:p>
        </p:txBody>
      </p:sp>
    </p:spTree>
    <p:extLst>
      <p:ext uri="{BB962C8B-B14F-4D97-AF65-F5344CB8AC3E}">
        <p14:creationId xmlns:p14="http://schemas.microsoft.com/office/powerpoint/2010/main" val="339201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D2FF5-C78D-4D0F-A2C2-55D9A33B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ABCD50-2A43-4A08-8C91-7149DE05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0B66C21B-84DF-40D9-824D-29F01DB17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07EC9A-1A49-428D-BC58-912B66DE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03885C0-7AA0-E34F-ABB0-A50DDC6B9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06" y="647082"/>
            <a:ext cx="5285182" cy="46736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D849DFE-3000-CA44-AE21-A23C8CE76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4858965" cy="4846967"/>
          </a:xfrm>
        </p:spPr>
        <p:txBody>
          <a:bodyPr>
            <a:normAutofit/>
          </a:bodyPr>
          <a:lstStyle/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97A6AB-4F7C-2743-8B8F-9F771B24D3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27446" y="685800"/>
            <a:ext cx="4453061" cy="4846967"/>
          </a:xfrm>
        </p:spPr>
        <p:txBody>
          <a:bodyPr>
            <a:normAutofit/>
          </a:bodyPr>
          <a:lstStyle/>
          <a:p>
            <a:r>
              <a:rPr lang="tr-TR" dirty="0"/>
              <a:t>Örneğin </a:t>
            </a:r>
            <a:r>
              <a:rPr lang="tr-TR" dirty="0" err="1"/>
              <a:t>Ankole</a:t>
            </a:r>
            <a:r>
              <a:rPr lang="tr-TR" dirty="0"/>
              <a:t> krallığı (</a:t>
            </a:r>
            <a:r>
              <a:rPr lang="tr-TR" dirty="0" err="1"/>
              <a:t>uganda</a:t>
            </a:r>
            <a:r>
              <a:rPr lang="tr-TR" dirty="0"/>
              <a:t>) 15. yüzyıldan 1967 yılına kadar varlığını sürdürmüş bir krallıktır.</a:t>
            </a:r>
          </a:p>
          <a:p>
            <a:endParaRPr lang="tr-TR" dirty="0"/>
          </a:p>
          <a:p>
            <a:endParaRPr lang="tr-TR" dirty="0"/>
          </a:p>
          <a:p>
            <a:r>
              <a:rPr lang="tr-TR" sz="1200" dirty="0"/>
              <a:t>Fotoğraf:  1950’ler sonu. Sol başta </a:t>
            </a:r>
            <a:r>
              <a:rPr lang="tr-TR" sz="1200" dirty="0" err="1"/>
              <a:t>ankole</a:t>
            </a:r>
            <a:r>
              <a:rPr lang="tr-TR" sz="1200" dirty="0"/>
              <a:t> </a:t>
            </a:r>
            <a:r>
              <a:rPr lang="tr-TR" sz="1200" dirty="0" err="1"/>
              <a:t>omugabesi</a:t>
            </a:r>
            <a:endParaRPr lang="tr-TR" sz="1200" dirty="0"/>
          </a:p>
          <a:p>
            <a:r>
              <a:rPr lang="tr-TR" sz="1200" dirty="0"/>
              <a:t>Kaynak: </a:t>
            </a:r>
            <a:r>
              <a:rPr lang="tr-TR" sz="1200" dirty="0" err="1"/>
              <a:t>https</a:t>
            </a:r>
            <a:r>
              <a:rPr lang="tr-TR" sz="1200" dirty="0"/>
              <a:t>://</a:t>
            </a:r>
            <a:r>
              <a:rPr lang="tr-TR" sz="1200" dirty="0" err="1"/>
              <a:t>en.wikipedia.org</a:t>
            </a:r>
            <a:r>
              <a:rPr lang="tr-TR" sz="1200" dirty="0"/>
              <a:t>/</a:t>
            </a:r>
            <a:r>
              <a:rPr lang="tr-TR" sz="1200" dirty="0" err="1"/>
              <a:t>wiki</a:t>
            </a:r>
            <a:r>
              <a:rPr lang="tr-TR" sz="1200" dirty="0"/>
              <a:t>/</a:t>
            </a:r>
            <a:r>
              <a:rPr lang="tr-TR" sz="1200" dirty="0" err="1"/>
              <a:t>Omugabe</a:t>
            </a:r>
            <a:r>
              <a:rPr lang="tr-TR" sz="1200" dirty="0"/>
              <a:t>#/</a:t>
            </a:r>
            <a:r>
              <a:rPr lang="tr-TR" sz="1200" dirty="0" err="1"/>
              <a:t>media</a:t>
            </a:r>
            <a:r>
              <a:rPr lang="tr-TR" sz="1200" dirty="0"/>
              <a:t>/File:Ugandan_kings_at_Toro_ceremony_late_1950s.jpg</a:t>
            </a:r>
          </a:p>
        </p:txBody>
      </p:sp>
    </p:spTree>
    <p:extLst>
      <p:ext uri="{BB962C8B-B14F-4D97-AF65-F5344CB8AC3E}">
        <p14:creationId xmlns:p14="http://schemas.microsoft.com/office/powerpoint/2010/main" val="116890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açık hava, çayır, alan, adam içeren bir resim&#10;&#10;Açıklama otomatik olarak oluşturuldu">
            <a:extLst>
              <a:ext uri="{FF2B5EF4-FFF2-40B4-BE49-F238E27FC236}">
                <a16:creationId xmlns:a16="http://schemas.microsoft.com/office/drawing/2014/main" id="{CC572C69-01E5-EC4E-B309-4FAA9A4B5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3181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1195E126-5CB4-434D-8B36-832C6512C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rot="21420000">
            <a:off x="4300962" y="605592"/>
            <a:ext cx="8044106" cy="5638800"/>
          </a:xfrm>
          <a:custGeom>
            <a:avLst/>
            <a:gdLst/>
            <a:ahLst/>
            <a:cxnLst/>
            <a:rect l="l" t="t" r="r" b="b"/>
            <a:pathLst>
              <a:path w="8044106" h="5638800">
                <a:moveTo>
                  <a:pt x="8044106" y="0"/>
                </a:moveTo>
                <a:lnTo>
                  <a:pt x="7748589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5647B94-6A78-2B45-84B7-D2C4C4E8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20000">
            <a:off x="4677415" y="1226752"/>
            <a:ext cx="6851126" cy="1151965"/>
          </a:xfrm>
        </p:spPr>
        <p:txBody>
          <a:bodyPr>
            <a:normAutofit/>
          </a:bodyPr>
          <a:lstStyle/>
          <a:p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3367403-B13D-124F-B39F-0F64D34370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 rot="21420000">
            <a:off x="4779386" y="2453949"/>
            <a:ext cx="6867212" cy="2944652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bg1"/>
                </a:solidFill>
              </a:rPr>
              <a:t>Sanayileşmemiş devletlerin temel geçimi çoğunlukla yaygın şekilde gerçekleştirilen tarımdır.</a:t>
            </a:r>
          </a:p>
          <a:p>
            <a:r>
              <a:rPr lang="tr-TR" sz="2400" dirty="0">
                <a:solidFill>
                  <a:schemeClr val="bg1"/>
                </a:solidFill>
              </a:rPr>
              <a:t>İlk devletlerin ortaya çıkışı düşünüldüğünde tarım temel belirleyen olmuştur.</a:t>
            </a:r>
          </a:p>
        </p:txBody>
      </p:sp>
    </p:spTree>
    <p:extLst>
      <p:ext uri="{BB962C8B-B14F-4D97-AF65-F5344CB8AC3E}">
        <p14:creationId xmlns:p14="http://schemas.microsoft.com/office/powerpoint/2010/main" val="256368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3AADA4-5698-C64D-96E1-885A289AF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1916EB8-5E29-2C4A-8AA4-983F91338B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dirty="0"/>
              <a:t>Devletlerde liderlik mutlak güç olarak ortaya çıkmaktadır. </a:t>
            </a:r>
          </a:p>
          <a:p>
            <a:r>
              <a:rPr lang="tr-TR" dirty="0"/>
              <a:t>Liderliğe aristokrasi içerisindeki bir bürokrasi eşlik etmektedir.</a:t>
            </a:r>
          </a:p>
        </p:txBody>
      </p:sp>
    </p:spTree>
    <p:extLst>
      <p:ext uri="{BB962C8B-B14F-4D97-AF65-F5344CB8AC3E}">
        <p14:creationId xmlns:p14="http://schemas.microsoft.com/office/powerpoint/2010/main" val="121375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D2FF5-C78D-4D0F-A2C2-55D9A33B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ABCD50-2A43-4A08-8C91-7149DE056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0B66C21B-84DF-40D9-824D-29F01DB17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07EC9A-1A49-428D-BC58-912B66DEC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094412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C432090-4621-0648-A402-2BA77638E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66" y="42862"/>
            <a:ext cx="5181600" cy="650240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72BB816-F11C-914C-ABCA-72116FF17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4858965" cy="5902324"/>
          </a:xfrm>
        </p:spPr>
        <p:txBody>
          <a:bodyPr>
            <a:normAutofit/>
          </a:bodyPr>
          <a:lstStyle/>
          <a:p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56AC5BA-54E0-2747-A347-EB36B9540E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27446" y="685800"/>
            <a:ext cx="4453061" cy="4846967"/>
          </a:xfrm>
        </p:spPr>
        <p:txBody>
          <a:bodyPr>
            <a:normAutofit/>
          </a:bodyPr>
          <a:lstStyle/>
          <a:p>
            <a:r>
              <a:rPr lang="tr-TR" dirty="0"/>
              <a:t>İlk devletlerden itibaren uzun süre devlet liderlerinin kutsallıkları olduğuna inanılmıştır. Sümer, mısır, </a:t>
            </a:r>
            <a:r>
              <a:rPr lang="tr-TR" dirty="0" err="1"/>
              <a:t>aztek</a:t>
            </a:r>
            <a:r>
              <a:rPr lang="tr-TR" dirty="0"/>
              <a:t> gibi erken devletlerin yöneticileri buna örnek gösterilebilir</a:t>
            </a:r>
          </a:p>
          <a:p>
            <a:endParaRPr lang="tr-TR" dirty="0"/>
          </a:p>
          <a:p>
            <a:endParaRPr lang="tr-TR" dirty="0"/>
          </a:p>
          <a:p>
            <a:pPr>
              <a:lnSpc>
                <a:spcPct val="100000"/>
              </a:lnSpc>
            </a:pPr>
            <a:r>
              <a:rPr lang="tr-TR" sz="1050" dirty="0"/>
              <a:t>Fotoğraf: http://</a:t>
            </a:r>
            <a:r>
              <a:rPr lang="tr-TR" sz="1050" dirty="0" err="1"/>
              <a:t>www.antiktarih.com</a:t>
            </a:r>
            <a:r>
              <a:rPr lang="tr-TR" sz="1050" dirty="0"/>
              <a:t>/2019/09/07/</a:t>
            </a:r>
            <a:r>
              <a:rPr lang="tr-TR" sz="1050" dirty="0" err="1"/>
              <a:t>gilgamis</a:t>
            </a:r>
            <a:r>
              <a:rPr lang="tr-TR" sz="1050" dirty="0"/>
              <a:t>-</a:t>
            </a:r>
            <a:r>
              <a:rPr lang="tr-TR" sz="1050" dirty="0" err="1"/>
              <a:t>dunyanin</a:t>
            </a:r>
            <a:r>
              <a:rPr lang="tr-TR" sz="1050" dirty="0"/>
              <a:t>-ilk-destan-</a:t>
            </a:r>
            <a:r>
              <a:rPr lang="tr-TR" sz="1050" dirty="0" err="1"/>
              <a:t>kahramani</a:t>
            </a:r>
            <a:r>
              <a:rPr lang="tr-T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5918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558AFD-8B29-C845-A42D-B93F49F24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>
            <a:normAutofit/>
          </a:bodyPr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FBD75F7-2DD7-8042-A166-AEAB1F706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1" r="21682"/>
          <a:stretch/>
        </p:blipFill>
        <p:spPr>
          <a:xfrm>
            <a:off x="404226" y="10"/>
            <a:ext cx="5312664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C94401-70DD-5B47-B29B-4D423B4935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74089" y="2142066"/>
            <a:ext cx="4908593" cy="3232519"/>
          </a:xfrm>
        </p:spPr>
        <p:txBody>
          <a:bodyPr>
            <a:normAutofit/>
          </a:bodyPr>
          <a:lstStyle/>
          <a:p>
            <a:r>
              <a:rPr lang="tr-TR" dirty="0"/>
              <a:t>Örneğin hakkında yazılan destanda </a:t>
            </a:r>
            <a:r>
              <a:rPr lang="tr-TR" dirty="0" err="1"/>
              <a:t>sümer</a:t>
            </a:r>
            <a:r>
              <a:rPr lang="tr-TR" dirty="0"/>
              <a:t> kralı </a:t>
            </a:r>
            <a:r>
              <a:rPr lang="tr-TR" dirty="0" err="1"/>
              <a:t>gılmamış</a:t>
            </a:r>
            <a:r>
              <a:rPr lang="tr-TR" dirty="0"/>
              <a:t> bir yarı tanrı olarak tasvir edilir.</a:t>
            </a:r>
          </a:p>
        </p:txBody>
      </p:sp>
    </p:spTree>
    <p:extLst>
      <p:ext uri="{BB962C8B-B14F-4D97-AF65-F5344CB8AC3E}">
        <p14:creationId xmlns:p14="http://schemas.microsoft.com/office/powerpoint/2010/main" val="3071983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ACF378-F536-064F-908C-BE50F152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3DAC8B-685E-784C-85AF-AB5057C813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r-TR" dirty="0"/>
              <a:t>Devlet sistemi uzmanlaşmanın en yoğun olduğu sistemlerdir. Görev dağılımı bürokrasi içerisinden ve hiyerarşik olarak yapılmaktadır</a:t>
            </a:r>
          </a:p>
        </p:txBody>
      </p:sp>
    </p:spTree>
    <p:extLst>
      <p:ext uri="{BB962C8B-B14F-4D97-AF65-F5344CB8AC3E}">
        <p14:creationId xmlns:p14="http://schemas.microsoft.com/office/powerpoint/2010/main" val="4003839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 Olay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250</Words>
  <Application>Microsoft Macintosh PowerPoint</Application>
  <PresentationFormat>Geniş ekran</PresentationFormat>
  <Paragraphs>20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3" baseType="lpstr">
      <vt:lpstr>Arial</vt:lpstr>
      <vt:lpstr>Impact</vt:lpstr>
      <vt:lpstr>Ana Olay</vt:lpstr>
      <vt:lpstr>devlet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devlet</dc:title>
  <dc:creator>Zehra Münüsoğlu</dc:creator>
  <cp:lastModifiedBy>Zehra Münüsoğlu</cp:lastModifiedBy>
  <cp:revision>1</cp:revision>
  <dcterms:created xsi:type="dcterms:W3CDTF">2020-06-30T04:24:32Z</dcterms:created>
  <dcterms:modified xsi:type="dcterms:W3CDTF">2020-06-30T04:28:11Z</dcterms:modified>
</cp:coreProperties>
</file>