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2" r:id="rId8"/>
    <p:sldId id="270" r:id="rId9"/>
    <p:sldId id="27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TÜRKİYE’NİN TOPLUMSAL YAPISI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Odak Analiz: Patronaj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smtClean="0">
                <a:latin typeface="Book Antiqua" pitchFamily="18" charset="0"/>
              </a:rPr>
              <a:t>edemir@humanity.ankara.edu.tr</a:t>
            </a:r>
            <a:endParaRPr lang="tr-TR" b="1" dirty="0">
              <a:latin typeface="Book Antiqua" pitchFamily="18" charset="0"/>
            </a:endParaRP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Patronaj ilişkisi eşit olmayan, ancak karşılıklı çıkara dayalı bir alt-üst ilişkisini ifade etmektedir.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Book Antiqua" panose="02040602050305030304" pitchFamily="18" charset="0"/>
              </a:rPr>
              <a:t>Hem kırsal hem de kentsel yapılarda </a:t>
            </a:r>
            <a:r>
              <a:rPr lang="tr-TR" sz="2800" dirty="0">
                <a:latin typeface="Book Antiqua" panose="02040602050305030304" pitchFamily="18" charset="0"/>
              </a:rPr>
              <a:t>gözlemlenen bu ilişki biçimi, siyasi katılım şeklini belirleyebilmektedir. </a:t>
            </a:r>
          </a:p>
        </p:txBody>
      </p:sp>
    </p:spTree>
    <p:extLst>
      <p:ext uri="{BB962C8B-B14F-4D97-AF65-F5344CB8AC3E}">
        <p14:creationId xmlns:p14="http://schemas.microsoft.com/office/powerpoint/2010/main" val="331407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Devlet müdahalesinin az olduğu ve pazar ekonomisinin yaygınlaşmadığı bölgelerde (daha çok kırsal kesimlerde) ekonomik sermaye sahipleri siyasi güç elde etmeye çalışmaktadır.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Kendilerini destekleyenlerle geliştirdikleri patronaj ilişkisi, destekleyicileri için «koruyucu» konumuna gelmeleri ve uzun süreli sadakat bağı geliştirmelerine neden olmaktadır. </a:t>
            </a:r>
          </a:p>
        </p:txBody>
      </p:sp>
    </p:spTree>
    <p:extLst>
      <p:ext uri="{BB962C8B-B14F-4D97-AF65-F5344CB8AC3E}">
        <p14:creationId xmlns:p14="http://schemas.microsoft.com/office/powerpoint/2010/main" val="310859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Patronaj ilişkisinde kollanan kesimin desteklediği kişilere bağımlı olma durumu söz konusudur, ancak çeşitli hizmetlere ulaşma ve korunma çıkarları bulunur. Dolayısıyla ilişkilerin (çoğunlukla kısa vadeli) menfaat üzerine kurulduğu söylenebilir.</a:t>
            </a:r>
          </a:p>
        </p:txBody>
      </p:sp>
    </p:spTree>
    <p:extLst>
      <p:ext uri="{BB962C8B-B14F-4D97-AF65-F5344CB8AC3E}">
        <p14:creationId xmlns:p14="http://schemas.microsoft.com/office/powerpoint/2010/main" val="227335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Book Antiqua" panose="02040602050305030304" pitchFamily="18" charset="0"/>
              </a:rPr>
              <a:t>Özellikle geçmişte kırsal kesimde ayırt edici şekilde gözlendiği üzere, büyük </a:t>
            </a:r>
            <a:r>
              <a:rPr lang="tr-TR" sz="2800" dirty="0">
                <a:latin typeface="Book Antiqua" panose="02040602050305030304" pitchFamily="18" charset="0"/>
              </a:rPr>
              <a:t>toprak </a:t>
            </a:r>
            <a:r>
              <a:rPr lang="tr-TR" sz="2800" dirty="0" smtClean="0">
                <a:latin typeface="Book Antiqua" panose="02040602050305030304" pitchFamily="18" charset="0"/>
              </a:rPr>
              <a:t>sahipleri ile köylüler arasındaki patronaj ilişkisi çeşitli açılardan (ekonomik, sosyal, siyasal ve kültürel) değerlendirilebilir.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7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Çok partili döneme geçişle birlikte piyasa ekonomisinin köye nüfuz etmesi, kırsal kesimlerde de siyasetin ilişkileri belirlemesi, kır-kent ilişkilerinin artması ile birlikte Türkiye’deki patronaj ilişkileri biçim değiştirmiştir.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İletişim teknolojilerinin de gelişmesi ile birlikte köylü, kendi siyasi yönünü belirlemeye çalışmıştır.</a:t>
            </a:r>
          </a:p>
        </p:txBody>
      </p:sp>
    </p:spTree>
    <p:extLst>
      <p:ext uri="{BB962C8B-B14F-4D97-AF65-F5344CB8AC3E}">
        <p14:creationId xmlns:p14="http://schemas.microsoft.com/office/powerpoint/2010/main" val="13798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Book Antiqua" panose="02040602050305030304" pitchFamily="18" charset="0"/>
              </a:rPr>
              <a:t>Günümüzde bile kırsal kesimde, </a:t>
            </a:r>
            <a:r>
              <a:rPr lang="tr-TR" sz="2800" dirty="0">
                <a:latin typeface="Book Antiqua" panose="02040602050305030304" pitchFamily="18" charset="0"/>
              </a:rPr>
              <a:t>siyasal olarak patronajın etkileri gözlemlenebilmektedir. </a:t>
            </a: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19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Kırsal kesimin uluslararası pazara dahil olması ve devletin sunduğu tüm hizmetlerden faydalanma isteği, köylünün aracılar yerine doğrudan devlet ile ilişki kurmasına yol açmıştır.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Siyasi partilerin de etkisiyle, köylünün önceliği, patronaj ilişkisindeki hizmet çıkarlarından ziyade siyasi fikir beyanı haline gelmiştir.</a:t>
            </a:r>
          </a:p>
        </p:txBody>
      </p:sp>
    </p:spTree>
    <p:extLst>
      <p:ext uri="{BB962C8B-B14F-4D97-AF65-F5344CB8AC3E}">
        <p14:creationId xmlns:p14="http://schemas.microsoft.com/office/powerpoint/2010/main" val="31290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Patronaj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52" y="1941342"/>
            <a:ext cx="8547296" cy="37982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Book Antiqua" panose="02040602050305030304" pitchFamily="18" charset="0"/>
              </a:rPr>
              <a:t>Kıray’a göre, patronaj </a:t>
            </a:r>
            <a:r>
              <a:rPr lang="tr-TR" sz="2800" dirty="0">
                <a:latin typeface="Book Antiqua" panose="02040602050305030304" pitchFamily="18" charset="0"/>
              </a:rPr>
              <a:t>ilişkileri, değişen toplumsal yapıda bir tampon mekanizması olarak görülebilmektedir. Patronaj, geleneksel yapının yok edilmek yerine yeniden düzenlenmesine imkan sağlayan bir ara fonksiyon olarak değerlendirilebilmektedir.</a:t>
            </a:r>
          </a:p>
        </p:txBody>
      </p:sp>
    </p:spTree>
    <p:extLst>
      <p:ext uri="{BB962C8B-B14F-4D97-AF65-F5344CB8AC3E}">
        <p14:creationId xmlns:p14="http://schemas.microsoft.com/office/powerpoint/2010/main" val="1797916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</TotalTime>
  <Words>293</Words>
  <Application>Microsoft Office PowerPoint</Application>
  <PresentationFormat>Geniş ekran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Verdana</vt:lpstr>
      <vt:lpstr>Wingdings 2</vt:lpstr>
      <vt:lpstr>Görünüş</vt:lpstr>
      <vt:lpstr>TÜRKİYE’NİN TOPLUMSAL YAPISI Odak Analiz: Patronaj</vt:lpstr>
      <vt:lpstr>Patronaj</vt:lpstr>
      <vt:lpstr>Patronaj</vt:lpstr>
      <vt:lpstr>Patronaj</vt:lpstr>
      <vt:lpstr>Patronaj</vt:lpstr>
      <vt:lpstr>Patronaj</vt:lpstr>
      <vt:lpstr>Patronaj</vt:lpstr>
      <vt:lpstr>Patronaj</vt:lpstr>
      <vt:lpstr>Patronaj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dtcf</cp:lastModifiedBy>
  <cp:revision>174</cp:revision>
  <dcterms:created xsi:type="dcterms:W3CDTF">2018-03-24T09:54:46Z</dcterms:created>
  <dcterms:modified xsi:type="dcterms:W3CDTF">2020-05-30T11:43:08Z</dcterms:modified>
</cp:coreProperties>
</file>