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64" r:id="rId2"/>
    <p:sldId id="265" r:id="rId3"/>
    <p:sldId id="266" r:id="rId4"/>
    <p:sldId id="267" r:id="rId5"/>
    <p:sldId id="268" r:id="rId6"/>
    <p:sldId id="269" r:id="rId7"/>
    <p:sldId id="272" r:id="rId8"/>
    <p:sldId id="270" r:id="rId9"/>
    <p:sldId id="271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336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5A361C-51ED-476A-B4CB-B86B1E95B75D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CE9C12-E0E5-42AE-A4C6-560D77C049C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7482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Yuvarlatılmış Dikdörtgen"/>
          <p:cNvSpPr/>
          <p:nvPr/>
        </p:nvSpPr>
        <p:spPr>
          <a:xfrm>
            <a:off x="558129" y="434162"/>
            <a:ext cx="11075745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Başlık"/>
          <p:cNvSpPr>
            <a:spLocks noGrp="1"/>
          </p:cNvSpPr>
          <p:nvPr>
            <p:ph type="ctrTitle"/>
          </p:nvPr>
        </p:nvSpPr>
        <p:spPr>
          <a:xfrm>
            <a:off x="963168" y="1820206"/>
            <a:ext cx="103632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20" name="19 Alt Başlık"/>
          <p:cNvSpPr>
            <a:spLocks noGrp="1"/>
          </p:cNvSpPr>
          <p:nvPr>
            <p:ph type="subTitle" idx="1"/>
          </p:nvPr>
        </p:nvSpPr>
        <p:spPr>
          <a:xfrm>
            <a:off x="963168" y="3685032"/>
            <a:ext cx="103632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70560" y="530352"/>
            <a:ext cx="10911840" cy="4187952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533405"/>
            <a:ext cx="2641600" cy="5257799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711200" y="533403"/>
            <a:ext cx="7924800" cy="5257801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4187952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Yuvarlatılmış Dikdörtgen"/>
          <p:cNvSpPr/>
          <p:nvPr/>
        </p:nvSpPr>
        <p:spPr>
          <a:xfrm>
            <a:off x="558129" y="434163"/>
            <a:ext cx="11075745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24459" y="4928616"/>
            <a:ext cx="1091184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24459" y="5624484"/>
            <a:ext cx="1091184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3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340480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809632" y="579438"/>
            <a:ext cx="524256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202892" y="579438"/>
            <a:ext cx="524256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80963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20289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385045" y="533400"/>
            <a:ext cx="39624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7385129" y="1447802"/>
            <a:ext cx="39624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015163" y="930144"/>
            <a:ext cx="6168212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Tek Köşesi Yuvarlatılmış Dikdörtgen"/>
          <p:cNvSpPr/>
          <p:nvPr/>
        </p:nvSpPr>
        <p:spPr>
          <a:xfrm>
            <a:off x="8534401" y="434162"/>
            <a:ext cx="3099473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5012056"/>
            <a:ext cx="109728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 bwMode="grayWhite">
          <a:xfrm>
            <a:off x="8616949" y="533400"/>
            <a:ext cx="298704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561973" y="435768"/>
            <a:ext cx="7900416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/>
              <a:t>Resim eklemek için simgeyi tıklatın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Yuvarlatılmış Dikdörtgen"/>
          <p:cNvSpPr/>
          <p:nvPr/>
        </p:nvSpPr>
        <p:spPr>
          <a:xfrm>
            <a:off x="558129" y="434162"/>
            <a:ext cx="11075745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Başlık Yer Tutucusu"/>
          <p:cNvSpPr>
            <a:spLocks noGrp="1"/>
          </p:cNvSpPr>
          <p:nvPr>
            <p:ph type="title"/>
          </p:nvPr>
        </p:nvSpPr>
        <p:spPr>
          <a:xfrm>
            <a:off x="670560" y="4985590"/>
            <a:ext cx="1091184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idx="1"/>
          </p:nvPr>
        </p:nvSpPr>
        <p:spPr>
          <a:xfrm>
            <a:off x="670560" y="530352"/>
            <a:ext cx="1091184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2"/>
          </p:nvPr>
        </p:nvSpPr>
        <p:spPr>
          <a:xfrm>
            <a:off x="5035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3"/>
          </p:nvPr>
        </p:nvSpPr>
        <p:spPr>
          <a:xfrm>
            <a:off x="8083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1131104" y="61118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sz="4900" dirty="0">
                <a:latin typeface="Book Antiqua" pitchFamily="18" charset="0"/>
              </a:rPr>
              <a:t>TÜRKİYE’NİN TOPLUMSAL YAPISI</a:t>
            </a:r>
            <a:r>
              <a:rPr lang="tr-TR" dirty="0">
                <a:latin typeface="Book Antiqua" pitchFamily="18" charset="0"/>
              </a:rPr>
              <a:t/>
            </a:r>
            <a:br>
              <a:rPr lang="tr-TR" dirty="0">
                <a:latin typeface="Book Antiqua" pitchFamily="18" charset="0"/>
              </a:rPr>
            </a:br>
            <a:r>
              <a:rPr lang="tr-TR" sz="4000" i="1" dirty="0">
                <a:latin typeface="Book Antiqua" pitchFamily="18" charset="0"/>
              </a:rPr>
              <a:t>Odak Analiz: Patronaj</a:t>
            </a:r>
            <a:endParaRPr lang="tr-TR" i="1" dirty="0">
              <a:latin typeface="Book Antiqua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963168" y="3685031"/>
            <a:ext cx="10363200" cy="2396279"/>
          </a:xfrm>
        </p:spPr>
        <p:txBody>
          <a:bodyPr>
            <a:normAutofit/>
          </a:bodyPr>
          <a:lstStyle/>
          <a:p>
            <a:endParaRPr lang="tr-TR" dirty="0"/>
          </a:p>
          <a:p>
            <a:r>
              <a:rPr lang="tr-TR" b="1" dirty="0">
                <a:latin typeface="Book Antiqua" pitchFamily="18" charset="0"/>
              </a:rPr>
              <a:t>Prof. Dr. Erol Demir</a:t>
            </a:r>
          </a:p>
          <a:p>
            <a:r>
              <a:rPr lang="tr-TR" b="1" dirty="0">
                <a:latin typeface="Book Antiqua" pitchFamily="18" charset="0"/>
              </a:rPr>
              <a:t>Ankara Üniversitesi</a:t>
            </a:r>
          </a:p>
          <a:p>
            <a:r>
              <a:rPr lang="tr-TR" b="1" dirty="0">
                <a:latin typeface="Book Antiqua" pitchFamily="18" charset="0"/>
              </a:rPr>
              <a:t>Sosyoloji Bölümü</a:t>
            </a:r>
          </a:p>
          <a:p>
            <a:r>
              <a:rPr lang="tr-TR" b="1" dirty="0" smtClean="0">
                <a:latin typeface="Book Antiqua" pitchFamily="18" charset="0"/>
              </a:rPr>
              <a:t>edemir@humanity.ankara.edu.tr</a:t>
            </a:r>
            <a:endParaRPr lang="tr-TR" b="1" dirty="0">
              <a:latin typeface="Book Antiqua" pitchFamily="18" charset="0"/>
            </a:endParaRPr>
          </a:p>
          <a:p>
            <a:endParaRPr lang="tr-TR" sz="2400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4567" y="745587"/>
            <a:ext cx="9721946" cy="759657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anose="02040602050305030304" pitchFamily="18" charset="0"/>
              </a:rPr>
              <a:t>Patronaj</a:t>
            </a:r>
            <a:endParaRPr lang="tr-TR" b="1" i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2352" y="1941342"/>
            <a:ext cx="8547296" cy="3798276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Patronaj ilişkisi eşit olmayan, ancak karşılıklı çıkara dayalı bir alt-üst ilişkisini ifade etmektedir.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800" dirty="0" smtClean="0">
                <a:latin typeface="Book Antiqua" panose="02040602050305030304" pitchFamily="18" charset="0"/>
              </a:rPr>
              <a:t>Hem kırsal hem de kentsel yapılarda </a:t>
            </a:r>
            <a:r>
              <a:rPr lang="tr-TR" sz="2800" dirty="0">
                <a:latin typeface="Book Antiqua" panose="02040602050305030304" pitchFamily="18" charset="0"/>
              </a:rPr>
              <a:t>gözlemlenen bu ilişki biçimi, siyasi katılım şeklini belirleyebilmektedir. </a:t>
            </a:r>
          </a:p>
        </p:txBody>
      </p:sp>
    </p:spTree>
    <p:extLst>
      <p:ext uri="{BB962C8B-B14F-4D97-AF65-F5344CB8AC3E}">
        <p14:creationId xmlns:p14="http://schemas.microsoft.com/office/powerpoint/2010/main" val="3314074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4567" y="745587"/>
            <a:ext cx="9721946" cy="759657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anose="02040602050305030304" pitchFamily="18" charset="0"/>
              </a:rPr>
              <a:t>Patronaj</a:t>
            </a:r>
            <a:endParaRPr lang="tr-TR" b="1" i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2352" y="1941342"/>
            <a:ext cx="8547296" cy="3798276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Devlet müdahalesinin az olduğu ve pazar ekonomisinin yaygınlaşmadığı bölgelerde (daha çok kırsal kesimlerde) ekonomik sermaye sahipleri siyasi güç elde etmeye çalışmaktadır.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Kendilerini destekleyenlerle geliştirdikleri patronaj ilişkisi, destekleyicileri için «koruyucu» konumuna gelmeleri ve uzun süreli sadakat bağı geliştirmelerine neden olmaktadır. </a:t>
            </a:r>
          </a:p>
        </p:txBody>
      </p:sp>
    </p:spTree>
    <p:extLst>
      <p:ext uri="{BB962C8B-B14F-4D97-AF65-F5344CB8AC3E}">
        <p14:creationId xmlns:p14="http://schemas.microsoft.com/office/powerpoint/2010/main" val="3108593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4567" y="745587"/>
            <a:ext cx="9721946" cy="759657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anose="02040602050305030304" pitchFamily="18" charset="0"/>
              </a:rPr>
              <a:t>Patronaj</a:t>
            </a:r>
            <a:endParaRPr lang="tr-TR" b="1" i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2352" y="1941342"/>
            <a:ext cx="8547296" cy="3798276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Patronaj ilişkisinde kollanan kesimin desteklediği kişilere bağımlı olma durumu söz konusudur, ancak çeşitli hizmetlere ulaşma ve korunma çıkarları bulunur. Dolayısıyla ilişkilerin (çoğunlukla kısa vadeli) menfaat üzerine kurulduğu söylenebilir.</a:t>
            </a:r>
          </a:p>
        </p:txBody>
      </p:sp>
    </p:spTree>
    <p:extLst>
      <p:ext uri="{BB962C8B-B14F-4D97-AF65-F5344CB8AC3E}">
        <p14:creationId xmlns:p14="http://schemas.microsoft.com/office/powerpoint/2010/main" val="2273351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4567" y="745587"/>
            <a:ext cx="9721946" cy="759657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anose="02040602050305030304" pitchFamily="18" charset="0"/>
              </a:rPr>
              <a:t>Patronaj</a:t>
            </a:r>
            <a:endParaRPr lang="tr-TR" b="1" i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2352" y="1941342"/>
            <a:ext cx="8547296" cy="3798276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tr-TR" sz="2800" dirty="0" smtClean="0">
                <a:latin typeface="Book Antiqua" panose="02040602050305030304" pitchFamily="18" charset="0"/>
              </a:rPr>
              <a:t>Özellikle geçmişte kırsal kesimde ayırt edici şekilde gözlendiği üzere, büyük </a:t>
            </a:r>
            <a:r>
              <a:rPr lang="tr-TR" sz="2800" dirty="0">
                <a:latin typeface="Book Antiqua" panose="02040602050305030304" pitchFamily="18" charset="0"/>
              </a:rPr>
              <a:t>toprak </a:t>
            </a:r>
            <a:r>
              <a:rPr lang="tr-TR" sz="2800" dirty="0" smtClean="0">
                <a:latin typeface="Book Antiqua" panose="02040602050305030304" pitchFamily="18" charset="0"/>
              </a:rPr>
              <a:t>sahipleri ile köylüler arasındaki patronaj ilişkisi çeşitli açılardan (ekonomik, sosyal, siyasal ve kültürel) değerlendirilebilir.</a:t>
            </a:r>
            <a:endParaRPr lang="tr-TR" sz="28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6730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4567" y="745587"/>
            <a:ext cx="9721946" cy="759657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anose="02040602050305030304" pitchFamily="18" charset="0"/>
              </a:rPr>
              <a:t>Patronaj</a:t>
            </a:r>
            <a:endParaRPr lang="tr-TR" b="1" i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2352" y="1941342"/>
            <a:ext cx="8547296" cy="3798276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Çok partili döneme geçişle birlikte piyasa ekonomisinin köye nüfuz etmesi, kırsal kesimlerde de siyasetin ilişkileri belirlemesi, kır-kent ilişkilerinin artması ile birlikte Türkiye’deki patronaj ilişkileri biçim değiştirmiştir.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İletişim teknolojilerinin de gelişmesi ile birlikte köylü, kendi siyasi yönünü belirlemeye çalışmıştır.</a:t>
            </a:r>
          </a:p>
        </p:txBody>
      </p:sp>
    </p:spTree>
    <p:extLst>
      <p:ext uri="{BB962C8B-B14F-4D97-AF65-F5344CB8AC3E}">
        <p14:creationId xmlns:p14="http://schemas.microsoft.com/office/powerpoint/2010/main" val="1379853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4567" y="745587"/>
            <a:ext cx="9721946" cy="759657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anose="02040602050305030304" pitchFamily="18" charset="0"/>
              </a:rPr>
              <a:t>Patronaj</a:t>
            </a:r>
            <a:endParaRPr lang="tr-TR" b="1" i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2352" y="1941342"/>
            <a:ext cx="8547296" cy="3798276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tr-TR" sz="2800" dirty="0" smtClean="0">
                <a:latin typeface="Book Antiqua" panose="02040602050305030304" pitchFamily="18" charset="0"/>
              </a:rPr>
              <a:t>Günümüzde bile kırsal kesimde, </a:t>
            </a:r>
            <a:r>
              <a:rPr lang="tr-TR" sz="2800" dirty="0">
                <a:latin typeface="Book Antiqua" panose="02040602050305030304" pitchFamily="18" charset="0"/>
              </a:rPr>
              <a:t>siyasal olarak patronajın etkileri gözlemlenebilmektedir. </a:t>
            </a:r>
          </a:p>
          <a:p>
            <a:pPr marL="347472" lvl="1" indent="0">
              <a:buNone/>
            </a:pPr>
            <a:endParaRPr lang="tr-TR" sz="28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31984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4567" y="745587"/>
            <a:ext cx="9721946" cy="759657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anose="02040602050305030304" pitchFamily="18" charset="0"/>
              </a:rPr>
              <a:t>Patronaj</a:t>
            </a:r>
            <a:endParaRPr lang="tr-TR" b="1" i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2352" y="1941342"/>
            <a:ext cx="8547296" cy="3798276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Kırsal kesimin uluslararası pazara dahil olması ve devletin sunduğu tüm hizmetlerden faydalanma isteği, köylünün aracılar yerine doğrudan devlet ile ilişki kurmasına yol açmıştır.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Siyasi partilerin de etkisiyle, köylünün önceliği, patronaj ilişkisindeki hizmet çıkarlarından ziyade siyasi fikir beyanı haline gelmiştir.</a:t>
            </a:r>
          </a:p>
        </p:txBody>
      </p:sp>
    </p:spTree>
    <p:extLst>
      <p:ext uri="{BB962C8B-B14F-4D97-AF65-F5344CB8AC3E}">
        <p14:creationId xmlns:p14="http://schemas.microsoft.com/office/powerpoint/2010/main" val="3129018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4567" y="745587"/>
            <a:ext cx="9721946" cy="759657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anose="02040602050305030304" pitchFamily="18" charset="0"/>
              </a:rPr>
              <a:t>Patronaj</a:t>
            </a:r>
            <a:endParaRPr lang="tr-TR" b="1" i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2352" y="1941342"/>
            <a:ext cx="8547296" cy="3798276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tr-TR" sz="2800" dirty="0" smtClean="0">
                <a:latin typeface="Book Antiqua" panose="02040602050305030304" pitchFamily="18" charset="0"/>
              </a:rPr>
              <a:t>Kıray’a göre, patronaj </a:t>
            </a:r>
            <a:r>
              <a:rPr lang="tr-TR" sz="2800" dirty="0">
                <a:latin typeface="Book Antiqua" panose="02040602050305030304" pitchFamily="18" charset="0"/>
              </a:rPr>
              <a:t>ilişkileri, değişen toplumsal yapıda bir tampon mekanizması olarak görülebilmektedir. Patronaj, geleneksel yapının yok edilmek yerine yeniden düzenlenmesine imkan sağlayan bir ara fonksiyon olarak değerlendirilebilmektedir.</a:t>
            </a:r>
          </a:p>
        </p:txBody>
      </p:sp>
    </p:spTree>
    <p:extLst>
      <p:ext uri="{BB962C8B-B14F-4D97-AF65-F5344CB8AC3E}">
        <p14:creationId xmlns:p14="http://schemas.microsoft.com/office/powerpoint/2010/main" val="17979162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rünüş">
  <a:themeElements>
    <a:clrScheme name="Hisse Sened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Görünüş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Görünü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316</TotalTime>
  <Words>293</Words>
  <Application>Microsoft Office PowerPoint</Application>
  <PresentationFormat>Geniş ekran</PresentationFormat>
  <Paragraphs>26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Arial</vt:lpstr>
      <vt:lpstr>Book Antiqua</vt:lpstr>
      <vt:lpstr>Calibri</vt:lpstr>
      <vt:lpstr>Verdana</vt:lpstr>
      <vt:lpstr>Wingdings 2</vt:lpstr>
      <vt:lpstr>Görünüş</vt:lpstr>
      <vt:lpstr>TÜRKİYE’NİN TOPLUMSAL YAPISI Odak Analiz: Patronaj</vt:lpstr>
      <vt:lpstr>Patronaj</vt:lpstr>
      <vt:lpstr>Patronaj</vt:lpstr>
      <vt:lpstr>Patronaj</vt:lpstr>
      <vt:lpstr>Patronaj</vt:lpstr>
      <vt:lpstr>Patronaj</vt:lpstr>
      <vt:lpstr>Patronaj</vt:lpstr>
      <vt:lpstr>Patronaj</vt:lpstr>
      <vt:lpstr>Patronaj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Kentleşme</dc:title>
  <dc:creator>bilgiseyerim</dc:creator>
  <cp:lastModifiedBy>dtcf</cp:lastModifiedBy>
  <cp:revision>174</cp:revision>
  <dcterms:created xsi:type="dcterms:W3CDTF">2018-03-24T09:54:46Z</dcterms:created>
  <dcterms:modified xsi:type="dcterms:W3CDTF">2020-05-30T11:43:08Z</dcterms:modified>
</cp:coreProperties>
</file>