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7" r:id="rId3"/>
    <p:sldId id="302" r:id="rId4"/>
    <p:sldId id="284" r:id="rId5"/>
    <p:sldId id="303" r:id="rId6"/>
    <p:sldId id="304" r:id="rId7"/>
    <p:sldId id="305" r:id="rId8"/>
    <p:sldId id="281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33"/>
    <p:restoredTop sz="80208"/>
  </p:normalViewPr>
  <p:slideViewPr>
    <p:cSldViewPr snapToGrid="0" snapToObjects="1">
      <p:cViewPr>
        <p:scale>
          <a:sx n="40" d="100"/>
          <a:sy n="40" d="100"/>
        </p:scale>
        <p:origin x="5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3071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değerli dinleyiciler, sizlere köpeklerde suni tohumlama ile ilgili bir seminer sunacağım.</a:t>
            </a:r>
          </a:p>
          <a:p>
            <a:endParaRPr/>
          </a:p>
          <a:p>
            <a:r>
              <a:t>Sunum sırasın</a:t>
            </a:r>
          </a:p>
        </p:txBody>
      </p:sp>
    </p:spTree>
    <p:extLst>
      <p:ext uri="{BB962C8B-B14F-4D97-AF65-F5344CB8AC3E}">
        <p14:creationId xmlns:p14="http://schemas.microsoft.com/office/powerpoint/2010/main" val="190104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771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799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donec quis nunc"/>
          <p:cNvSpPr txBox="1">
            <a:spLocks noGrp="1"/>
          </p:cNvSpPr>
          <p:nvPr>
            <p:ph type="body" sz="quarter" idx="13"/>
          </p:nvPr>
        </p:nvSpPr>
        <p:spPr>
          <a:xfrm>
            <a:off x="2130424" y="2209799"/>
            <a:ext cx="8743952" cy="473523"/>
          </a:xfrm>
          <a:prstGeom prst="rect">
            <a:avLst/>
          </a:prstGeom>
        </p:spPr>
        <p:txBody>
          <a:bodyPr lIns="38100" tIns="38100" rIns="38100" bIns="38100" anchor="t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2400" cap="all" spc="216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donec quis nunc</a:t>
            </a:r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2130424" y="1657349"/>
            <a:ext cx="8743952" cy="561976"/>
          </a:xfrm>
          <a:prstGeom prst="rect">
            <a:avLst/>
          </a:prstGeom>
        </p:spPr>
        <p:txBody>
          <a:bodyPr lIns="38100" tIns="38100" rIns="38100" bIns="38100" anchor="t"/>
          <a:lstStyle>
            <a:lvl1pPr defTabSz="457200">
              <a:defRPr sz="3800" cap="all" spc="76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66722" y="8142923"/>
            <a:ext cx="271358" cy="262161"/>
          </a:xfrm>
          <a:prstGeom prst="rect">
            <a:avLst/>
          </a:prstGeom>
        </p:spPr>
        <p:txBody>
          <a:bodyPr lIns="38100" tIns="38100" rIns="38100" bIns="38100"/>
          <a:lstStyle>
            <a:lvl1pPr defTabSz="457200">
              <a:defRPr sz="1200" cap="all" spc="24">
                <a:solidFill>
                  <a:srgbClr val="9A958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2"/>
              </a:buBlip>
            </a:lvl1pPr>
            <a:lvl2pPr>
              <a:buBlip>
                <a:blip r:embed="rId12"/>
              </a:buBlip>
            </a:lvl2pPr>
            <a:lvl3pPr>
              <a:buBlip>
                <a:blip r:embed="rId12"/>
              </a:buBlip>
            </a:lvl3pPr>
            <a:lvl4pPr>
              <a:buBlip>
                <a:blip r:embed="rId12"/>
              </a:buBlip>
            </a:lvl4pPr>
            <a:lvl5pPr>
              <a:buBlip>
                <a:blip r:embed="rId1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1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2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Köpeklerde Sunİ Tohumlama"/>
          <p:cNvSpPr txBox="1">
            <a:spLocks noGrp="1"/>
          </p:cNvSpPr>
          <p:nvPr>
            <p:ph type="ctrTitle"/>
          </p:nvPr>
        </p:nvSpPr>
        <p:spPr>
          <a:xfrm>
            <a:off x="431101" y="1855310"/>
            <a:ext cx="11856066" cy="291878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tr-TR" dirty="0" err="1"/>
              <a:t>Artificial</a:t>
            </a:r>
            <a:r>
              <a:rPr lang="tr-TR" dirty="0"/>
              <a:t> </a:t>
            </a:r>
            <a:r>
              <a:rPr lang="tr-TR" dirty="0" err="1"/>
              <a:t>insemination</a:t>
            </a:r>
            <a:r>
              <a:rPr lang="tr-TR" dirty="0"/>
              <a:t> in Dogs &amp; </a:t>
            </a:r>
            <a:r>
              <a:rPr lang="tr-TR" dirty="0" err="1"/>
              <a:t>Cats</a:t>
            </a:r>
            <a:endParaRPr dirty="0"/>
          </a:p>
        </p:txBody>
      </p:sp>
      <p:sp>
        <p:nvSpPr>
          <p:cNvPr id="139" name="Koray tekin"/>
          <p:cNvSpPr txBox="1">
            <a:spLocks noGrp="1"/>
          </p:cNvSpPr>
          <p:nvPr>
            <p:ph type="subTitle" sz="quarter" idx="1"/>
          </p:nvPr>
        </p:nvSpPr>
        <p:spPr>
          <a:xfrm>
            <a:off x="7899344" y="6056346"/>
            <a:ext cx="4152707" cy="725319"/>
          </a:xfrm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r>
              <a:t>Koray tekin</a:t>
            </a:r>
          </a:p>
        </p:txBody>
      </p:sp>
      <p:sp>
        <p:nvSpPr>
          <p:cNvPr id="140" name="Ankara Üniversitesi, Veteriner Fakültesi…"/>
          <p:cNvSpPr txBox="1"/>
          <p:nvPr/>
        </p:nvSpPr>
        <p:spPr>
          <a:xfrm>
            <a:off x="1443217" y="7929016"/>
            <a:ext cx="9831833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Ankara </a:t>
            </a:r>
            <a:r>
              <a:rPr dirty="0" err="1"/>
              <a:t>Üniversitesi</a:t>
            </a:r>
            <a:r>
              <a:rPr dirty="0"/>
              <a:t>, </a:t>
            </a:r>
            <a:r>
              <a:rPr dirty="0" err="1"/>
              <a:t>Veteriner</a:t>
            </a:r>
            <a:r>
              <a:rPr dirty="0"/>
              <a:t> </a:t>
            </a:r>
            <a:r>
              <a:rPr dirty="0" err="1"/>
              <a:t>Fakültesi</a:t>
            </a:r>
            <a:endParaRPr dirty="0"/>
          </a:p>
          <a:p>
            <a:r>
              <a:rPr dirty="0" err="1"/>
              <a:t>Reprodüksiyon</a:t>
            </a:r>
            <a:r>
              <a:rPr dirty="0"/>
              <a:t> </a:t>
            </a:r>
            <a:r>
              <a:rPr dirty="0" err="1"/>
              <a:t>ve</a:t>
            </a:r>
            <a:r>
              <a:rPr dirty="0"/>
              <a:t> </a:t>
            </a:r>
            <a:r>
              <a:rPr dirty="0" err="1"/>
              <a:t>Suni</a:t>
            </a:r>
            <a:r>
              <a:rPr dirty="0"/>
              <a:t> </a:t>
            </a:r>
            <a:r>
              <a:rPr dirty="0" err="1"/>
              <a:t>Tohumlama</a:t>
            </a:r>
            <a:r>
              <a:rPr dirty="0"/>
              <a:t> </a:t>
            </a:r>
            <a:r>
              <a:rPr dirty="0" err="1"/>
              <a:t>Anabilim</a:t>
            </a:r>
            <a:r>
              <a:rPr dirty="0"/>
              <a:t> </a:t>
            </a:r>
            <a:r>
              <a:rPr dirty="0" err="1"/>
              <a:t>Dalı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837FAE2-86AE-7245-8A4B-1DE2C011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713154"/>
            <a:ext cx="10464800" cy="1651000"/>
          </a:xfrm>
        </p:spPr>
        <p:txBody>
          <a:bodyPr/>
          <a:lstStyle/>
          <a:p>
            <a:r>
              <a:rPr lang="tr-TR" dirty="0" smtClean="0"/>
              <a:t>Semen </a:t>
            </a:r>
            <a:r>
              <a:rPr lang="tr-TR" dirty="0" err="1" smtClean="0"/>
              <a:t>Freezing</a:t>
            </a:r>
            <a:endParaRPr lang="tr-TR" dirty="0"/>
          </a:p>
        </p:txBody>
      </p:sp>
      <p:sp>
        <p:nvSpPr>
          <p:cNvPr id="7" name="Cryopreservation of gamet cells for future use."/>
          <p:cNvSpPr txBox="1">
            <a:spLocks noGrp="1"/>
          </p:cNvSpPr>
          <p:nvPr>
            <p:ph type="body" sz="quarter" idx="1"/>
          </p:nvPr>
        </p:nvSpPr>
        <p:spPr>
          <a:xfrm>
            <a:off x="1270000" y="2768600"/>
            <a:ext cx="10464800" cy="1862459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rPr dirty="0">
                <a:solidFill>
                  <a:srgbClr val="FF0000"/>
                </a:solidFill>
              </a:rPr>
              <a:t>Cryopreservation of gamet cells for future use.</a:t>
            </a:r>
          </a:p>
        </p:txBody>
      </p:sp>
      <p:pic>
        <p:nvPicPr>
          <p:cNvPr id="8" name="photo_transgenic_services_cryopreservation_of_sperm_using_jax_sperm_cryo_kit.jpg" descr="photo_transgenic_services_cryopreservation_of_sperm_using_jax_sperm_cryo_kit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5972" y="4952728"/>
            <a:ext cx="5843656" cy="398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74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ryopreservation of Sperm"/>
          <p:cNvSpPr txBox="1">
            <a:spLocks noGrp="1"/>
          </p:cNvSpPr>
          <p:nvPr>
            <p:ph type="title"/>
          </p:nvPr>
        </p:nvSpPr>
        <p:spPr>
          <a:xfrm>
            <a:off x="57847" y="203200"/>
            <a:ext cx="10464801" cy="2540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r>
              <a:t>Cryopreservation of Sperm</a:t>
            </a:r>
          </a:p>
        </p:txBody>
      </p:sp>
      <p:sp>
        <p:nvSpPr>
          <p:cNvPr id="6" name="Contains      basic steps"/>
          <p:cNvSpPr txBox="1">
            <a:spLocks noGrp="1"/>
          </p:cNvSpPr>
          <p:nvPr>
            <p:ph type="body" sz="quarter" idx="1"/>
          </p:nvPr>
        </p:nvSpPr>
        <p:spPr>
          <a:xfrm>
            <a:off x="841978" y="2816371"/>
            <a:ext cx="6139244" cy="164501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</a:lstStyle>
          <a:p>
            <a:r>
              <a:t>Contains      basic steps</a:t>
            </a:r>
          </a:p>
        </p:txBody>
      </p:sp>
      <p:sp>
        <p:nvSpPr>
          <p:cNvPr id="7" name="Collection…"/>
          <p:cNvSpPr txBox="1"/>
          <p:nvPr/>
        </p:nvSpPr>
        <p:spPr>
          <a:xfrm>
            <a:off x="841978" y="4534560"/>
            <a:ext cx="6139244" cy="4363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66750" indent="-666750" algn="l">
              <a:buSzPct val="43000"/>
              <a:buBlip>
                <a:blip r:embed="rId2"/>
              </a:buBlip>
              <a:defRPr sz="3200"/>
            </a:pPr>
            <a:r>
              <a:t>Collection</a:t>
            </a:r>
          </a:p>
          <a:p>
            <a:pPr marL="666750" indent="-666750" algn="l">
              <a:buSzPct val="43000"/>
              <a:buBlip>
                <a:blip r:embed="rId2"/>
              </a:buBlip>
              <a:defRPr sz="3200"/>
            </a:pPr>
            <a:r>
              <a:t>pre-evaluation</a:t>
            </a:r>
          </a:p>
          <a:p>
            <a:pPr marL="666750" indent="-666750" algn="l">
              <a:buSzPct val="43000"/>
              <a:buBlip>
                <a:blip r:embed="rId2"/>
              </a:buBlip>
              <a:defRPr sz="3200"/>
            </a:pPr>
            <a:r>
              <a:t>dilution rate</a:t>
            </a:r>
          </a:p>
          <a:p>
            <a:pPr marL="666750" indent="-666750" algn="l">
              <a:buSzPct val="43000"/>
              <a:buBlip>
                <a:blip r:embed="rId2"/>
              </a:buBlip>
              <a:defRPr sz="3200"/>
            </a:pPr>
            <a:r>
              <a:t>packaging of semen</a:t>
            </a:r>
          </a:p>
          <a:p>
            <a:pPr marL="666750" indent="-666750" algn="l">
              <a:buSzPct val="43000"/>
              <a:buBlip>
                <a:blip r:embed="rId2"/>
              </a:buBlip>
              <a:defRPr sz="3200"/>
            </a:pPr>
            <a:r>
              <a:t>cooling and freezing</a:t>
            </a:r>
          </a:p>
          <a:p>
            <a:pPr marL="666750" indent="-666750" algn="l">
              <a:buSzPct val="43000"/>
              <a:buBlip>
                <a:blip r:embed="rId2"/>
              </a:buBlip>
              <a:defRPr sz="3200"/>
            </a:pPr>
            <a:r>
              <a:t>post thaw evaluation</a:t>
            </a:r>
          </a:p>
          <a:p>
            <a:pPr marL="666750" indent="-666750" algn="l">
              <a:buSzPct val="43000"/>
              <a:buBlip>
                <a:blip r:embed="rId2"/>
              </a:buBlip>
              <a:defRPr sz="3200"/>
            </a:pPr>
            <a:r>
              <a:t>storage</a:t>
            </a:r>
          </a:p>
        </p:txBody>
      </p:sp>
      <p:pic>
        <p:nvPicPr>
          <p:cNvPr id="8" name="artificial_vagina.jpg" descr="artificial_vagina.jpg"/>
          <p:cNvPicPr>
            <a:picLocks/>
          </p:cNvPicPr>
          <p:nvPr/>
        </p:nvPicPr>
        <p:blipFill>
          <a:blip r:embed="rId3">
            <a:extLst/>
          </a:blip>
          <a:srcRect r="28867"/>
          <a:stretch>
            <a:fillRect/>
          </a:stretch>
        </p:blipFill>
        <p:spPr>
          <a:xfrm>
            <a:off x="3776445" y="3423184"/>
            <a:ext cx="4456783" cy="4363412"/>
          </a:xfrm>
          <a:prstGeom prst="rect">
            <a:avLst/>
          </a:prstGeom>
          <a:ln w="88900">
            <a:miter lim="400000"/>
          </a:ln>
        </p:spPr>
      </p:pic>
      <p:pic>
        <p:nvPicPr>
          <p:cNvPr id="9" name="prodcut_3_3_2_a.jpg" descr="prodcut_3_3_2_a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12822" y="3423100"/>
            <a:ext cx="4457568" cy="4363412"/>
          </a:xfrm>
          <a:prstGeom prst="rect">
            <a:avLst/>
          </a:prstGeom>
          <a:ln w="88900">
            <a:miter lim="400000"/>
          </a:ln>
        </p:spPr>
      </p:pic>
      <p:sp>
        <p:nvSpPr>
          <p:cNvPr id="10" name="colour…"/>
          <p:cNvSpPr txBox="1"/>
          <p:nvPr/>
        </p:nvSpPr>
        <p:spPr>
          <a:xfrm>
            <a:off x="9576782" y="1803567"/>
            <a:ext cx="3257971" cy="3144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67644" indent="-767644" algn="l">
              <a:buSzPct val="100000"/>
              <a:buAutoNum type="arabicPeriod"/>
              <a:defRPr sz="3200"/>
            </a:pPr>
            <a:r>
              <a:t>colour</a:t>
            </a:r>
          </a:p>
          <a:p>
            <a:pPr marL="767644" indent="-767644" algn="l">
              <a:buSzPct val="100000"/>
              <a:buAutoNum type="arabicPeriod"/>
              <a:defRPr sz="3200"/>
            </a:pPr>
            <a:r>
              <a:t>odour</a:t>
            </a:r>
          </a:p>
          <a:p>
            <a:pPr marL="767644" indent="-767644" algn="l">
              <a:buSzPct val="100000"/>
              <a:buAutoNum type="arabicPeriod"/>
              <a:defRPr sz="3200"/>
            </a:pPr>
            <a:r>
              <a:t>viscosity</a:t>
            </a:r>
          </a:p>
          <a:p>
            <a:pPr marL="767644" indent="-767644" algn="l">
              <a:buSzPct val="100000"/>
              <a:buAutoNum type="arabicPeriod"/>
              <a:defRPr sz="3200"/>
            </a:pPr>
            <a:r>
              <a:t>volume</a:t>
            </a:r>
          </a:p>
        </p:txBody>
      </p:sp>
      <p:sp>
        <p:nvSpPr>
          <p:cNvPr id="11" name="Motility…"/>
          <p:cNvSpPr txBox="1"/>
          <p:nvPr/>
        </p:nvSpPr>
        <p:spPr>
          <a:xfrm>
            <a:off x="8380025" y="1958054"/>
            <a:ext cx="4553108" cy="253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007533" indent="-1007533" algn="l">
              <a:buSzPct val="100000"/>
              <a:buAutoNum type="arabicPeriod"/>
              <a:defRPr sz="3200"/>
            </a:pPr>
            <a:r>
              <a:t>Motility</a:t>
            </a:r>
          </a:p>
          <a:p>
            <a:pPr marL="1007533" indent="-1007533" algn="l">
              <a:buSzPct val="100000"/>
              <a:buAutoNum type="arabicPeriod"/>
              <a:defRPr sz="3200"/>
            </a:pPr>
            <a:r>
              <a:t>concentration</a:t>
            </a:r>
          </a:p>
          <a:p>
            <a:pPr marL="1007533" indent="-1007533" algn="l">
              <a:buSzPct val="100000"/>
              <a:buAutoNum type="arabicPeriod"/>
              <a:defRPr sz="3200"/>
            </a:pPr>
            <a:r>
              <a:t>viability</a:t>
            </a:r>
          </a:p>
          <a:p>
            <a:pPr marL="1007533" indent="-1007533" algn="l">
              <a:buSzPct val="100000"/>
              <a:buAutoNum type="arabicPeriod"/>
              <a:defRPr sz="3200"/>
            </a:pPr>
            <a:r>
              <a:t>abnormality</a:t>
            </a:r>
          </a:p>
        </p:txBody>
      </p:sp>
      <p:pic>
        <p:nvPicPr>
          <p:cNvPr id="12" name="Paillette_result.jpg" descr="Paillette_result.jp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63745" y="3372300"/>
            <a:ext cx="4482307" cy="4465012"/>
          </a:xfrm>
          <a:prstGeom prst="rect">
            <a:avLst/>
          </a:prstGeom>
        </p:spPr>
      </p:pic>
      <p:pic>
        <p:nvPicPr>
          <p:cNvPr id="13" name="Image" descr="Imag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84821" y="4534560"/>
            <a:ext cx="4482307" cy="4794011"/>
          </a:xfrm>
          <a:prstGeom prst="rect">
            <a:avLst/>
          </a:prstGeom>
        </p:spPr>
      </p:pic>
      <p:sp>
        <p:nvSpPr>
          <p:cNvPr id="14" name="7"/>
          <p:cNvSpPr txBox="1"/>
          <p:nvPr/>
        </p:nvSpPr>
        <p:spPr>
          <a:xfrm>
            <a:off x="2986364" y="3079034"/>
            <a:ext cx="1174583" cy="1119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300" u="sng">
                <a:solidFill>
                  <a:srgbClr val="0096FF"/>
                </a:solidFill>
              </a:defRPr>
            </a:lvl1pPr>
          </a:lstStyle>
          <a:p>
            <a:r>
              <a:t>7</a:t>
            </a:r>
          </a:p>
        </p:txBody>
      </p:sp>
      <p:pic>
        <p:nvPicPr>
          <p:cNvPr id="15" name="Storage tanks.jpg" descr="Storage tanks.jpg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14467" y="10689332"/>
            <a:ext cx="5819947" cy="4605511"/>
          </a:xfrm>
          <a:prstGeom prst="rect">
            <a:avLst/>
          </a:prstGeom>
        </p:spPr>
      </p:pic>
      <p:pic>
        <p:nvPicPr>
          <p:cNvPr id="16" name="IMG_9384.JPG" descr="IMG_9384.JPG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00990" y="10140243"/>
            <a:ext cx="5246903" cy="4465013"/>
          </a:xfrm>
          <a:prstGeom prst="rect">
            <a:avLst/>
          </a:prstGeom>
        </p:spPr>
      </p:pic>
      <p:pic>
        <p:nvPicPr>
          <p:cNvPr id="17" name="IMG_9401.JPG" descr="IMG_9401.JPG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764770" y="3786596"/>
            <a:ext cx="4888073" cy="44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91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build="p" bldLvl="5" animBg="1" advAuto="0"/>
      <p:bldP spid="8" grpId="0" animBg="1" advAuto="0"/>
      <p:bldP spid="8" grpId="1" animBg="1" advAuto="0"/>
      <p:bldP spid="9" grpId="0" animBg="1" advAuto="0"/>
      <p:bldP spid="9" grpId="1" animBg="1" advAuto="0"/>
      <p:bldP spid="10" grpId="0" animBg="1" advAuto="0"/>
      <p:bldP spid="10" grpId="1" animBg="1" advAuto="0"/>
      <p:bldP spid="11" grpId="0" animBg="1" advAuto="0"/>
      <p:bldP spid="11" grpId="1" animBg="1" advAuto="0"/>
      <p:bldP spid="12" grpId="0" animBg="1" advAuto="0"/>
      <p:bldP spid="12" grpId="1" animBg="1" advAuto="0"/>
      <p:bldP spid="13" grpId="0" animBg="1" advAuto="0"/>
      <p:bldP spid="13" grpId="1" animBg="1" advAuto="0"/>
      <p:bldP spid="14" grpId="0" animBg="1" advAuto="0"/>
      <p:bldP spid="15" grpId="0" animBg="1" advAuto="0"/>
      <p:bldP spid="16" grpId="0" animBg="1" advAuto="0"/>
      <p:bldP spid="16" grpId="1" animBg="1" advAuto="0"/>
      <p:bldP spid="17" grpId="0" animBg="1" advAuto="0"/>
      <p:bldP spid="17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7455" y="599044"/>
            <a:ext cx="65024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5309" y="481430"/>
            <a:ext cx="10464800" cy="1651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Canine Semen Shipment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691" y="2556182"/>
            <a:ext cx="1246141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00"/>
                </a:solidFill>
                <a:latin typeface="TH SarabunPSK" charset="0"/>
              </a:rPr>
              <a:t>Ministry of agriculture requirements </a:t>
            </a:r>
            <a:endParaRPr lang="en-US" sz="3200" dirty="0">
              <a:solidFill>
                <a:srgbClr val="000000"/>
              </a:solidFill>
              <a:latin typeface="TH SarabunPSK" charset="0"/>
            </a:endParaRPr>
          </a:p>
          <a:p>
            <a:pPr algn="just"/>
            <a:endParaRPr lang="en-US" sz="3200" b="1" u="sng" dirty="0" smtClean="0">
              <a:solidFill>
                <a:srgbClr val="000000"/>
              </a:solidFill>
              <a:latin typeface="TH SarabunPSK" charset="0"/>
            </a:endParaRPr>
          </a:p>
          <a:p>
            <a:pPr algn="just"/>
            <a:r>
              <a:rPr lang="en-US" sz="3200" b="1" u="sng" dirty="0" smtClean="0">
                <a:solidFill>
                  <a:srgbClr val="000000"/>
                </a:solidFill>
                <a:latin typeface="TH SarabunPSK" charset="0"/>
              </a:rPr>
              <a:t>Category </a:t>
            </a:r>
            <a:r>
              <a:rPr lang="en-US" sz="3200" b="1" u="sng" dirty="0">
                <a:solidFill>
                  <a:srgbClr val="000000"/>
                </a:solidFill>
                <a:latin typeface="TH SarabunPSK" charset="0"/>
              </a:rPr>
              <a:t>1</a:t>
            </a:r>
            <a:r>
              <a:rPr lang="en-US" sz="3200" b="1" dirty="0">
                <a:solidFill>
                  <a:srgbClr val="000000"/>
                </a:solidFill>
                <a:latin typeface="TH SarabunPSK" charset="0"/>
              </a:rPr>
              <a:t>.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No restrictions. </a:t>
            </a:r>
          </a:p>
          <a:p>
            <a:pPr algn="just"/>
            <a:r>
              <a:rPr lang="en-US" sz="3200" b="1" u="sng" dirty="0">
                <a:solidFill>
                  <a:srgbClr val="000000"/>
                </a:solidFill>
                <a:latin typeface="TH SarabunPSK" charset="0"/>
              </a:rPr>
              <a:t>Category 2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. A veterinary health certificate including the ID-tattoo or microchip marking of the dog. </a:t>
            </a:r>
          </a:p>
          <a:p>
            <a:pPr algn="just"/>
            <a:r>
              <a:rPr lang="en-US" sz="3200" b="1" u="sng" dirty="0">
                <a:solidFill>
                  <a:srgbClr val="000000"/>
                </a:solidFill>
                <a:latin typeface="TH SarabunPSK" charset="0"/>
              </a:rPr>
              <a:t>Category 3</a:t>
            </a:r>
            <a:r>
              <a:rPr lang="en-US" sz="3200" b="1" dirty="0">
                <a:solidFill>
                  <a:srgbClr val="000000"/>
                </a:solidFill>
                <a:latin typeface="TH SarabunPSK" charset="0"/>
              </a:rPr>
              <a:t>.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An import permit is required. </a:t>
            </a:r>
          </a:p>
          <a:p>
            <a:pPr algn="just"/>
            <a:r>
              <a:rPr lang="en-US" sz="3200" b="1" u="sng" dirty="0">
                <a:solidFill>
                  <a:srgbClr val="000000"/>
                </a:solidFill>
                <a:latin typeface="TH SarabunPSK" charset="0"/>
              </a:rPr>
              <a:t>Category 4</a:t>
            </a:r>
            <a:r>
              <a:rPr lang="en-US" sz="3200" b="1" dirty="0">
                <a:solidFill>
                  <a:srgbClr val="000000"/>
                </a:solidFill>
                <a:latin typeface="TH SarabunPSK" charset="0"/>
              </a:rPr>
              <a:t>.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An import permit </a:t>
            </a:r>
            <a:r>
              <a:rPr lang="en-US" sz="3200" i="1" dirty="0">
                <a:solidFill>
                  <a:srgbClr val="000000"/>
                </a:solidFill>
                <a:latin typeface="TH SarabunPSK" charset="0"/>
              </a:rPr>
              <a:t>and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a veterinary health certificate for the semen donor issued at the time of semen collection, or at a stipulated time interval before, and/or after the semen collection are required. </a:t>
            </a:r>
          </a:p>
          <a:p>
            <a:pPr algn="just"/>
            <a:r>
              <a:rPr lang="en-US" sz="3200" b="1" u="sng" dirty="0">
                <a:solidFill>
                  <a:srgbClr val="000000"/>
                </a:solidFill>
                <a:latin typeface="TH SarabunPSK" charset="0"/>
              </a:rPr>
              <a:t>Category 5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. An import permit and a health certificate and a serological test for leptospirosis (usually </a:t>
            </a:r>
            <a:r>
              <a:rPr lang="en-US" sz="3200" i="1" dirty="0">
                <a:solidFill>
                  <a:srgbClr val="000000"/>
                </a:solidFill>
                <a:latin typeface="TH SarabunPSK" charset="0"/>
              </a:rPr>
              <a:t>l. </a:t>
            </a:r>
            <a:r>
              <a:rPr lang="en-US" sz="3200" i="1" dirty="0" err="1">
                <a:solidFill>
                  <a:srgbClr val="000000"/>
                </a:solidFill>
                <a:latin typeface="TH SarabunPSK" charset="0"/>
              </a:rPr>
              <a:t>canicola</a:t>
            </a:r>
            <a:r>
              <a:rPr lang="en-US" sz="3200" i="1" dirty="0">
                <a:solidFill>
                  <a:srgbClr val="000000"/>
                </a:solidFill>
                <a:latin typeface="TH SarabunPSK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and </a:t>
            </a:r>
            <a:r>
              <a:rPr lang="en-US" sz="3200" i="1" dirty="0">
                <a:solidFill>
                  <a:srgbClr val="000000"/>
                </a:solidFill>
                <a:latin typeface="TH SarabunPSK" charset="0"/>
              </a:rPr>
              <a:t>l. </a:t>
            </a:r>
            <a:r>
              <a:rPr lang="en-US" sz="3200" i="1" dirty="0" err="1">
                <a:solidFill>
                  <a:srgbClr val="000000"/>
                </a:solidFill>
                <a:latin typeface="TH SarabunPSK" charset="0"/>
              </a:rPr>
              <a:t>ichterhaemorrhagica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) and/or for </a:t>
            </a:r>
            <a:r>
              <a:rPr lang="en-US" sz="3200" dirty="0" err="1">
                <a:solidFill>
                  <a:srgbClr val="000000"/>
                </a:solidFill>
                <a:latin typeface="TH SarabunPSK" charset="0"/>
              </a:rPr>
              <a:t>brucella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H SarabunPSK" charset="0"/>
              </a:rPr>
              <a:t>canis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 are required. [</a:t>
            </a:r>
            <a:r>
              <a:rPr lang="en-US" sz="3200" u="sng" dirty="0">
                <a:solidFill>
                  <a:srgbClr val="000000"/>
                </a:solidFill>
                <a:latin typeface="TH SarabunPSK" charset="0"/>
              </a:rPr>
              <a:t>Note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that the blood samples in some cases should be taken prior to (usually within 15-45 days before), in other cases at the time of, and sometimes after (usually 20-30 days, or 3-6 weeks after) the semen collection].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3553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7455" y="599044"/>
            <a:ext cx="65024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2652" y="1306930"/>
            <a:ext cx="10464800" cy="1651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Canine Semen Shipment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0757" y="3805228"/>
            <a:ext cx="125557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00"/>
                </a:solidFill>
                <a:latin typeface="TH SarabunPSK" charset="0"/>
              </a:rPr>
              <a:t>Kennel Club requirements: </a:t>
            </a:r>
            <a:endParaRPr lang="en-US" sz="3200" dirty="0">
              <a:solidFill>
                <a:srgbClr val="000000"/>
              </a:solidFill>
              <a:latin typeface="TH SarabunPSK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H SarabunPSK" charset="0"/>
              </a:rPr>
              <a:t>¨ </a:t>
            </a:r>
            <a:r>
              <a:rPr lang="en-US" sz="3200" dirty="0" smtClean="0">
                <a:solidFill>
                  <a:srgbClr val="000000"/>
                </a:solidFill>
                <a:latin typeface="TH SarabunPSK" charset="0"/>
              </a:rPr>
              <a:t> Semen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donor should be registered by an </a:t>
            </a:r>
            <a:r>
              <a:rPr lang="en-US" sz="3200" dirty="0" smtClean="0">
                <a:solidFill>
                  <a:srgbClr val="000000"/>
                </a:solidFill>
                <a:latin typeface="TH SarabunPSK" charset="0"/>
              </a:rPr>
              <a:t>officially recognized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Kennel Club. </a:t>
            </a:r>
          </a:p>
          <a:p>
            <a:pPr algn="just"/>
            <a:r>
              <a:rPr lang="en-US" sz="1800" dirty="0" smtClean="0">
                <a:solidFill>
                  <a:srgbClr val="000000"/>
                </a:solidFill>
                <a:latin typeface="TH SarabunPSK" charset="0"/>
              </a:rPr>
              <a:t>¨ </a:t>
            </a:r>
            <a:r>
              <a:rPr lang="en-US" sz="3200" dirty="0" smtClean="0">
                <a:solidFill>
                  <a:srgbClr val="000000"/>
                </a:solidFill>
                <a:latin typeface="TH SarabunPSK" charset="0"/>
              </a:rPr>
              <a:t>The Kennel Clubs usually request that the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semen donor is permanently identified by an ID-tattoo or a microchip, </a:t>
            </a:r>
            <a:endParaRPr lang="en-US" sz="3200" dirty="0" smtClean="0">
              <a:solidFill>
                <a:srgbClr val="000000"/>
              </a:solidFill>
              <a:latin typeface="TH SarabunPSK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H SarabunPSK" charset="0"/>
              </a:rPr>
              <a:t>Semen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collection certifies that the dog’s identity has been checked. 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H SarabunPSK" charset="0"/>
              </a:rPr>
              <a:t>¨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H SarabunPSK" charset="0"/>
              </a:rPr>
              <a:t>The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semen donor has a normal testicular status. 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H SarabunPSK" charset="0"/>
              </a:rPr>
              <a:t>¨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P</a:t>
            </a:r>
            <a:r>
              <a:rPr lang="en-US" sz="3200" dirty="0" smtClean="0">
                <a:solidFill>
                  <a:srgbClr val="000000"/>
                </a:solidFill>
                <a:latin typeface="TH SarabunPSK" charset="0"/>
              </a:rPr>
              <a:t>rior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application for permission to use imported semen.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6123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7455" y="599044"/>
            <a:ext cx="65024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2652" y="1306930"/>
            <a:ext cx="10464800" cy="165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</a:t>
            </a:r>
            <a:r>
              <a:rPr lang="en-US" dirty="0" err="1" smtClean="0"/>
              <a:t>Recomendations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0757" y="3805228"/>
            <a:ext cx="125557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A </a:t>
            </a:r>
            <a:r>
              <a:rPr lang="en-US" sz="3200" dirty="0"/>
              <a:t>veterinary health </a:t>
            </a:r>
            <a:r>
              <a:rPr lang="en-US" sz="3200" dirty="0" smtClean="0"/>
              <a:t>certificate. </a:t>
            </a:r>
            <a:endParaRPr lang="en-US" sz="3200" dirty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A </a:t>
            </a:r>
            <a:r>
              <a:rPr lang="en-US" sz="3200" dirty="0"/>
              <a:t>semen quality assessment form, </a:t>
            </a:r>
            <a:endParaRPr lang="en-US" sz="32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F</a:t>
            </a:r>
            <a:r>
              <a:rPr lang="en-US" sz="3200" dirty="0" smtClean="0"/>
              <a:t>rozen </a:t>
            </a:r>
            <a:r>
              <a:rPr lang="en-US" sz="3200" dirty="0"/>
              <a:t>semen </a:t>
            </a:r>
            <a:r>
              <a:rPr lang="en-US" sz="3200" dirty="0" smtClean="0"/>
              <a:t>thawing </a:t>
            </a:r>
            <a:r>
              <a:rPr lang="en-US" sz="3200" dirty="0"/>
              <a:t>instructions</a:t>
            </a:r>
            <a:r>
              <a:rPr lang="en-US" sz="3200" dirty="0" smtClean="0"/>
              <a:t>,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W</a:t>
            </a:r>
            <a:r>
              <a:rPr lang="en-US" sz="3200" dirty="0" smtClean="0"/>
              <a:t>ith </a:t>
            </a:r>
            <a:r>
              <a:rPr lang="en-US" sz="3200" dirty="0"/>
              <a:t>a recommendation of how many </a:t>
            </a:r>
            <a:r>
              <a:rPr lang="en-US" sz="3200" dirty="0" smtClean="0"/>
              <a:t>straws should </a:t>
            </a:r>
            <a:r>
              <a:rPr lang="en-US" sz="3200" dirty="0"/>
              <a:t>be used for each AI. </a:t>
            </a:r>
            <a:endParaRPr lang="en-US" sz="32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official, Kennel Club registered, name of the dog should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2324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7455" y="599044"/>
            <a:ext cx="65024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0646" y="1934043"/>
            <a:ext cx="11379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00"/>
                </a:solidFill>
                <a:latin typeface="TH SarabunPSK" charset="0"/>
              </a:rPr>
              <a:t>How to mark the semen straws or vials </a:t>
            </a:r>
            <a:endParaRPr lang="en-US" sz="3200" dirty="0">
              <a:solidFill>
                <a:srgbClr val="000000"/>
              </a:solidFill>
              <a:latin typeface="TH SarabunPSK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latin typeface="TH SarabunPSK" charset="0"/>
              </a:rPr>
              <a:t>traws should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always be marked with the following information: 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H SarabunPSK" charset="0"/>
              </a:rPr>
              <a:t>¨ ?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the </a:t>
            </a:r>
            <a:r>
              <a:rPr lang="en-US" sz="3200" b="1" dirty="0">
                <a:solidFill>
                  <a:srgbClr val="000000"/>
                </a:solidFill>
                <a:latin typeface="TH SarabunPSK" charset="0"/>
              </a:rPr>
              <a:t>breed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(which may be abbreviated), 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H SarabunPSK" charset="0"/>
              </a:rPr>
              <a:t>¨ ?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the </a:t>
            </a:r>
            <a:r>
              <a:rPr lang="en-US" sz="3200" b="1" dirty="0">
                <a:solidFill>
                  <a:srgbClr val="000000"/>
                </a:solidFill>
                <a:latin typeface="TH SarabunPSK" charset="0"/>
              </a:rPr>
              <a:t>dog’s registered name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(which may be abbreviated), 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H SarabunPSK" charset="0"/>
              </a:rPr>
              <a:t>¨ ?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the </a:t>
            </a:r>
            <a:r>
              <a:rPr lang="en-US" sz="3200" b="1" dirty="0">
                <a:solidFill>
                  <a:srgbClr val="000000"/>
                </a:solidFill>
                <a:latin typeface="TH SarabunPSK" charset="0"/>
              </a:rPr>
              <a:t>dog’s KC registration number or microchip number (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for Australia the microchip number is necessary)</a:t>
            </a:r>
            <a:r>
              <a:rPr lang="en-US" sz="3200" b="1" dirty="0">
                <a:solidFill>
                  <a:srgbClr val="000000"/>
                </a:solidFill>
                <a:latin typeface="TH SarabunPSK" charset="0"/>
              </a:rPr>
              <a:t>, </a:t>
            </a:r>
            <a:endParaRPr lang="en-US" sz="3200" dirty="0">
              <a:solidFill>
                <a:srgbClr val="000000"/>
              </a:solidFill>
              <a:latin typeface="TH SarabunPSK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H SarabunPSK" charset="0"/>
              </a:rPr>
              <a:t>¨ ?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the </a:t>
            </a:r>
            <a:r>
              <a:rPr lang="en-US" sz="3200" b="1" dirty="0">
                <a:solidFill>
                  <a:srgbClr val="000000"/>
                </a:solidFill>
                <a:latin typeface="TH SarabunPSK" charset="0"/>
              </a:rPr>
              <a:t>date of semen collection </a:t>
            </a:r>
            <a:r>
              <a:rPr lang="en-US" sz="3200" dirty="0">
                <a:solidFill>
                  <a:srgbClr val="000000"/>
                </a:solidFill>
                <a:latin typeface="TH SarabunPSK" charset="0"/>
              </a:rPr>
              <a:t>(necessary when blood tests and veterinary certificates are required), and 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latin typeface="TH SarabunPSK" charset="0"/>
              </a:rPr>
              <a:t>¨ ?</a:t>
            </a:r>
            <a:r>
              <a:rPr lang="en-US" sz="3200" b="1" dirty="0">
                <a:solidFill>
                  <a:srgbClr val="000000"/>
                </a:solidFill>
                <a:latin typeface="TH SarabunPSK" charset="0"/>
              </a:rPr>
              <a:t>where the semen was collected/processed. </a:t>
            </a:r>
            <a:endParaRPr lang="en-US" sz="3200" b="1" dirty="0" smtClean="0">
              <a:solidFill>
                <a:srgbClr val="000000"/>
              </a:solidFill>
              <a:latin typeface="TH SarabunPSK" charset="0"/>
            </a:endParaRPr>
          </a:p>
          <a:p>
            <a:pPr algn="just"/>
            <a:endParaRPr lang="en-US" sz="3200" b="1" dirty="0">
              <a:solidFill>
                <a:srgbClr val="000000"/>
              </a:solidFill>
              <a:latin typeface="TH SarabunPSK" charset="0"/>
            </a:endParaRPr>
          </a:p>
          <a:p>
            <a:pPr algn="just"/>
            <a:endParaRPr lang="en-US" sz="3200" b="1" dirty="0" smtClean="0">
              <a:solidFill>
                <a:srgbClr val="000000"/>
              </a:solidFill>
              <a:latin typeface="TH SarabunPSK" charset="0"/>
            </a:endParaRPr>
          </a:p>
          <a:p>
            <a:pPr algn="just"/>
            <a:endParaRPr lang="en-US" sz="3200" dirty="0">
              <a:solidFill>
                <a:srgbClr val="000000"/>
              </a:solidFill>
              <a:latin typeface="TH SarabunPS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68" y="7935686"/>
            <a:ext cx="9062357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6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432</Words>
  <Application>Microsoft Macintosh PowerPoint</Application>
  <PresentationFormat>Custom</PresentationFormat>
  <Paragraphs>56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Futura</vt:lpstr>
      <vt:lpstr>Helvetica Neue</vt:lpstr>
      <vt:lpstr>Marker Felt</vt:lpstr>
      <vt:lpstr>TH SarabunPSK</vt:lpstr>
      <vt:lpstr>Arial</vt:lpstr>
      <vt:lpstr>GraphPaper</vt:lpstr>
      <vt:lpstr>Artificial insemination in Dogs &amp; Cats</vt:lpstr>
      <vt:lpstr>Semen Freezing</vt:lpstr>
      <vt:lpstr>Cryopreservation of Sperm</vt:lpstr>
      <vt:lpstr>Canine Semen Shipment</vt:lpstr>
      <vt:lpstr>Canine Semen Shipment</vt:lpstr>
      <vt:lpstr>General Recomendations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insemination in Dogs &amp; Cats</dc:title>
  <cp:lastModifiedBy>Microsoft Office User</cp:lastModifiedBy>
  <cp:revision>44</cp:revision>
  <dcterms:modified xsi:type="dcterms:W3CDTF">2019-05-06T19:50:11Z</dcterms:modified>
</cp:coreProperties>
</file>