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subTitle" idx="1"/>
          </p:nvPr>
        </p:nvSpPr>
        <p:spPr>
          <a:xfrm>
            <a:off x="251520" y="476672"/>
            <a:ext cx="8496944" cy="5688632"/>
          </a:xfrm>
          <a:ln/>
        </p:spPr>
        <p:style>
          <a:lnRef idx="2">
            <a:schemeClr val="accent4"/>
          </a:lnRef>
          <a:fillRef idx="1">
            <a:schemeClr val="lt1"/>
          </a:fillRef>
          <a:effectRef idx="0">
            <a:schemeClr val="accent4"/>
          </a:effectRef>
          <a:fontRef idx="minor">
            <a:schemeClr val="dk1"/>
          </a:fontRef>
        </p:style>
        <p:txBody>
          <a:bodyPr>
            <a:normAutofit lnSpcReduction="10000"/>
          </a:bodyPr>
          <a:lstStyle/>
          <a:p>
            <a:pPr algn="just">
              <a:lnSpc>
                <a:spcPct val="80000"/>
              </a:lnSpc>
            </a:pPr>
            <a:endParaRPr lang="tr-TR" sz="2400" dirty="0"/>
          </a:p>
          <a:p>
            <a:pPr algn="just">
              <a:lnSpc>
                <a:spcPct val="80000"/>
              </a:lnSpc>
            </a:pPr>
            <a:endParaRPr lang="tr-TR" sz="2400" dirty="0"/>
          </a:p>
          <a:p>
            <a:pPr algn="just">
              <a:lnSpc>
                <a:spcPct val="80000"/>
              </a:lnSpc>
            </a:pPr>
            <a:endParaRPr lang="tr-TR" sz="2400" dirty="0"/>
          </a:p>
          <a:p>
            <a:pPr algn="just">
              <a:lnSpc>
                <a:spcPct val="80000"/>
              </a:lnSpc>
            </a:pPr>
            <a:endParaRPr lang="tr-TR" sz="2400" dirty="0"/>
          </a:p>
          <a:p>
            <a:pPr algn="just">
              <a:lnSpc>
                <a:spcPct val="80000"/>
              </a:lnSpc>
            </a:pPr>
            <a:r>
              <a:rPr lang="tr-TR" sz="3600" dirty="0" smtClean="0">
                <a:solidFill>
                  <a:schemeClr val="tx1"/>
                </a:solidFill>
                <a:latin typeface="Times New Roman" pitchFamily="18" charset="0"/>
                <a:cs typeface="Times New Roman" pitchFamily="18" charset="0"/>
              </a:rPr>
              <a:t>Bugün </a:t>
            </a:r>
            <a:r>
              <a:rPr lang="tr-TR" sz="3600" dirty="0">
                <a:solidFill>
                  <a:schemeClr val="tx1"/>
                </a:solidFill>
                <a:latin typeface="Times New Roman" pitchFamily="18" charset="0"/>
                <a:cs typeface="Times New Roman" pitchFamily="18" charset="0"/>
              </a:rPr>
              <a:t>bilim, araştırma ve geliştirme sayesinde bitkilerin kimyasal yapılarına ilişkin birçok bilinmeyeni açıklığa kavuşturmuş ve bu kimyasalların biyolojik etkilerinin varlığını doğrulamıştır. </a:t>
            </a:r>
            <a:endParaRPr lang="tr-TR" sz="3600" dirty="0" smtClean="0">
              <a:solidFill>
                <a:schemeClr val="tx1"/>
              </a:solidFill>
              <a:latin typeface="Times New Roman" pitchFamily="18" charset="0"/>
              <a:cs typeface="Times New Roman" pitchFamily="18" charset="0"/>
            </a:endParaRPr>
          </a:p>
          <a:p>
            <a:pPr algn="just">
              <a:lnSpc>
                <a:spcPct val="80000"/>
              </a:lnSpc>
            </a:pPr>
            <a:endParaRPr lang="tr-TR" sz="3600" dirty="0">
              <a:solidFill>
                <a:schemeClr val="tx1"/>
              </a:solidFill>
              <a:latin typeface="Times New Roman" pitchFamily="18" charset="0"/>
              <a:cs typeface="Times New Roman" pitchFamily="18" charset="0"/>
            </a:endParaRPr>
          </a:p>
          <a:p>
            <a:pPr algn="just">
              <a:lnSpc>
                <a:spcPct val="80000"/>
              </a:lnSpc>
            </a:pPr>
            <a:r>
              <a:rPr lang="tr-TR" sz="3600" dirty="0">
                <a:solidFill>
                  <a:schemeClr val="tx1"/>
                </a:solidFill>
                <a:latin typeface="Times New Roman" pitchFamily="18" charset="0"/>
                <a:cs typeface="Times New Roman" pitchFamily="18" charset="0"/>
              </a:rPr>
              <a:t>Günümüzde artan sentetik ilaçlardan doğal tedavi yöntemlerine ve bitkilere doğru yönelişin altında çeşitli nedenler yatmaktadır.</a:t>
            </a:r>
          </a:p>
        </p:txBody>
      </p:sp>
      <p:sp>
        <p:nvSpPr>
          <p:cNvPr id="4" name="3 5-Nokta Yıldız"/>
          <p:cNvSpPr/>
          <p:nvPr/>
        </p:nvSpPr>
        <p:spPr>
          <a:xfrm>
            <a:off x="7929586" y="857232"/>
            <a:ext cx="914400" cy="985837"/>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2526767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188640"/>
            <a:ext cx="8784976" cy="720080"/>
          </a:xfrm>
        </p:spPr>
        <p:style>
          <a:lnRef idx="2">
            <a:schemeClr val="accent4"/>
          </a:lnRef>
          <a:fillRef idx="1">
            <a:schemeClr val="lt1"/>
          </a:fillRef>
          <a:effectRef idx="0">
            <a:schemeClr val="accent4"/>
          </a:effectRef>
          <a:fontRef idx="minor">
            <a:schemeClr val="dk1"/>
          </a:fontRef>
        </p:style>
        <p:txBody>
          <a:bodyPr>
            <a:normAutofit fontScale="90000"/>
          </a:bodyPr>
          <a:lstStyle/>
          <a:p>
            <a:pPr algn="just"/>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4900" dirty="0" smtClean="0">
                <a:latin typeface="Times New Roman" pitchFamily="18" charset="0"/>
                <a:cs typeface="Times New Roman" pitchFamily="18" charset="0"/>
              </a:rPr>
              <a:t>Bunu üç ana başlıkta toplayabiliriz:</a:t>
            </a:r>
            <a:br>
              <a:rPr lang="tr-TR" sz="4900" dirty="0" smtClean="0">
                <a:latin typeface="Times New Roman" pitchFamily="18" charset="0"/>
                <a:cs typeface="Times New Roman" pitchFamily="18" charset="0"/>
              </a:rPr>
            </a:br>
            <a:r>
              <a:rPr lang="tr-TR" dirty="0" smtClean="0"/>
              <a:t/>
            </a:r>
            <a:br>
              <a:rPr lang="tr-TR" dirty="0" smtClean="0"/>
            </a:br>
            <a:endParaRPr lang="tr-TR" dirty="0"/>
          </a:p>
        </p:txBody>
      </p:sp>
      <p:sp>
        <p:nvSpPr>
          <p:cNvPr id="3" name="2 İçerik Yer Tutucusu"/>
          <p:cNvSpPr>
            <a:spLocks noGrp="1"/>
          </p:cNvSpPr>
          <p:nvPr>
            <p:ph idx="1"/>
          </p:nvPr>
        </p:nvSpPr>
        <p:spPr>
          <a:xfrm>
            <a:off x="179512" y="1124744"/>
            <a:ext cx="8784976" cy="5616624"/>
          </a:xfrm>
        </p:spPr>
        <p:style>
          <a:lnRef idx="2">
            <a:schemeClr val="accent4"/>
          </a:lnRef>
          <a:fillRef idx="1">
            <a:schemeClr val="lt1"/>
          </a:fillRef>
          <a:effectRef idx="0">
            <a:schemeClr val="accent4"/>
          </a:effectRef>
          <a:fontRef idx="minor">
            <a:schemeClr val="dk1"/>
          </a:fontRef>
        </p:style>
        <p:txBody>
          <a:bodyPr>
            <a:normAutofit/>
          </a:bodyPr>
          <a:lstStyle/>
          <a:p>
            <a:pPr lvl="0" algn="just"/>
            <a:r>
              <a:rPr lang="tr-TR" sz="3400" b="1" dirty="0" smtClean="0">
                <a:solidFill>
                  <a:srgbClr val="7030A0"/>
                </a:solidFill>
                <a:latin typeface="Times New Roman" pitchFamily="18" charset="0"/>
                <a:cs typeface="Times New Roman" pitchFamily="18" charset="0"/>
              </a:rPr>
              <a:t>İlaç endüstrisine güven</a:t>
            </a:r>
          </a:p>
          <a:p>
            <a:pPr lvl="0" algn="just"/>
            <a:endParaRPr lang="tr-TR" sz="3400" b="1" dirty="0">
              <a:solidFill>
                <a:srgbClr val="7030A0"/>
              </a:solidFill>
              <a:latin typeface="Times New Roman" pitchFamily="18" charset="0"/>
              <a:cs typeface="Times New Roman" pitchFamily="18" charset="0"/>
            </a:endParaRPr>
          </a:p>
          <a:p>
            <a:pPr lvl="0" algn="just"/>
            <a:r>
              <a:rPr lang="tr-TR" sz="3600" b="1" dirty="0">
                <a:solidFill>
                  <a:srgbClr val="7030A0"/>
                </a:solidFill>
                <a:latin typeface="Times New Roman" panose="02020603050405020304" pitchFamily="18" charset="0"/>
                <a:cs typeface="Times New Roman" panose="02020603050405020304" pitchFamily="18" charset="0"/>
              </a:rPr>
              <a:t>Hekime </a:t>
            </a:r>
            <a:r>
              <a:rPr lang="tr-TR" sz="3600" b="1" dirty="0" smtClean="0">
                <a:solidFill>
                  <a:srgbClr val="7030A0"/>
                </a:solidFill>
                <a:latin typeface="Times New Roman" panose="02020603050405020304" pitchFamily="18" charset="0"/>
                <a:cs typeface="Times New Roman" panose="02020603050405020304" pitchFamily="18" charset="0"/>
              </a:rPr>
              <a:t>Güven</a:t>
            </a:r>
          </a:p>
          <a:p>
            <a:pPr lvl="0" algn="just"/>
            <a:endParaRPr lang="tr-TR" sz="3600" b="1" dirty="0">
              <a:solidFill>
                <a:srgbClr val="7030A0"/>
              </a:solidFill>
              <a:latin typeface="Times New Roman" panose="02020603050405020304" pitchFamily="18" charset="0"/>
              <a:cs typeface="Times New Roman" panose="02020603050405020304" pitchFamily="18" charset="0"/>
            </a:endParaRPr>
          </a:p>
          <a:p>
            <a:pPr algn="just"/>
            <a:r>
              <a:rPr lang="tr-TR" sz="3600" b="1" dirty="0">
                <a:solidFill>
                  <a:srgbClr val="7030A0"/>
                </a:solidFill>
                <a:latin typeface="Times New Roman" panose="02020603050405020304" pitchFamily="18" charset="0"/>
                <a:cs typeface="Times New Roman" panose="02020603050405020304" pitchFamily="18" charset="0"/>
              </a:rPr>
              <a:t>Bitkilere Yönelme</a:t>
            </a:r>
            <a:endParaRPr lang="tr-TR" sz="3600" dirty="0">
              <a:solidFill>
                <a:srgbClr val="7030A0"/>
              </a:solidFill>
              <a:latin typeface="Times New Roman" pitchFamily="18" charset="0"/>
              <a:cs typeface="Times New Roman" pitchFamily="18" charset="0"/>
            </a:endParaRPr>
          </a:p>
          <a:p>
            <a:pPr marL="0" lvl="0" indent="0" algn="just">
              <a:buNone/>
            </a:pPr>
            <a:endParaRPr lang="tr-TR" sz="3400" dirty="0" smtClean="0">
              <a:solidFill>
                <a:srgbClr val="7030A0"/>
              </a:solidFill>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499609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332656"/>
            <a:ext cx="8640960" cy="6192688"/>
          </a:xfrm>
        </p:spPr>
        <p:txBody>
          <a:bodyPr>
            <a:normAutofit/>
          </a:bodyPr>
          <a:lstStyle/>
          <a:p>
            <a:pPr algn="just"/>
            <a:r>
              <a:rPr lang="tr-TR" b="1" dirty="0">
                <a:latin typeface="Times New Roman" panose="02020603050405020304" pitchFamily="18" charset="0"/>
                <a:cs typeface="Times New Roman" panose="02020603050405020304" pitchFamily="18" charset="0"/>
              </a:rPr>
              <a:t>Doğanın bir parçası olan bitkiler, vücudun doğal olarak yapacağı işleve doğal yolla katkıda bulunurlar. Doğadaki şifalı bitkiler iyi bir yardımcıdır, ancak onlardan mucize beklemek haksızlık olur.  Bitkiler ancak vücudumuzun doğal işlevlerine destek sağlarlar</a:t>
            </a:r>
            <a:r>
              <a:rPr lang="tr-TR">
                <a:latin typeface="Times New Roman" panose="02020603050405020304" pitchFamily="18" charset="0"/>
                <a:cs typeface="Times New Roman" panose="02020603050405020304" pitchFamily="18" charset="0"/>
              </a:rPr>
              <a:t>.  </a:t>
            </a:r>
            <a:endParaRPr lang="tr-TR" smtClean="0">
              <a:latin typeface="Times New Roman" panose="02020603050405020304" pitchFamily="18" charset="0"/>
              <a:cs typeface="Times New Roman" panose="02020603050405020304" pitchFamily="18" charset="0"/>
            </a:endParaRPr>
          </a:p>
          <a:p>
            <a:pPr algn="just"/>
            <a:r>
              <a:rPr lang="tr-TR" smtClean="0">
                <a:latin typeface="Times New Roman" panose="02020603050405020304" pitchFamily="18" charset="0"/>
                <a:cs typeface="Times New Roman" panose="02020603050405020304" pitchFamily="18" charset="0"/>
              </a:rPr>
              <a:t>Ayrıca </a:t>
            </a:r>
            <a:r>
              <a:rPr lang="tr-TR" dirty="0">
                <a:latin typeface="Times New Roman" panose="02020603050405020304" pitchFamily="18" charset="0"/>
                <a:cs typeface="Times New Roman" panose="02020603050405020304" pitchFamily="18" charset="0"/>
              </a:rPr>
              <a:t>unutulmaması gereken konulardan birisi tıbbi bitkilerin de yan etkilerinin olabileceği ve zehirli etkilere sebep olabilecekleridir. Bu nedenle çok dikkatli kullanılmaları gerekmektedir. </a:t>
            </a:r>
          </a:p>
          <a:p>
            <a:endParaRPr lang="tr-TR" dirty="0"/>
          </a:p>
        </p:txBody>
      </p:sp>
    </p:spTree>
    <p:extLst>
      <p:ext uri="{BB962C8B-B14F-4D97-AF65-F5344CB8AC3E}">
        <p14:creationId xmlns:p14="http://schemas.microsoft.com/office/powerpoint/2010/main" val="3815008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980728"/>
          </a:xfrm>
        </p:spPr>
        <p:txBody>
          <a:bodyPr>
            <a:normAutofit fontScale="90000"/>
          </a:bodyPr>
          <a:lstStyle/>
          <a:p>
            <a:r>
              <a:rPr lang="tr-TR" b="1" dirty="0" smtClean="0"/>
              <a:t/>
            </a:r>
            <a:br>
              <a:rPr lang="tr-TR" b="1" dirty="0" smtClean="0"/>
            </a:br>
            <a:r>
              <a:rPr lang="en-US" b="1" dirty="0" err="1" smtClean="0">
                <a:solidFill>
                  <a:srgbClr val="9900CC"/>
                </a:solidFill>
                <a:latin typeface="Comic Sans MS" pitchFamily="66" charset="0"/>
              </a:rPr>
              <a:t>Bitkisel</a:t>
            </a:r>
            <a:r>
              <a:rPr lang="en-US" b="1" dirty="0" smtClean="0">
                <a:solidFill>
                  <a:srgbClr val="9900CC"/>
                </a:solidFill>
                <a:latin typeface="Comic Sans MS" pitchFamily="66" charset="0"/>
              </a:rPr>
              <a:t> </a:t>
            </a:r>
            <a:r>
              <a:rPr lang="en-US" b="1" dirty="0" err="1" smtClean="0">
                <a:solidFill>
                  <a:srgbClr val="9900CC"/>
                </a:solidFill>
                <a:latin typeface="Comic Sans MS" pitchFamily="66" charset="0"/>
              </a:rPr>
              <a:t>ilaç</a:t>
            </a:r>
            <a:r>
              <a:rPr lang="tr-TR" dirty="0" smtClean="0"/>
              <a:t/>
            </a:r>
            <a:br>
              <a:rPr lang="tr-TR" dirty="0" smtClean="0"/>
            </a:br>
            <a:endParaRPr lang="tr-TR" dirty="0"/>
          </a:p>
        </p:txBody>
      </p:sp>
      <p:sp>
        <p:nvSpPr>
          <p:cNvPr id="3" name="2 İçerik Yer Tutucusu"/>
          <p:cNvSpPr>
            <a:spLocks noGrp="1"/>
          </p:cNvSpPr>
          <p:nvPr>
            <p:ph idx="1"/>
          </p:nvPr>
        </p:nvSpPr>
        <p:spPr>
          <a:xfrm>
            <a:off x="323528" y="1052736"/>
            <a:ext cx="8496944" cy="5544616"/>
          </a:xfrm>
        </p:spPr>
        <p:txBody>
          <a:bodyPr>
            <a:normAutofit fontScale="92500" lnSpcReduction="10000"/>
          </a:bodyPr>
          <a:lstStyle/>
          <a:p>
            <a:pPr algn="just"/>
            <a:r>
              <a:rPr lang="en-US" dirty="0" err="1" smtClean="0">
                <a:latin typeface="Times New Roman" pitchFamily="18" charset="0"/>
                <a:cs typeface="Times New Roman" pitchFamily="18" charset="0"/>
              </a:rPr>
              <a:t>İki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temel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ilaç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kaynağından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birisi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tıbbi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çağlar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boyu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kuşaktan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kuşağa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aktarılan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bilgi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birikimleriyle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yapılan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bilimsel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araştırmaların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olumlu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sonuçları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nedeniyle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günümüzde</a:t>
            </a:r>
            <a:r>
              <a:rPr lang="en-US" dirty="0" smtClean="0">
                <a:latin typeface="Times New Roman" pitchFamily="18" charset="0"/>
                <a:cs typeface="Times New Roman" pitchFamily="18" charset="0"/>
              </a:rPr>
              <a:t> de </a:t>
            </a:r>
            <a:r>
              <a:rPr lang="en-US" dirty="0" err="1" smtClean="0">
                <a:latin typeface="Times New Roman" pitchFamily="18" charset="0"/>
                <a:cs typeface="Times New Roman" pitchFamily="18" charset="0"/>
              </a:rPr>
              <a:t>büyük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öneme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sahiptir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Dünya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Sağlık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Örgütü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bitkisel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ilacı</a:t>
            </a:r>
            <a:r>
              <a:rPr lang="en-US" dirty="0" smtClean="0">
                <a:latin typeface="Times New Roman" pitchFamily="18" charset="0"/>
                <a:cs typeface="Times New Roman" pitchFamily="18" charset="0"/>
              </a:rPr>
              <a:t> “</a:t>
            </a:r>
            <a:r>
              <a:rPr lang="en-US" b="1" dirty="0" err="1" smtClean="0">
                <a:solidFill>
                  <a:srgbClr val="C00000"/>
                </a:solidFill>
                <a:latin typeface="Comic Sans MS" pitchFamily="66" charset="0"/>
                <a:cs typeface="Times New Roman" pitchFamily="18" charset="0"/>
              </a:rPr>
              <a:t>bitkisel</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drogları</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veya</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karışımlarını</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olduğu</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gibi</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ya</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da</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bitki</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karışımları</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halinde</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etkili</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kısım</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olarak</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taşıyan</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bitmiş</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ve</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etiketlenmiş</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tıbbi</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ürünler</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veya</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müstahzarlardır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diye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tanımlamaktadır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Hastalıkları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iyileştirmek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şiddetini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hafifletmek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hastalıklardan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korunmak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amacıyla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kullanılırlar</a:t>
            </a:r>
            <a:r>
              <a:rPr lang="en-US"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811940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88640"/>
            <a:ext cx="8568952" cy="6408712"/>
          </a:xfrm>
        </p:spPr>
        <p:txBody>
          <a:bodyPr>
            <a:normAutofit/>
          </a:bodyPr>
          <a:lstStyle/>
          <a:p>
            <a:pPr>
              <a:buNone/>
            </a:pP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maddeyi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ilaç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olarak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değerlendirebilmek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için</a:t>
            </a:r>
            <a:r>
              <a:rPr lang="en-US" dirty="0" smtClean="0">
                <a:latin typeface="Times New Roman" pitchFamily="18" charset="0"/>
                <a:cs typeface="Times New Roman" pitchFamily="18" charset="0"/>
              </a:rPr>
              <a:t> o </a:t>
            </a:r>
            <a:r>
              <a:rPr lang="en-US" dirty="0" err="1" smtClean="0">
                <a:latin typeface="Times New Roman" pitchFamily="18" charset="0"/>
                <a:cs typeface="Times New Roman" pitchFamily="18" charset="0"/>
              </a:rPr>
              <a:t>maddenin</a:t>
            </a:r>
            <a:r>
              <a:rPr lang="tr-TR"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uygun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dozunun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belirlenmesi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uygun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farmasötik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formülasyonun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hazırlanması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gerekir</a:t>
            </a:r>
            <a:r>
              <a:rPr lang="en-US"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r>
              <a:rPr lang="en-US" dirty="0" err="1" smtClean="0">
                <a:solidFill>
                  <a:srgbClr val="C00000"/>
                </a:solidFill>
                <a:latin typeface="Comic Sans MS" pitchFamily="66" charset="0"/>
                <a:cs typeface="Times New Roman" pitchFamily="18" charset="0"/>
              </a:rPr>
              <a:t>Aynı</a:t>
            </a:r>
            <a:r>
              <a:rPr lang="en-US" dirty="0" smtClean="0">
                <a:solidFill>
                  <a:srgbClr val="C00000"/>
                </a:solidFill>
                <a:latin typeface="Comic Sans MS" pitchFamily="66" charset="0"/>
                <a:cs typeface="Times New Roman" pitchFamily="18" charset="0"/>
              </a:rPr>
              <a:t> </a:t>
            </a:r>
            <a:r>
              <a:rPr lang="en-US" dirty="0" err="1" smtClean="0">
                <a:solidFill>
                  <a:srgbClr val="C00000"/>
                </a:solidFill>
                <a:latin typeface="Comic Sans MS" pitchFamily="66" charset="0"/>
                <a:cs typeface="Times New Roman" pitchFamily="18" charset="0"/>
              </a:rPr>
              <a:t>şart</a:t>
            </a:r>
            <a:r>
              <a:rPr lang="en-US" dirty="0" smtClean="0">
                <a:solidFill>
                  <a:srgbClr val="C00000"/>
                </a:solidFill>
                <a:latin typeface="Comic Sans MS" pitchFamily="66" charset="0"/>
                <a:cs typeface="Times New Roman" pitchFamily="18" charset="0"/>
              </a:rPr>
              <a:t> </a:t>
            </a:r>
            <a:r>
              <a:rPr lang="en-US" dirty="0" err="1" smtClean="0">
                <a:solidFill>
                  <a:srgbClr val="C00000"/>
                </a:solidFill>
                <a:latin typeface="Comic Sans MS" pitchFamily="66" charset="0"/>
                <a:cs typeface="Times New Roman" pitchFamily="18" charset="0"/>
              </a:rPr>
              <a:t>tıbbi</a:t>
            </a:r>
            <a:r>
              <a:rPr lang="en-US" dirty="0" smtClean="0">
                <a:solidFill>
                  <a:srgbClr val="C00000"/>
                </a:solidFill>
                <a:latin typeface="Comic Sans MS" pitchFamily="66" charset="0"/>
                <a:cs typeface="Times New Roman" pitchFamily="18" charset="0"/>
              </a:rPr>
              <a:t> </a:t>
            </a:r>
            <a:r>
              <a:rPr lang="en-US" dirty="0" err="1" smtClean="0">
                <a:solidFill>
                  <a:srgbClr val="C00000"/>
                </a:solidFill>
                <a:latin typeface="Comic Sans MS" pitchFamily="66" charset="0"/>
                <a:cs typeface="Times New Roman" pitchFamily="18" charset="0"/>
              </a:rPr>
              <a:t>bitkiler</a:t>
            </a:r>
            <a:r>
              <a:rPr lang="en-US" dirty="0" smtClean="0">
                <a:solidFill>
                  <a:srgbClr val="C00000"/>
                </a:solidFill>
                <a:latin typeface="Comic Sans MS" pitchFamily="66" charset="0"/>
                <a:cs typeface="Times New Roman" pitchFamily="18" charset="0"/>
              </a:rPr>
              <a:t> </a:t>
            </a:r>
            <a:r>
              <a:rPr lang="en-US" dirty="0" err="1" smtClean="0">
                <a:solidFill>
                  <a:srgbClr val="C00000"/>
                </a:solidFill>
                <a:latin typeface="Comic Sans MS" pitchFamily="66" charset="0"/>
                <a:cs typeface="Times New Roman" pitchFamily="18" charset="0"/>
              </a:rPr>
              <a:t>için</a:t>
            </a:r>
            <a:r>
              <a:rPr lang="en-US" dirty="0" smtClean="0">
                <a:solidFill>
                  <a:srgbClr val="C00000"/>
                </a:solidFill>
                <a:latin typeface="Comic Sans MS" pitchFamily="66" charset="0"/>
                <a:cs typeface="Times New Roman" pitchFamily="18" charset="0"/>
              </a:rPr>
              <a:t> de </a:t>
            </a:r>
            <a:r>
              <a:rPr lang="en-US" dirty="0" err="1" smtClean="0">
                <a:solidFill>
                  <a:srgbClr val="C00000"/>
                </a:solidFill>
                <a:latin typeface="Comic Sans MS" pitchFamily="66" charset="0"/>
                <a:cs typeface="Times New Roman" pitchFamily="18" charset="0"/>
              </a:rPr>
              <a:t>geçerlidir</a:t>
            </a:r>
            <a:r>
              <a:rPr lang="en-US" dirty="0" smtClean="0">
                <a:solidFill>
                  <a:srgbClr val="C00000"/>
                </a:solidFill>
                <a:latin typeface="Comic Sans MS" pitchFamily="66" charset="0"/>
                <a:cs typeface="Times New Roman" pitchFamily="18" charset="0"/>
              </a:rPr>
              <a:t>. </a:t>
            </a:r>
            <a:endParaRPr lang="tr-TR" dirty="0" smtClean="0">
              <a:solidFill>
                <a:srgbClr val="C00000"/>
              </a:solidFill>
              <a:latin typeface="Comic Sans MS" pitchFamily="66" charset="0"/>
              <a:cs typeface="Times New Roman" pitchFamily="18" charset="0"/>
            </a:endParaRPr>
          </a:p>
          <a:p>
            <a:pPr>
              <a:buNone/>
            </a:pPr>
            <a:r>
              <a:rPr lang="tr-TR" dirty="0" smtClean="0">
                <a:solidFill>
                  <a:srgbClr val="C00000"/>
                </a:solidFill>
                <a:latin typeface="Comic Sans MS" pitchFamily="66" charset="0"/>
                <a:cs typeface="Times New Roman" pitchFamily="18" charset="0"/>
              </a:rPr>
              <a:t>	</a:t>
            </a:r>
            <a:r>
              <a:rPr lang="en-US" dirty="0" err="1" smtClean="0">
                <a:latin typeface="Times New Roman" pitchFamily="18" charset="0"/>
                <a:cs typeface="Times New Roman" pitchFamily="18" charset="0"/>
              </a:rPr>
              <a:t>Bitki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bitkisel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ekstreler</a:t>
            </a:r>
            <a:r>
              <a:rPr lang="en-US" dirty="0" smtClean="0">
                <a:latin typeface="Times New Roman" pitchFamily="18" charset="0"/>
                <a:cs typeface="Times New Roman" pitchFamily="18" charset="0"/>
              </a:rPr>
              <a:t> de </a:t>
            </a:r>
            <a:endParaRPr lang="tr-TR" dirty="0" smtClean="0">
              <a:latin typeface="Times New Roman" pitchFamily="18" charset="0"/>
              <a:cs typeface="Times New Roman" pitchFamily="18" charset="0"/>
            </a:endParaRPr>
          </a:p>
          <a:p>
            <a:pPr>
              <a:buNone/>
            </a:pPr>
            <a:endParaRPr lang="tr-TR" dirty="0" smtClean="0">
              <a:latin typeface="Times New Roman" pitchFamily="18" charset="0"/>
              <a:cs typeface="Times New Roman" pitchFamily="18" charset="0"/>
            </a:endParaRPr>
          </a:p>
          <a:p>
            <a:pPr>
              <a:buNone/>
            </a:pPr>
            <a:r>
              <a:rPr lang="tr-TR"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etkili</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güvenli</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stabilitesi</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yüksek</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ve</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kullanımı</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kolay</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ilaç</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formülasyonları</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şeklinde</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halka</a:t>
            </a:r>
            <a:r>
              <a:rPr lang="en-US" dirty="0" smtClean="0">
                <a:solidFill>
                  <a:srgbClr val="7030A0"/>
                </a:solidFill>
                <a:latin typeface="Comic Sans MS" pitchFamily="66" charset="0"/>
                <a:cs typeface="Times New Roman" pitchFamily="18" charset="0"/>
              </a:rPr>
              <a:t> </a:t>
            </a:r>
            <a:r>
              <a:rPr lang="en-US" dirty="0" err="1" smtClean="0">
                <a:solidFill>
                  <a:srgbClr val="7030A0"/>
                </a:solidFill>
                <a:latin typeface="Comic Sans MS" pitchFamily="66" charset="0"/>
                <a:cs typeface="Times New Roman" pitchFamily="18" charset="0"/>
              </a:rPr>
              <a:t>sunulmalıdır</a:t>
            </a:r>
            <a:r>
              <a:rPr lang="tr-TR"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63307047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207</Words>
  <Application>Microsoft Office PowerPoint</Application>
  <PresentationFormat>Ekran Gösterisi (4:3)</PresentationFormat>
  <Paragraphs>24</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PowerPoint Sunusu</vt:lpstr>
      <vt:lpstr>   Bunu üç ana başlıkta toplayabiliriz:  </vt:lpstr>
      <vt:lpstr>PowerPoint Sunusu</vt:lpstr>
      <vt:lpstr> Bitkisel ilaç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2018-06-08T11:32:10Z</dcterms:created>
  <dcterms:modified xsi:type="dcterms:W3CDTF">2018-06-08T11:32:26Z</dcterms:modified>
</cp:coreProperties>
</file>