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3631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193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4223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5254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0488544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910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60527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95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5705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1719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4378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06529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Delta and Epsilon </a:t>
            </a:r>
            <a:r>
              <a:rPr lang="tr-TR" dirty="0" err="1" smtClean="0"/>
              <a:t>Proteobacteria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75071" y="1666526"/>
            <a:ext cx="10441858" cy="4572000"/>
          </a:xfrm>
        </p:spPr>
        <p:txBody>
          <a:bodyPr>
            <a:normAutofit/>
          </a:bodyPr>
          <a:lstStyle/>
          <a:p>
            <a:r>
              <a:rPr lang="tr-TR" b="1" dirty="0" smtClean="0"/>
              <a:t>Important </a:t>
            </a:r>
            <a:r>
              <a:rPr lang="tr-TR" b="1" dirty="0" err="1" smtClean="0"/>
              <a:t>Genera</a:t>
            </a:r>
            <a:r>
              <a:rPr lang="tr-TR" b="1" dirty="0" smtClean="0"/>
              <a:t>: </a:t>
            </a:r>
            <a:r>
              <a:rPr lang="tr-TR" i="1" dirty="0" err="1" smtClean="0"/>
              <a:t>Myxococcus</a:t>
            </a:r>
            <a:r>
              <a:rPr lang="tr-TR" i="1" dirty="0" smtClean="0"/>
              <a:t>, </a:t>
            </a:r>
            <a:r>
              <a:rPr lang="tr-TR" i="1" dirty="0" err="1" smtClean="0"/>
              <a:t>Stigmatella</a:t>
            </a:r>
            <a:endParaRPr lang="tr-TR" dirty="0" smtClean="0"/>
          </a:p>
          <a:p>
            <a:r>
              <a:rPr lang="tr-TR" dirty="0" smtClean="0"/>
              <a:t>S</a:t>
            </a:r>
            <a:r>
              <a:rPr lang="en-US" dirty="0" err="1" smtClean="0"/>
              <a:t>liding</a:t>
            </a:r>
            <a:r>
              <a:rPr lang="en-US" dirty="0" smtClean="0"/>
              <a:t> </a:t>
            </a:r>
            <a:r>
              <a:rPr lang="en-US" dirty="0"/>
              <a:t>movement,</a:t>
            </a:r>
          </a:p>
          <a:p>
            <a:r>
              <a:rPr lang="en-US" dirty="0"/>
              <a:t>Although they do not contain </a:t>
            </a:r>
            <a:r>
              <a:rPr lang="tr-TR" dirty="0" err="1" smtClean="0"/>
              <a:t>flagellum</a:t>
            </a:r>
            <a:r>
              <a:rPr lang="en-US" dirty="0" smtClean="0"/>
              <a:t>, </a:t>
            </a:r>
            <a:r>
              <a:rPr lang="en-US" dirty="0"/>
              <a:t>they are capable of moving when they come into contact with a surface.</a:t>
            </a:r>
          </a:p>
          <a:p>
            <a:r>
              <a:rPr lang="tr-TR" i="1" dirty="0" err="1"/>
              <a:t>M</a:t>
            </a:r>
            <a:r>
              <a:rPr lang="en-US" i="1" dirty="0" err="1" smtClean="0"/>
              <a:t>yxobacteria</a:t>
            </a:r>
            <a:r>
              <a:rPr lang="en-US" i="1" dirty="0" smtClean="0"/>
              <a:t> </a:t>
            </a:r>
            <a:r>
              <a:rPr lang="en-US" dirty="0"/>
              <a:t>form a budding body and exhibit a life cycle with intercellular communication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81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 </a:t>
            </a:r>
            <a:r>
              <a:rPr lang="tr-TR" b="1" dirty="0" err="1"/>
              <a:t>Sulfate</a:t>
            </a:r>
            <a:r>
              <a:rPr lang="tr-TR" b="1" dirty="0"/>
              <a:t> and </a:t>
            </a:r>
            <a:r>
              <a:rPr lang="tr-TR" b="1" dirty="0" err="1"/>
              <a:t>Sulfur-Reducing</a:t>
            </a:r>
            <a:r>
              <a:rPr lang="tr-TR" b="1" dirty="0"/>
              <a:t> </a:t>
            </a:r>
            <a:r>
              <a:rPr lang="tr-TR" b="1" dirty="0" err="1"/>
              <a:t>Proteobacteria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34109" y="1556792"/>
            <a:ext cx="11183814" cy="4898016"/>
          </a:xfrm>
        </p:spPr>
        <p:txBody>
          <a:bodyPr>
            <a:normAutofit/>
          </a:bodyPr>
          <a:lstStyle/>
          <a:p>
            <a:r>
              <a:rPr lang="tr-TR" b="1" dirty="0" smtClean="0"/>
              <a:t>Important </a:t>
            </a:r>
            <a:r>
              <a:rPr lang="tr-TR" b="1" dirty="0" err="1" smtClean="0"/>
              <a:t>Genera</a:t>
            </a:r>
            <a:r>
              <a:rPr lang="en-US" b="1" dirty="0" smtClean="0"/>
              <a:t>: </a:t>
            </a:r>
            <a:r>
              <a:rPr lang="en-US" i="1" dirty="0" err="1"/>
              <a:t>Desulfovibrio</a:t>
            </a:r>
            <a:r>
              <a:rPr lang="en-US" i="1" dirty="0"/>
              <a:t>, </a:t>
            </a:r>
            <a:r>
              <a:rPr lang="en-US" i="1" dirty="0" err="1"/>
              <a:t>Desulfobacter</a:t>
            </a:r>
            <a:r>
              <a:rPr lang="en-US" i="1" dirty="0"/>
              <a:t>, </a:t>
            </a:r>
            <a:r>
              <a:rPr lang="en-US" i="1" dirty="0" err="1"/>
              <a:t>Desulfuromonas</a:t>
            </a:r>
            <a:endParaRPr lang="en-US" i="1" dirty="0"/>
          </a:p>
          <a:p>
            <a:r>
              <a:rPr lang="tr-TR" dirty="0" err="1" smtClean="0"/>
              <a:t>They</a:t>
            </a:r>
            <a:r>
              <a:rPr lang="en-US" dirty="0" smtClean="0"/>
              <a:t> </a:t>
            </a:r>
            <a:r>
              <a:rPr lang="en-US" dirty="0"/>
              <a:t>can use sulfate (SO</a:t>
            </a:r>
            <a:r>
              <a:rPr lang="en-US" baseline="-25000" dirty="0"/>
              <a:t>4</a:t>
            </a:r>
            <a:r>
              <a:rPr lang="en-US" baseline="30000" dirty="0"/>
              <a:t>2-</a:t>
            </a:r>
            <a:r>
              <a:rPr lang="en-US" dirty="0"/>
              <a:t>) and sulfur (S0) as electron acceptors under oxygen-free conditions.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586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i="1" dirty="0" err="1" smtClean="0"/>
              <a:t>Firmicutes</a:t>
            </a:r>
            <a:r>
              <a:rPr lang="tr-TR" b="1" i="1" dirty="0" smtClean="0"/>
              <a:t>,  </a:t>
            </a:r>
            <a:r>
              <a:rPr lang="tr-TR" b="1" i="1" dirty="0" err="1" smtClean="0"/>
              <a:t>Mollicutes</a:t>
            </a:r>
            <a:r>
              <a:rPr lang="tr-TR" b="1" i="1" dirty="0" smtClean="0"/>
              <a:t>  and </a:t>
            </a:r>
            <a:r>
              <a:rPr lang="tr-TR" b="1" i="1" dirty="0" err="1" smtClean="0"/>
              <a:t>Actinobacteria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b="1" dirty="0" err="1" smtClean="0"/>
              <a:t>Non-Spore</a:t>
            </a:r>
            <a:r>
              <a:rPr lang="tr-TR" b="1" dirty="0" smtClean="0"/>
              <a:t> </a:t>
            </a:r>
            <a:r>
              <a:rPr lang="tr-TR" b="1" dirty="0" err="1" smtClean="0"/>
              <a:t>Forming</a:t>
            </a:r>
            <a:r>
              <a:rPr lang="tr-TR" b="1" dirty="0" smtClean="0"/>
              <a:t> </a:t>
            </a:r>
            <a:r>
              <a:rPr lang="tr-TR" b="1" dirty="0" err="1"/>
              <a:t>Firmicutes</a:t>
            </a:r>
            <a:endParaRPr lang="tr-TR" b="1" dirty="0"/>
          </a:p>
          <a:p>
            <a:pPr>
              <a:buNone/>
            </a:pPr>
            <a:r>
              <a:rPr lang="tr-TR" dirty="0" smtClean="0"/>
              <a:t>Important </a:t>
            </a:r>
            <a:r>
              <a:rPr lang="tr-TR" dirty="0" err="1" smtClean="0"/>
              <a:t>Genera</a:t>
            </a:r>
            <a:r>
              <a:rPr lang="tr-TR" dirty="0" smtClean="0"/>
              <a:t>: </a:t>
            </a:r>
            <a:r>
              <a:rPr lang="tr-TR" i="1" dirty="0" err="1"/>
              <a:t>Staphylococcus</a:t>
            </a:r>
            <a:r>
              <a:rPr lang="tr-TR" i="1" dirty="0"/>
              <a:t>, </a:t>
            </a:r>
            <a:r>
              <a:rPr lang="tr-TR" i="1" dirty="0" err="1"/>
              <a:t>Micrococcus</a:t>
            </a:r>
            <a:r>
              <a:rPr lang="tr-TR" i="1" dirty="0"/>
              <a:t>, </a:t>
            </a:r>
            <a:r>
              <a:rPr lang="tr-TR" i="1" dirty="0" err="1"/>
              <a:t>Streptococcus</a:t>
            </a:r>
            <a:r>
              <a:rPr lang="tr-TR" i="1" dirty="0"/>
              <a:t>, </a:t>
            </a:r>
            <a:r>
              <a:rPr lang="tr-TR" i="1" dirty="0" err="1"/>
              <a:t>Lactobacillus</a:t>
            </a:r>
            <a:r>
              <a:rPr lang="tr-TR" i="1" dirty="0"/>
              <a:t>, </a:t>
            </a:r>
            <a:r>
              <a:rPr lang="tr-TR" i="1" dirty="0" err="1"/>
              <a:t>Sarcina</a:t>
            </a:r>
            <a:endParaRPr lang="tr-TR" i="1" dirty="0"/>
          </a:p>
          <a:p>
            <a:pPr>
              <a:buNone/>
            </a:pPr>
            <a:r>
              <a:rPr lang="tr-TR" dirty="0" err="1"/>
              <a:t>These</a:t>
            </a:r>
            <a:r>
              <a:rPr lang="tr-TR" dirty="0"/>
              <a:t> Gram-</a:t>
            </a:r>
            <a:r>
              <a:rPr lang="tr-TR" dirty="0" err="1"/>
              <a:t>positive</a:t>
            </a:r>
            <a:r>
              <a:rPr lang="tr-TR" dirty="0"/>
              <a:t> </a:t>
            </a:r>
            <a:r>
              <a:rPr lang="tr-TR" dirty="0" err="1"/>
              <a:t>cocci</a:t>
            </a:r>
            <a:r>
              <a:rPr lang="tr-TR" dirty="0"/>
              <a:t> are </a:t>
            </a:r>
            <a:r>
              <a:rPr lang="tr-TR" dirty="0" err="1"/>
              <a:t>relatively</a:t>
            </a:r>
            <a:r>
              <a:rPr lang="tr-TR" dirty="0"/>
              <a:t> </a:t>
            </a:r>
            <a:r>
              <a:rPr lang="tr-TR" dirty="0" err="1"/>
              <a:t>resistant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low</a:t>
            </a:r>
            <a:r>
              <a:rPr lang="tr-TR" dirty="0"/>
              <a:t> </a:t>
            </a:r>
            <a:r>
              <a:rPr lang="tr-TR" dirty="0" err="1"/>
              <a:t>water</a:t>
            </a:r>
            <a:r>
              <a:rPr lang="tr-TR" dirty="0"/>
              <a:t> </a:t>
            </a:r>
            <a:r>
              <a:rPr lang="tr-TR" dirty="0" err="1"/>
              <a:t>potential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smtClean="0"/>
              <a:t>has </a:t>
            </a:r>
            <a:r>
              <a:rPr lang="tr-TR" dirty="0" err="1"/>
              <a:t>good</a:t>
            </a:r>
            <a:r>
              <a:rPr lang="tr-TR" dirty="0"/>
              <a:t> </a:t>
            </a:r>
            <a:r>
              <a:rPr lang="tr-TR" dirty="0" err="1"/>
              <a:t>tolerance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drying</a:t>
            </a:r>
            <a:r>
              <a:rPr lang="tr-TR" dirty="0"/>
              <a:t> and </a:t>
            </a:r>
            <a:r>
              <a:rPr lang="tr-TR" dirty="0" err="1"/>
              <a:t>high</a:t>
            </a:r>
            <a:r>
              <a:rPr lang="tr-TR" dirty="0"/>
              <a:t> salt (</a:t>
            </a:r>
            <a:r>
              <a:rPr lang="tr-TR" dirty="0" err="1"/>
              <a:t>NaCl</a:t>
            </a:r>
            <a:r>
              <a:rPr lang="tr-TR" dirty="0"/>
              <a:t>) </a:t>
            </a:r>
            <a:r>
              <a:rPr lang="tr-TR" dirty="0" err="1"/>
              <a:t>concentration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535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Staphylococcus epidermidis</a:t>
            </a:r>
            <a:r>
              <a:rPr lang="en-US" dirty="0"/>
              <a:t>; it is a </a:t>
            </a:r>
            <a:r>
              <a:rPr lang="tr-TR" dirty="0" err="1" smtClean="0"/>
              <a:t>micro</a:t>
            </a:r>
            <a:r>
              <a:rPr lang="en-US" dirty="0" smtClean="0"/>
              <a:t>organism</a:t>
            </a:r>
            <a:r>
              <a:rPr lang="en-US" dirty="0"/>
              <a:t>, usually found in the skin or mucous membranes.</a:t>
            </a:r>
          </a:p>
          <a:p>
            <a:r>
              <a:rPr lang="en-US" i="1" dirty="0"/>
              <a:t>Staphylococcus aureus; </a:t>
            </a:r>
            <a:r>
              <a:rPr lang="en-US" dirty="0"/>
              <a:t>It is a yellow pigmented organism that arises in relation to pathological conditions.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207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Lactic Acid Bacteria and Lactic Acid </a:t>
            </a:r>
            <a:r>
              <a:rPr lang="en-US" b="1" dirty="0" smtClean="0"/>
              <a:t>Fermentation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Gram-</a:t>
            </a:r>
            <a:r>
              <a:rPr lang="tr-TR" dirty="0" err="1" smtClean="0"/>
              <a:t>positive</a:t>
            </a:r>
            <a:r>
              <a:rPr lang="tr-TR" dirty="0" smtClean="0"/>
              <a:t> </a:t>
            </a:r>
            <a:r>
              <a:rPr lang="tr-TR" dirty="0" err="1"/>
              <a:t>bacilli</a:t>
            </a:r>
            <a:r>
              <a:rPr lang="tr-TR" dirty="0"/>
              <a:t> and </a:t>
            </a:r>
            <a:r>
              <a:rPr lang="tr-TR" dirty="0" err="1" smtClean="0"/>
              <a:t>cocci</a:t>
            </a:r>
            <a:r>
              <a:rPr lang="tr-TR" dirty="0" smtClean="0"/>
              <a:t> </a:t>
            </a:r>
            <a:r>
              <a:rPr lang="tr-TR" dirty="0" err="1" smtClean="0"/>
              <a:t>able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produced </a:t>
            </a:r>
            <a:r>
              <a:rPr lang="tr-TR" dirty="0" err="1" smtClean="0"/>
              <a:t>lactic</a:t>
            </a:r>
            <a:r>
              <a:rPr lang="tr-TR" dirty="0" smtClean="0"/>
              <a:t> </a:t>
            </a:r>
            <a:r>
              <a:rPr lang="tr-TR" dirty="0" err="1"/>
              <a:t>acid</a:t>
            </a:r>
            <a:r>
              <a:rPr lang="tr-TR" dirty="0"/>
              <a:t> as a fermentation </a:t>
            </a:r>
            <a:r>
              <a:rPr lang="tr-TR" dirty="0" err="1" smtClean="0"/>
              <a:t>product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aerotolerant</a:t>
            </a:r>
            <a:r>
              <a:rPr lang="tr-TR" dirty="0" smtClean="0"/>
              <a:t> </a:t>
            </a:r>
            <a:r>
              <a:rPr lang="tr-TR" dirty="0" err="1"/>
              <a:t>anaerobes</a:t>
            </a:r>
            <a:r>
              <a:rPr lang="tr-TR" dirty="0"/>
              <a:t>.</a:t>
            </a:r>
          </a:p>
          <a:p>
            <a:r>
              <a:rPr lang="tr-TR" dirty="0" smtClean="0"/>
              <a:t>Limited </a:t>
            </a:r>
            <a:r>
              <a:rPr lang="tr-TR" dirty="0" err="1"/>
              <a:t>biosynthetic</a:t>
            </a:r>
            <a:r>
              <a:rPr lang="tr-TR" dirty="0"/>
              <a:t> </a:t>
            </a:r>
            <a:r>
              <a:rPr lang="tr-TR" dirty="0" err="1"/>
              <a:t>capabilities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766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only fermentation product produced by the group called </a:t>
            </a:r>
            <a:r>
              <a:rPr lang="en-US" b="1" dirty="0" err="1"/>
              <a:t>homofermentative</a:t>
            </a:r>
            <a:r>
              <a:rPr lang="en-US" dirty="0"/>
              <a:t> is lactic acid. </a:t>
            </a:r>
            <a:endParaRPr lang="tr-TR" dirty="0" smtClean="0"/>
          </a:p>
          <a:p>
            <a:r>
              <a:rPr lang="en-US" dirty="0" smtClean="0"/>
              <a:t>The </a:t>
            </a:r>
            <a:r>
              <a:rPr lang="en-US" dirty="0"/>
              <a:t>other group is called </a:t>
            </a:r>
            <a:r>
              <a:rPr lang="en-US" b="1" dirty="0" err="1"/>
              <a:t>heterofementative</a:t>
            </a:r>
            <a:r>
              <a:rPr lang="en-US" dirty="0"/>
              <a:t>. They produce ethanol and CO</a:t>
            </a:r>
            <a:r>
              <a:rPr lang="en-US" baseline="-25000" dirty="0"/>
              <a:t>2</a:t>
            </a:r>
            <a:r>
              <a:rPr lang="en-US" dirty="0"/>
              <a:t> as well as lactate.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719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i="1" dirty="0" err="1" smtClean="0"/>
              <a:t>Streptococcus</a:t>
            </a:r>
            <a:r>
              <a:rPr lang="tr-TR" b="1" dirty="0" smtClean="0"/>
              <a:t> and Other </a:t>
            </a:r>
            <a:r>
              <a:rPr lang="tr-TR" b="1" dirty="0" err="1" smtClean="0"/>
              <a:t>Cocci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species of the genus</a:t>
            </a:r>
            <a:r>
              <a:rPr lang="en-US" i="1" dirty="0"/>
              <a:t> Streptococcus </a:t>
            </a:r>
            <a:r>
              <a:rPr lang="en-US" dirty="0"/>
              <a:t>are pathogens</a:t>
            </a:r>
          </a:p>
          <a:p>
            <a:r>
              <a:rPr lang="en-US" dirty="0"/>
              <a:t>Other</a:t>
            </a:r>
            <a:r>
              <a:rPr lang="en-US" i="1" dirty="0"/>
              <a:t> streptococci </a:t>
            </a:r>
            <a:r>
              <a:rPr lang="en-US" dirty="0"/>
              <a:t>are lactic acid producers; plays an important role in the production of some fermented products</a:t>
            </a:r>
          </a:p>
          <a:p>
            <a:r>
              <a:rPr lang="en-US" dirty="0"/>
              <a:t>Some species are the root cause of tooth decay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84748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432619"/>
            <a:ext cx="8229600" cy="5791200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en-US" dirty="0" smtClean="0"/>
              <a:t>Colonies </a:t>
            </a:r>
            <a:r>
              <a:rPr lang="en-US" dirty="0"/>
              <a:t>of strains producing </a:t>
            </a:r>
            <a:r>
              <a:rPr lang="en-US" dirty="0" err="1"/>
              <a:t>streptolizin</a:t>
            </a:r>
            <a:r>
              <a:rPr lang="en-US" dirty="0"/>
              <a:t> O or S are surrounded by a large zone of completely </a:t>
            </a:r>
            <a:r>
              <a:rPr lang="en-US" dirty="0" err="1"/>
              <a:t>hemolized</a:t>
            </a:r>
            <a:r>
              <a:rPr lang="en-US" dirty="0"/>
              <a:t> red blood cells. This phenomenon is called </a:t>
            </a:r>
            <a:r>
              <a:rPr lang="en-US" b="1" dirty="0"/>
              <a:t>β-hemolysis.</a:t>
            </a:r>
          </a:p>
          <a:p>
            <a:pPr marL="64008" indent="0">
              <a:buNone/>
            </a:pPr>
            <a:r>
              <a:rPr lang="en-US" dirty="0"/>
              <a:t>  </a:t>
            </a:r>
            <a:endParaRPr lang="tr-TR" dirty="0" smtClean="0"/>
          </a:p>
          <a:p>
            <a:r>
              <a:rPr lang="en-US" b="1" i="1" dirty="0" smtClean="0"/>
              <a:t>Streptococcus</a:t>
            </a:r>
            <a:r>
              <a:rPr lang="en-US" b="1" dirty="0" smtClean="0"/>
              <a:t> </a:t>
            </a:r>
            <a:r>
              <a:rPr lang="en-US" dirty="0"/>
              <a:t>and the like are divided into immunological (determined by different letters) groups of specific carbohydrate antigens.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82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Güven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311</Words>
  <Application>Microsoft Office PowerPoint</Application>
  <PresentationFormat>Geniş ekran</PresentationFormat>
  <Paragraphs>28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Century Gothic</vt:lpstr>
      <vt:lpstr>Verdana</vt:lpstr>
      <vt:lpstr>Wingdings 2</vt:lpstr>
      <vt:lpstr>Canlı</vt:lpstr>
      <vt:lpstr>Delta and Epsilon Proteobacteria</vt:lpstr>
      <vt:lpstr>  Sulfate and Sulfur-Reducing Proteobacteria </vt:lpstr>
      <vt:lpstr>Firmicutes,  Mollicutes  and Actinobacteria </vt:lpstr>
      <vt:lpstr>PowerPoint Sunusu</vt:lpstr>
      <vt:lpstr>Lactic Acid Bacteria and Lactic Acid Fermentation</vt:lpstr>
      <vt:lpstr>PowerPoint Sunusu</vt:lpstr>
      <vt:lpstr>Streptococcus and Other Cocci 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Delta ve Epsilon Proteobacteria</dc:title>
  <dc:creator>sevgi</dc:creator>
  <cp:lastModifiedBy>sevgi</cp:lastModifiedBy>
  <cp:revision>8</cp:revision>
  <dcterms:created xsi:type="dcterms:W3CDTF">2020-01-07T09:33:40Z</dcterms:created>
  <dcterms:modified xsi:type="dcterms:W3CDTF">2020-01-21T13:17:29Z</dcterms:modified>
</cp:coreProperties>
</file>