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6" r:id="rId10"/>
    <p:sldId id="267" r:id="rId11"/>
    <p:sldId id="271" r:id="rId12"/>
    <p:sldId id="270" r:id="rId13"/>
    <p:sldId id="268" r:id="rId14"/>
    <p:sldId id="269" r:id="rId15"/>
    <p:sldId id="265" r:id="rId16"/>
    <p:sldId id="272" r:id="rId17"/>
    <p:sldId id="273" r:id="rId18"/>
    <p:sldId id="274" r:id="rId19"/>
    <p:sldId id="278" r:id="rId20"/>
    <p:sldId id="289" r:id="rId21"/>
    <p:sldId id="277" r:id="rId22"/>
    <p:sldId id="276" r:id="rId23"/>
    <p:sldId id="279" r:id="rId24"/>
    <p:sldId id="280" r:id="rId25"/>
    <p:sldId id="290" r:id="rId26"/>
    <p:sldId id="282" r:id="rId27"/>
    <p:sldId id="281" r:id="rId28"/>
    <p:sldId id="283" r:id="rId29"/>
    <p:sldId id="287" r:id="rId30"/>
    <p:sldId id="286" r:id="rId31"/>
    <p:sldId id="291" r:id="rId32"/>
    <p:sldId id="285" r:id="rId33"/>
    <p:sldId id="292" r:id="rId34"/>
    <p:sldId id="284" r:id="rId35"/>
    <p:sldId id="288" r:id="rId3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2286000" y="3124200"/>
            <a:ext cx="61722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7764621" y="1174097"/>
            <a:ext cx="2286000" cy="381000"/>
          </a:xfrm>
        </p:spPr>
        <p:txBody>
          <a:bodyPr/>
          <a:lstStyle/>
          <a:p>
            <a:fld id="{D9F75050-0E15-4C5B-92B0-66D068882F1F}" type="datetimeFigureOut">
              <a:rPr lang="tr-TR" smtClean="0"/>
              <a:pPr/>
              <a:t>28.01.2017</a:t>
            </a:fld>
            <a:endParaRPr lang="tr-TR"/>
          </a:p>
        </p:txBody>
      </p:sp>
      <p:sp>
        <p:nvSpPr>
          <p:cNvPr id="17" name="16 Altbilgi Yer Tutucusu"/>
          <p:cNvSpPr>
            <a:spLocks noGrp="1"/>
          </p:cNvSpPr>
          <p:nvPr>
            <p:ph type="ftr" sz="quarter" idx="11"/>
          </p:nvPr>
        </p:nvSpPr>
        <p:spPr bwMode="auto">
          <a:xfrm rot="5400000">
            <a:off x="7077269" y="4181669"/>
            <a:ext cx="3657600" cy="384048"/>
          </a:xfrm>
        </p:spPr>
        <p:txBody>
          <a:bodyPr/>
          <a:lstStyle/>
          <a:p>
            <a:endParaRPr lang="tr-TR"/>
          </a:p>
        </p:txBody>
      </p:sp>
      <p:sp>
        <p:nvSpPr>
          <p:cNvPr id="10" name="9 Dikdörtgen"/>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Dikdörtgen"/>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Dikdörtgen"/>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üz Bağlayıcı"/>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Düz Bağlayıcı"/>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19 Düz Bağlayıcı"/>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Düz Bağlayıcı"/>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Düz Bağlayıcı"/>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21 Düz Bağlayıcı"/>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26 Dikdörtgen"/>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Oval"/>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Oval"/>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23 Oval"/>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Oval"/>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24 Oval"/>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28 Slayt Numarası Yer Tutucusu"/>
          <p:cNvSpPr>
            <a:spLocks noGrp="1"/>
          </p:cNvSpPr>
          <p:nvPr>
            <p:ph type="sldNum" sz="quarter" idx="12"/>
          </p:nvPr>
        </p:nvSpPr>
        <p:spPr bwMode="auto">
          <a:xfrm>
            <a:off x="1325544" y="4928702"/>
            <a:ext cx="609600" cy="517524"/>
          </a:xfrm>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28.01.2017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9"/>
            <a:ext cx="1676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28.01.2017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457200" y="1600200"/>
            <a:ext cx="74676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D9F75050-0E15-4C5B-92B0-66D068882F1F}" type="datetimeFigureOut">
              <a:rPr lang="tr-TR" smtClean="0"/>
              <a:pPr/>
              <a:t>28.01.2017</a:t>
            </a:fld>
            <a:endParaRPr lang="tr-TR"/>
          </a:p>
        </p:txBody>
      </p:sp>
      <p:sp>
        <p:nvSpPr>
          <p:cNvPr id="9" name="8 Slayt Numarası Yer Tutucusu"/>
          <p:cNvSpPr>
            <a:spLocks noGrp="1"/>
          </p:cNvSpPr>
          <p:nvPr>
            <p:ph type="sldNum" sz="quarter" idx="15"/>
          </p:nvPr>
        </p:nvSpPr>
        <p:spPr/>
        <p:txBody>
          <a:bodyPr rtlCol="0"/>
          <a:lstStyle/>
          <a:p>
            <a:fld id="{B1DEFA8C-F947-479F-BE07-76B6B3F80BF1}"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2286000" y="2895600"/>
            <a:ext cx="61722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7763256" y="1170432"/>
            <a:ext cx="2286000" cy="381000"/>
          </a:xfrm>
        </p:spPr>
        <p:txBody>
          <a:bodyPr/>
          <a:lstStyle/>
          <a:p>
            <a:fld id="{D9F75050-0E15-4C5B-92B0-66D068882F1F}" type="datetimeFigureOut">
              <a:rPr lang="tr-TR" smtClean="0"/>
              <a:pPr/>
              <a:t>28.01.2017</a:t>
            </a:fld>
            <a:endParaRPr lang="tr-TR"/>
          </a:p>
        </p:txBody>
      </p:sp>
      <p:sp>
        <p:nvSpPr>
          <p:cNvPr id="5" name="4 Altbilgi Yer Tutucusu"/>
          <p:cNvSpPr>
            <a:spLocks noGrp="1"/>
          </p:cNvSpPr>
          <p:nvPr>
            <p:ph type="ftr" sz="quarter" idx="11"/>
          </p:nvPr>
        </p:nvSpPr>
        <p:spPr bwMode="auto">
          <a:xfrm rot="5400000">
            <a:off x="7077456" y="4178808"/>
            <a:ext cx="3657600" cy="384048"/>
          </a:xfrm>
        </p:spPr>
        <p:txBody>
          <a:bodyPr/>
          <a:lstStyle/>
          <a:p>
            <a:endParaRPr lang="tr-TR"/>
          </a:p>
        </p:txBody>
      </p:sp>
      <p:sp>
        <p:nvSpPr>
          <p:cNvPr id="9" name="8 Dikdörtgen"/>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üz Bağlayıcı"/>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Düz Bağlayıcı"/>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Düz Bağlayıcı"/>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Düz Bağlayıcı"/>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16 Düz Bağlayıcı"/>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Dikdörtgen"/>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18 Oval"/>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19 Oval"/>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Oval"/>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Oval"/>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Oval"/>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Düz Bağlayıcı"/>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Slayt Numarası Yer Tutucusu"/>
          <p:cNvSpPr>
            <a:spLocks noGrp="1"/>
          </p:cNvSpPr>
          <p:nvPr>
            <p:ph type="sldNum" sz="quarter" idx="12"/>
          </p:nvPr>
        </p:nvSpPr>
        <p:spPr bwMode="auto">
          <a:xfrm>
            <a:off x="1340616" y="4928702"/>
            <a:ext cx="609600" cy="517524"/>
          </a:xfrm>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28.01.2017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9" name="8 İçerik Yer Tutucusu"/>
          <p:cNvSpPr>
            <a:spLocks noGrp="1"/>
          </p:cNvSpPr>
          <p:nvPr>
            <p:ph sz="quarter" idx="1"/>
          </p:nvPr>
        </p:nvSpPr>
        <p:spPr>
          <a:xfrm>
            <a:off x="457200"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270248"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75438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D9F75050-0E15-4C5B-92B0-66D068882F1F}" type="datetimeFigureOut">
              <a:rPr lang="tr-TR" smtClean="0"/>
              <a:pPr/>
              <a:t>28.01.2017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1" name="10 İçerik Yer Tutucusu"/>
          <p:cNvSpPr>
            <a:spLocks noGrp="1"/>
          </p:cNvSpPr>
          <p:nvPr>
            <p:ph sz="quarter" idx="2"/>
          </p:nvPr>
        </p:nvSpPr>
        <p:spPr>
          <a:xfrm>
            <a:off x="457200"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371975"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D9F75050-0E15-4C5B-92B0-66D068882F1F}" type="datetimeFigureOut">
              <a:rPr lang="tr-TR" smtClean="0"/>
              <a:pPr/>
              <a:t>28.01.2017</a:t>
            </a:fld>
            <a:endParaRPr lang="tr-TR"/>
          </a:p>
        </p:txBody>
      </p:sp>
      <p:sp>
        <p:nvSpPr>
          <p:cNvPr id="7" name="6 Slayt Numarası Yer Tutucusu"/>
          <p:cNvSpPr>
            <a:spLocks noGrp="1"/>
          </p:cNvSpPr>
          <p:nvPr>
            <p:ph type="sldNum" sz="quarter" idx="11"/>
          </p:nvPr>
        </p:nvSpPr>
        <p:spPr/>
        <p:txBody>
          <a:bodyPr rtlCol="0"/>
          <a:lstStyle/>
          <a:p>
            <a:fld id="{B1DEFA8C-F947-479F-BE07-76B6B3F80BF1}"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28.01.2017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1 Başlık"/>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Düz Bağlayıcı"/>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10 Düz Bağlayıcı"/>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Dikdörtgen"/>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17 İçerik Yer Tutucusu"/>
          <p:cNvSpPr>
            <a:spLocks noGrp="1"/>
          </p:cNvSpPr>
          <p:nvPr>
            <p:ph sz="quarter" idx="1"/>
          </p:nvPr>
        </p:nvSpPr>
        <p:spPr>
          <a:xfrm>
            <a:off x="304800" y="274320"/>
            <a:ext cx="56388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D9F75050-0E15-4C5B-92B0-66D068882F1F}" type="datetimeFigureOut">
              <a:rPr lang="tr-TR" smtClean="0"/>
              <a:pPr/>
              <a:t>28.01.2017</a:t>
            </a:fld>
            <a:endParaRPr lang="tr-TR"/>
          </a:p>
        </p:txBody>
      </p:sp>
      <p:sp>
        <p:nvSpPr>
          <p:cNvPr id="22" name="21 Slayt Numarası Yer Tutucusu"/>
          <p:cNvSpPr>
            <a:spLocks noGrp="1"/>
          </p:cNvSpPr>
          <p:nvPr>
            <p:ph type="sldNum" sz="quarter" idx="15"/>
          </p:nvPr>
        </p:nvSpPr>
        <p:spPr/>
        <p:txBody>
          <a:bodyPr rtlCol="0"/>
          <a:lstStyle/>
          <a:p>
            <a:fld id="{B1DEFA8C-F947-479F-BE07-76B6B3F80BF1}"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1 Başlık"/>
          <p:cNvSpPr>
            <a:spLocks noGrp="1"/>
          </p:cNvSpPr>
          <p:nvPr>
            <p:ph type="title"/>
          </p:nvPr>
        </p:nvSpPr>
        <p:spPr>
          <a:xfrm rot="5400000">
            <a:off x="3350133" y="3200400"/>
            <a:ext cx="6309360" cy="4572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10 Dikdörtgen"/>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18 Düz Bağlayıcı"/>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19 Düz Bağlayıcı"/>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16 Veri Yer Tutucusu"/>
          <p:cNvSpPr>
            <a:spLocks noGrp="1"/>
          </p:cNvSpPr>
          <p:nvPr>
            <p:ph type="dt" sz="half" idx="10"/>
          </p:nvPr>
        </p:nvSpPr>
        <p:spPr/>
        <p:txBody>
          <a:bodyPr rtlCol="0"/>
          <a:lstStyle/>
          <a:p>
            <a:fld id="{D9F75050-0E15-4C5B-92B0-66D068882F1F}" type="datetimeFigureOut">
              <a:rPr lang="tr-TR" smtClean="0"/>
              <a:pPr/>
              <a:t>28.01.2017</a:t>
            </a:fld>
            <a:endParaRPr lang="tr-TR"/>
          </a:p>
        </p:txBody>
      </p:sp>
      <p:sp>
        <p:nvSpPr>
          <p:cNvPr id="18" name="17 Slayt Numarası Yer Tutucusu"/>
          <p:cNvSpPr>
            <a:spLocks noGrp="1"/>
          </p:cNvSpPr>
          <p:nvPr>
            <p:ph type="sldNum" sz="quarter" idx="11"/>
          </p:nvPr>
        </p:nvSpPr>
        <p:spPr/>
        <p:txBody>
          <a:bodyPr rtlCol="0"/>
          <a:lstStyle/>
          <a:p>
            <a:fld id="{B1DEFA8C-F947-479F-BE07-76B6B3F80BF1}"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21 Başlık Yer Tutucusu"/>
          <p:cNvSpPr>
            <a:spLocks noGrp="1"/>
          </p:cNvSpPr>
          <p:nvPr>
            <p:ph type="title"/>
          </p:nvPr>
        </p:nvSpPr>
        <p:spPr>
          <a:xfrm>
            <a:off x="457200" y="274638"/>
            <a:ext cx="74676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9F75050-0E15-4C5B-92B0-66D068882F1F}" type="datetimeFigureOut">
              <a:rPr lang="tr-TR" smtClean="0"/>
              <a:pPr/>
              <a:t>28.01.2017</a:t>
            </a:fld>
            <a:endParaRPr lang="tr-TR"/>
          </a:p>
        </p:txBody>
      </p:sp>
      <p:sp>
        <p:nvSpPr>
          <p:cNvPr id="3" name="2 Altbilgi Yer Tutucusu"/>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6 Düz Bağlayıcı"/>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8 Düz Bağlayıcı"/>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9 Dikdörtgen"/>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Slayt Numarası Yer Tutucusu"/>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a:bodyPr>
          <a:lstStyle/>
          <a:p>
            <a:r>
              <a:rPr lang="tr-TR" sz="2000" dirty="0" smtClean="0"/>
              <a:t>DÜNYADA VE TÜRKİYEDE UYGULANAN EĞİTİM PROGRAMLARI</a:t>
            </a:r>
            <a:endParaRPr lang="tr-TR" sz="2000" dirty="0"/>
          </a:p>
        </p:txBody>
      </p:sp>
      <p:sp>
        <p:nvSpPr>
          <p:cNvPr id="3" name="2 Alt Başlık"/>
          <p:cNvSpPr>
            <a:spLocks noGrp="1"/>
          </p:cNvSpPr>
          <p:nvPr>
            <p:ph type="subTitle" idx="1"/>
          </p:nvPr>
        </p:nvSpPr>
        <p:spPr/>
        <p:txBody>
          <a:bodyPr/>
          <a:lstStyle/>
          <a:p>
            <a:endParaRPr lang="tr-T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r>
              <a:rPr lang="tr-TR" dirty="0" smtClean="0"/>
              <a:t>İşitme engelli çocuklar için ilk önce Fransa’da 1755 yılında işitme engelliler okulu açılmış, bu okulu İngiltere, Almanya, Amerika’da açılan işitme engelliler okulu takip etmiştir. </a:t>
            </a:r>
          </a:p>
          <a:p>
            <a:r>
              <a:rPr lang="tr-TR" dirty="0" smtClean="0"/>
              <a:t>A. </a:t>
            </a:r>
            <a:r>
              <a:rPr lang="tr-TR" dirty="0" err="1" smtClean="0"/>
              <a:t>Graham</a:t>
            </a:r>
            <a:r>
              <a:rPr lang="tr-TR" dirty="0" smtClean="0"/>
              <a:t> </a:t>
            </a:r>
            <a:r>
              <a:rPr lang="tr-TR" dirty="0" err="1" smtClean="0"/>
              <a:t>Bell’in</a:t>
            </a:r>
            <a:r>
              <a:rPr lang="tr-TR" dirty="0" smtClean="0"/>
              <a:t> 1876 yılında telefonu icat etmesi, işitme engellilerin eğitiminde işitme araçlarının kullanılmaya başlamasına sebep olmuştur.</a:t>
            </a:r>
            <a:endParaRPr lang="tr-TR" i="1" dirty="0" smtClean="0"/>
          </a:p>
          <a:p>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a:bodyPr>
          <a:lstStyle/>
          <a:p>
            <a:r>
              <a:rPr lang="tr-TR" sz="2800" dirty="0" smtClean="0"/>
              <a:t>Zihinsel engelli çocuklarla ilk bireysel çalışma bir Fransız olan Jean </a:t>
            </a:r>
            <a:r>
              <a:rPr lang="tr-TR" sz="2800" dirty="0" err="1" smtClean="0"/>
              <a:t>Marcgespard</a:t>
            </a:r>
            <a:r>
              <a:rPr lang="tr-TR" sz="2800" dirty="0" smtClean="0"/>
              <a:t> Hard (1775-1838) tarafından başlatılmıştır. Hard ormanda bulunan Victor isimli zihinsel engelli bir çocuğu eğitmeye çalışmıştır.</a:t>
            </a:r>
            <a:endParaRPr lang="tr-TR" sz="2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r>
              <a:rPr lang="tr-TR" dirty="0" smtClean="0"/>
              <a:t>Engelli çocukların örgün eğitimlerine 18. yüzyılda başlanmasına rağmen, özel eğitim kapsamında değerlendirilen üstün yetenekli çocuklarla ilgili çalışma 14. yüzyılda sadece Türklerde görülmüştür. İngiltere, Fransa ve Almanya’da üstün yeteneklilerin değerlendirilmesine yönelik tedbirler, 1918 yılından sonra alınmaya başlanmıştır. </a:t>
            </a:r>
          </a:p>
          <a:p>
            <a:r>
              <a:rPr lang="tr-TR" dirty="0" smtClean="0"/>
              <a:t>Testlerle belirlenen üstün yetenekli çocuklar için 1918 yılında </a:t>
            </a:r>
            <a:r>
              <a:rPr lang="tr-TR" dirty="0" err="1" smtClean="0"/>
              <a:t>Lousville</a:t>
            </a:r>
            <a:r>
              <a:rPr lang="tr-TR" dirty="0" smtClean="0"/>
              <a:t> kentinde özel bir sınıf açılmıştır</a:t>
            </a:r>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r>
              <a:rPr lang="tr-TR" dirty="0" smtClean="0"/>
              <a:t>Özel eğitim politikaları ülkelerin kültür, teknoloji ve ekonomik yapısına bağlı olarak farklılık göstermektedir. Engellilere yönelik ayrımcılık bazı ülkelerde anayasa, bazılarında ise yasalarla yasaklanmıştır. Almanya ve Japonya’da ayrımcılık anayasa ile yasaklanmışken, Amerika’da yasalarla </a:t>
            </a:r>
            <a:r>
              <a:rPr lang="tr-TR" dirty="0" smtClean="0"/>
              <a:t>yasaklanmıştır. Engellilere yönelik hizmetler aşama halinde  ilerlemiştir.</a:t>
            </a:r>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r>
              <a:rPr lang="tr-TR" dirty="0" smtClean="0"/>
              <a:t>Birinci aşamada; engelli çocukların iyileştirilebileceği düşüncesinden hareketle bu çocuklar hastane ve okul hastanesinde tedavi edilmeye çalışılmıştır. İkinci aşamada, 19. yüzyılın son otuz yılında engelli çocukların diğer çocuklardan ayrılması gerektiği üzerinde durulmuş ve engelli çocuklar için halk okulları ve paralı özel enstitüler açılmıştır. Üçüncü aşamada özel eğitime gereksinim duyan engelli çocuklara normal </a:t>
            </a:r>
            <a:r>
              <a:rPr lang="tr-TR" dirty="0" smtClean="0"/>
              <a:t>okullar </a:t>
            </a:r>
            <a:r>
              <a:rPr lang="tr-TR" dirty="0" smtClean="0"/>
              <a:t>da açılan özel sınıflarda özel hazırlanmış programlar uygulanmıştır.</a:t>
            </a:r>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a:bodyPr>
          <a:lstStyle/>
          <a:p>
            <a:r>
              <a:rPr lang="tr-TR" sz="2800" dirty="0" smtClean="0"/>
              <a:t>Dördüncü aşama; 20. yüzyılın başında ortaya çıkmış ve eğitime halk da katılmıştır. Amerika’da 1930’lu yıllarda engelli çocuklara yönelik ılımlı tutumlar gelişmiştir. </a:t>
            </a:r>
            <a:endParaRPr lang="tr-TR" sz="28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a:bodyPr>
          <a:lstStyle/>
          <a:p>
            <a:r>
              <a:rPr lang="tr-TR" sz="2800" dirty="0" smtClean="0"/>
              <a:t>Beşinci aşamaya 1950’li yıllarda geçilmiş ve engelli çocuklara bakım veren yatılı okullar kapanarak yeni okulların açılması tamamen durdurulmuştur. Tıp, eğitim, psikoloji, konuşma, işitme gibi disiplinlerde 1950 yılından sonra bütünleşme görülmüştür</a:t>
            </a:r>
            <a:endParaRPr lang="tr-TR" sz="28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a:bodyPr>
          <a:lstStyle/>
          <a:p>
            <a:r>
              <a:rPr lang="tr-TR" sz="2800" dirty="0" smtClean="0"/>
              <a:t>Daha sonraki yıllarda çıkarılan yasalarla, engelli çocuk ve gençler ayrımcılıktan korunmaya çalışılmış ve eğitimde fırsat eşitliğini sağlamak için fonlar oluşturulmuştur</a:t>
            </a:r>
            <a:endParaRPr lang="tr-TR" sz="28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r>
              <a:rPr lang="tr-TR" dirty="0" smtClean="0"/>
              <a:t>1963 </a:t>
            </a:r>
            <a:r>
              <a:rPr lang="tr-TR" dirty="0" smtClean="0"/>
              <a:t>yılından itibaren çıkarılan yasa çerçevesinde engelliler koruma altına alınmış,mesleki eğitimleri, mesleğe uyumları gibi konularda önlemler getirilmiştir. Danimarka, Hollanda, İtalya, İrlanda, Lüksemburg, Portekiz ve İspanya’da engellilerin istihdamları, rehabilitasyonlarına yönelik yasalar bulunmaktadır</a:t>
            </a:r>
            <a:endParaRPr lang="tr-T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a:bodyPr>
          <a:lstStyle/>
          <a:p>
            <a:r>
              <a:rPr lang="tr-TR" b="1" dirty="0" smtClean="0"/>
              <a:t>Türkiye’de Özel Eğitim</a:t>
            </a:r>
          </a:p>
          <a:p>
            <a:r>
              <a:rPr lang="tr-TR" dirty="0" smtClean="0"/>
              <a:t>Türkiye’de özel </a:t>
            </a:r>
            <a:r>
              <a:rPr lang="tr-TR" dirty="0" smtClean="0"/>
              <a:t>eğitim alanında yapılan çalışmaların başlangıcı çok eski dönemlere dayanmaktadır. Osmanlı Devleti döneminde insan hakları dolayısıyla engelli hakları gibi kavramlar söz konusu olmamakla birlikte,engellilerin yaşlılar evinde koruma altına alındığı, yetenek ve becerilerine uygun işlerde çalıştırıldıkları dikkati çekmektedir. </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pPr fontAlgn="base"/>
            <a:r>
              <a:rPr lang="tr-TR" sz="2800" dirty="0" smtClean="0"/>
              <a:t>Bu bölüm;</a:t>
            </a:r>
          </a:p>
          <a:p>
            <a:pPr lvl="1" fontAlgn="base"/>
            <a:r>
              <a:rPr lang="tr-TR" sz="2800" dirty="0" smtClean="0"/>
              <a:t>Aral, N. ve </a:t>
            </a:r>
            <a:r>
              <a:rPr lang="tr-TR" sz="2800" dirty="0" err="1" smtClean="0"/>
              <a:t>Gürsoy</a:t>
            </a:r>
            <a:r>
              <a:rPr lang="tr-TR" sz="2800" dirty="0" smtClean="0"/>
              <a:t>, F. 2007. Özel eğitim gerektiren çocuklar ve özel eğitime giriş. İstanbul: </a:t>
            </a:r>
            <a:r>
              <a:rPr lang="tr-TR" sz="2800" dirty="0" err="1" smtClean="0"/>
              <a:t>Morpa</a:t>
            </a:r>
            <a:r>
              <a:rPr lang="tr-TR" sz="2800" dirty="0" smtClean="0"/>
              <a:t> Kültür Yayınları.</a:t>
            </a:r>
          </a:p>
          <a:p>
            <a:pPr fontAlgn="base"/>
            <a:r>
              <a:rPr lang="tr-TR" sz="2800" dirty="0" smtClean="0"/>
              <a:t>kaynağından aynen alınmıştır.        </a:t>
            </a:r>
          </a:p>
          <a:p>
            <a:r>
              <a:rPr lang="tr-TR" sz="2800" dirty="0" smtClean="0"/>
              <a:t> </a:t>
            </a:r>
          </a:p>
          <a:p>
            <a:r>
              <a:rPr lang="tr-TR" sz="2800" b="1" i="1" dirty="0" smtClean="0"/>
              <a:t> </a:t>
            </a:r>
            <a:endParaRPr lang="tr-TR" sz="2800" i="1" dirty="0" smtClean="0"/>
          </a:p>
          <a:p>
            <a:r>
              <a:rPr lang="tr-TR" sz="2800" i="1" dirty="0" smtClean="0"/>
              <a:t> </a:t>
            </a:r>
          </a:p>
          <a:p>
            <a:endParaRPr lang="tr-T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pPr lvl="0">
              <a:buClr>
                <a:srgbClr val="FE8637"/>
              </a:buClr>
            </a:pPr>
            <a:r>
              <a:rPr lang="tr-TR" sz="2800" dirty="0">
                <a:solidFill>
                  <a:prstClr val="black"/>
                </a:solidFill>
              </a:rPr>
              <a:t>Bunun yanı sıra Osmanlı Devleti dönemindeki Enderun mektepleri dünyada üstün zekalı çocukların eğitiminin ilk sistemli seçim, eğitim ve istihdam örneği olarak görülmektedir</a:t>
            </a:r>
          </a:p>
        </p:txBody>
      </p:sp>
    </p:spTree>
    <p:extLst>
      <p:ext uri="{BB962C8B-B14F-4D97-AF65-F5344CB8AC3E}">
        <p14:creationId xmlns:p14="http://schemas.microsoft.com/office/powerpoint/2010/main" val="9132067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r>
              <a:rPr lang="tr-TR" dirty="0" smtClean="0"/>
              <a:t>Türkiye’de sistemli ilk özel eğitim hizmetleri, 1889’da İstanbul Sultanahmet’te </a:t>
            </a:r>
            <a:r>
              <a:rPr lang="tr-TR" dirty="0" err="1" smtClean="0"/>
              <a:t>Grati</a:t>
            </a:r>
            <a:r>
              <a:rPr lang="tr-TR" dirty="0" smtClean="0"/>
              <a:t> Efendi tarafından İstanbul Ticaret Mektebi’nin bir bölümünde sağırlar okulunun açılması ile başlamıştır. Bir yıl sonra bu okula görme engelliler için bir bölüm eklenmiştir. </a:t>
            </a:r>
          </a:p>
          <a:p>
            <a:r>
              <a:rPr lang="tr-TR" dirty="0" smtClean="0"/>
              <a:t>Görme engelliler ile ilgili bölüm yaklaşık 30 yıl eğitim ve öğretimine devam ettikten sonra 1919 yılında kapatılmıştır</a:t>
            </a:r>
            <a:endParaRPr lang="tr-T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a:bodyPr>
          <a:lstStyle/>
          <a:p>
            <a:r>
              <a:rPr lang="tr-TR" sz="2800" dirty="0" smtClean="0"/>
              <a:t>İzmir’de 1921 yılında Körler Okulu kurulmuş ve bunu 1923 yılında İzmir’de kurulan Sağırlar Okulu izlemiştir.</a:t>
            </a:r>
          </a:p>
          <a:p>
            <a:r>
              <a:rPr lang="tr-TR" sz="2800" dirty="0" smtClean="0"/>
              <a:t>Başlangıçta Sağlık ve Sosyal Yardım Bakanlığına bağlı olan bu okullar 1950 yılında Milli Eğitim Bakanlığı’na bağlanmıştır</a:t>
            </a:r>
            <a:endParaRPr lang="tr-TR" sz="28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a:bodyPr>
          <a:lstStyle/>
          <a:p>
            <a:r>
              <a:rPr lang="tr-TR" sz="2800" dirty="0" smtClean="0"/>
              <a:t>Atatürk tarafından 1923’de uluslararası nitelikte çocuk hakları Cenevre sözleşmesi imzalanmıştır. 1926’daki Türk Medeni Kanununda özel eğitim konusuna değinilerek anne-babaların çocuğu engeli olsun ya da olmasın çocuğun durumuna uygun şekilde yetiştirmekle sorumlu olduğu ifade edilmiştir</a:t>
            </a:r>
            <a:endParaRPr lang="tr-TR" sz="28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a:bodyPr>
          <a:lstStyle/>
          <a:p>
            <a:r>
              <a:rPr lang="tr-TR" sz="2800" dirty="0" smtClean="0"/>
              <a:t>Korunmaya Muhtaç Çocuklar Yasası 1949 yılında çıkarılmış ve bu yasa ile yatılı özel eğitim kurumları için yasal koşullar hazırlanmıştır. Görme ve işitme engelli çocuklar için 1950’li yıllar engellilerin örgütlenmesi açısından önemli yıllar olmuştur. </a:t>
            </a:r>
            <a:endParaRPr lang="tr-TR" sz="28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pPr lvl="0">
              <a:buClr>
                <a:srgbClr val="FE8637"/>
              </a:buClr>
            </a:pPr>
            <a:r>
              <a:rPr lang="tr-TR" sz="2800" dirty="0">
                <a:solidFill>
                  <a:prstClr val="black"/>
                </a:solidFill>
              </a:rPr>
              <a:t>1955 yılında eğitilebilir zihinsel engelli çocukları seçmek</a:t>
            </a:r>
            <a:r>
              <a:rPr lang="tr-TR" sz="2800" dirty="0" smtClean="0">
                <a:solidFill>
                  <a:prstClr val="black"/>
                </a:solidFill>
              </a:rPr>
              <a:t>, özel </a:t>
            </a:r>
            <a:r>
              <a:rPr lang="tr-TR" sz="2800" dirty="0" err="1" smtClean="0">
                <a:solidFill>
                  <a:prstClr val="black"/>
                </a:solidFill>
              </a:rPr>
              <a:t>gereksinimli</a:t>
            </a:r>
            <a:r>
              <a:rPr lang="tr-TR" sz="2800" dirty="0" smtClean="0">
                <a:solidFill>
                  <a:prstClr val="black"/>
                </a:solidFill>
              </a:rPr>
              <a:t> </a:t>
            </a:r>
            <a:r>
              <a:rPr lang="tr-TR" sz="2800" dirty="0">
                <a:solidFill>
                  <a:prstClr val="black"/>
                </a:solidFill>
              </a:rPr>
              <a:t>diğer çocukları incelemek ve rehberlikte bulunmak için ilk psikoloji kliniği (Rehberlik ve Araştırma Merkezi/RAM) kurulmuştur. Ankara </a:t>
            </a:r>
            <a:r>
              <a:rPr lang="tr-TR" sz="2800" dirty="0" err="1" smtClean="0">
                <a:solidFill>
                  <a:prstClr val="black"/>
                </a:solidFill>
              </a:rPr>
              <a:t>Kazıkiçi</a:t>
            </a:r>
            <a:r>
              <a:rPr lang="tr-TR" sz="2800" dirty="0" smtClean="0">
                <a:solidFill>
                  <a:prstClr val="black"/>
                </a:solidFill>
              </a:rPr>
              <a:t> </a:t>
            </a:r>
            <a:r>
              <a:rPr lang="tr-TR" sz="2800" dirty="0">
                <a:solidFill>
                  <a:prstClr val="black"/>
                </a:solidFill>
              </a:rPr>
              <a:t>Bostonları İlkokulunda 1955 yılında Zihinsel Engelli Çocuklar için bir sınıf açılmıştır.</a:t>
            </a:r>
            <a:endParaRPr lang="tr-TR" sz="2800" i="1" dirty="0">
              <a:solidFill>
                <a:prstClr val="black"/>
              </a:solidFill>
            </a:endParaRPr>
          </a:p>
          <a:p>
            <a:pPr lvl="0">
              <a:buClr>
                <a:srgbClr val="FE8637"/>
              </a:buClr>
            </a:pPr>
            <a:endParaRPr lang="tr-TR" sz="2800" dirty="0">
              <a:solidFill>
                <a:prstClr val="black"/>
              </a:solidFill>
            </a:endParaRPr>
          </a:p>
          <a:p>
            <a:endParaRPr lang="tr-TR" sz="2800" dirty="0"/>
          </a:p>
        </p:txBody>
      </p:sp>
    </p:spTree>
    <p:extLst>
      <p:ext uri="{BB962C8B-B14F-4D97-AF65-F5344CB8AC3E}">
        <p14:creationId xmlns:p14="http://schemas.microsoft.com/office/powerpoint/2010/main" val="345853838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a:bodyPr>
          <a:lstStyle/>
          <a:p>
            <a:r>
              <a:rPr lang="tr-TR" sz="2800" dirty="0" smtClean="0"/>
              <a:t>Engellilerin </a:t>
            </a:r>
            <a:r>
              <a:rPr lang="tr-TR" sz="2800" dirty="0" smtClean="0"/>
              <a:t>üretken hale getirilmesi ve özel eğitime ilişkin maddelere 1961 Anayasasında yer verilmiş ve İlköğretim Yasası’na özel eğitimle ilgili hükümler konularak ilk defa özel eğitim yönetmeliği çıkarılmıştır. </a:t>
            </a:r>
            <a:endParaRPr lang="tr-TR" sz="28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a:bodyPr>
          <a:lstStyle/>
          <a:p>
            <a:r>
              <a:rPr lang="tr-TR" sz="2800" dirty="0" smtClean="0"/>
              <a:t>Eğitimde fırsat eşitliğini gündeme getiren 1973 yılında yürürlüğe giren 1739 sayılı Milli Eğitim Temel Kanunu’nun 8. maddesi ile özel eğitimin genel eğitim sistemi içinde yer alması hükme bağlanmıştır.</a:t>
            </a:r>
          </a:p>
          <a:p>
            <a:endParaRPr lang="tr-TR" sz="28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a:bodyPr>
          <a:lstStyle/>
          <a:p>
            <a:r>
              <a:rPr lang="tr-TR" sz="2800" dirty="0" smtClean="0"/>
              <a:t>1982’de kabul edilen Anayasada da engelli çocuklara ilişkin kurallara yer verilmiştir. Anayasanın 2. maddesinde Türkiye Cumhuriyetinin Sosyal bir hukuk devleti olduğu belirtildikten sonra herkesin yaşama hakkına sahip olduğu vurgulanmıştır. </a:t>
            </a:r>
            <a:endParaRPr lang="tr-TR" sz="28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r>
              <a:rPr lang="tr-TR" dirty="0" smtClean="0"/>
              <a:t>Başlangıçta özel eğitim alanında yapılan çalışmalar Milli Eğitim Bakanlığı bünyesinde küçük bir birimde yürütülürken, 1980 yılında Özel Eğitim Genel Müdürlüğü kurulmuş, 1982 yılında Özel Eğitim Genel Müdürlüğü Daire Başkanlığı’na, 1983 yılında ise Özel Eğitim ve Rehberlik Dairesi Başkanlığına dönüştürülmüştür.</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endParaRPr lang="tr-TR" dirty="0"/>
          </a:p>
        </p:txBody>
      </p:sp>
      <p:sp>
        <p:nvSpPr>
          <p:cNvPr id="3" name="2 İçerik Yer Tutucusu"/>
          <p:cNvSpPr>
            <a:spLocks noGrp="1"/>
          </p:cNvSpPr>
          <p:nvPr>
            <p:ph sz="quarter" idx="1"/>
          </p:nvPr>
        </p:nvSpPr>
        <p:spPr/>
        <p:txBody>
          <a:bodyPr>
            <a:normAutofit/>
          </a:bodyPr>
          <a:lstStyle/>
          <a:p>
            <a:r>
              <a:rPr lang="tr-TR" sz="2800" b="1" dirty="0" smtClean="0"/>
              <a:t>Dünya’da Özel Eğitim </a:t>
            </a:r>
          </a:p>
          <a:p>
            <a:r>
              <a:rPr lang="tr-TR" sz="2800" dirty="0" smtClean="0"/>
              <a:t>Engelli bireylerin varlığı insanlık tarihi kadar eski olmakla birlikte eğitimleri çok eskilere dayanmamaktadır. Antik çağdaki toplumlarda engelli çocukların öldürüldükleri, ihmal ve istismara uğradıkları bilinmektedir. </a:t>
            </a:r>
            <a:endParaRPr lang="tr-TR" sz="28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a:bodyPr>
          <a:lstStyle/>
          <a:p>
            <a:r>
              <a:rPr lang="tr-TR" sz="2800" dirty="0" smtClean="0"/>
              <a:t>1983’de çıkarılan 2828 sayılı Sosyal Hizmetler ve Çocuk Esirgeme Kurumu Kanunu ile özel gereksinimli çocuklar kapsamındaki korunmaya muhtaç çocuklar ile özel eğitim gerektiren çocuklar da koruma altına alınmıştır. </a:t>
            </a:r>
            <a:endParaRPr lang="tr-TR" sz="28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pPr lvl="0">
              <a:buClr>
                <a:srgbClr val="FE8637"/>
              </a:buClr>
            </a:pPr>
            <a:r>
              <a:rPr lang="tr-TR" sz="2800" dirty="0">
                <a:solidFill>
                  <a:prstClr val="black"/>
                </a:solidFill>
              </a:rPr>
              <a:t>1987 yılında 3360 sayılı İl Özel İdaresi Kanunu çıkarılmıştır. Özel eğitimi de kapsayan bu kanunda ilköğretimin sağlanması için genel ve gerektiğinde gezici ilköğretim okulları ve buna yönelik personel istihdamının oluşturulması üzerinde durulmuştur. </a:t>
            </a:r>
            <a:endParaRPr lang="tr-TR" sz="2800" i="1" dirty="0">
              <a:solidFill>
                <a:prstClr val="black"/>
              </a:solidFill>
            </a:endParaRPr>
          </a:p>
        </p:txBody>
      </p:sp>
    </p:spTree>
    <p:extLst>
      <p:ext uri="{BB962C8B-B14F-4D97-AF65-F5344CB8AC3E}">
        <p14:creationId xmlns:p14="http://schemas.microsoft.com/office/powerpoint/2010/main" val="383885532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a:bodyPr>
          <a:lstStyle/>
          <a:p>
            <a:r>
              <a:rPr lang="tr-TR" sz="2800" dirty="0" smtClean="0"/>
              <a:t>1997’den itibaren özel olarak açılan özel eğitim merkezlerinin sayısı arttırılmıştır. Bu merkezlere devam eden çocukların ailelerine Emekli Sandığı ve Sosyal Sigortalar Kurumu Genel Müdürlüğü tarafından yardım yapılmaktadır. </a:t>
            </a:r>
            <a:endParaRPr lang="tr-TR" sz="280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pPr lvl="0">
              <a:buClr>
                <a:srgbClr val="FE8637"/>
              </a:buClr>
            </a:pPr>
            <a:r>
              <a:rPr lang="tr-TR" sz="2800" dirty="0">
                <a:solidFill>
                  <a:prstClr val="black"/>
                </a:solidFill>
              </a:rPr>
              <a:t>Günümüzde Milli Eğitimdeki Merkez Örgütlerinin çalışmaları, İl ve İlçelerdeki Milli Eğitim Müdürlükleri bünyesindeki Özel Eğitim ile ilgili birimler yürütülmektedir.</a:t>
            </a:r>
          </a:p>
        </p:txBody>
      </p:sp>
    </p:spTree>
    <p:extLst>
      <p:ext uri="{BB962C8B-B14F-4D97-AF65-F5344CB8AC3E}">
        <p14:creationId xmlns:p14="http://schemas.microsoft.com/office/powerpoint/2010/main" val="181856888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a:bodyPr>
          <a:lstStyle/>
          <a:p>
            <a:r>
              <a:rPr lang="tr-TR" sz="2800" dirty="0" smtClean="0"/>
              <a:t>Başbakanlığa bağlı olarak çalışan Özürlüler İdaresi Başkanlığı da engellilere yönelik çalışmalar yapmaktadır. Bunlarla birlikte üniversitelerin özel eğitim bölümleri bu alana uzman yetiştirmekte ve bilimsel çalışmalar yapmakta, kliniklerde engelli bireylere hem tıbbi hem de eğitsel yardımda bulunmaktadır. </a:t>
            </a:r>
            <a:endParaRPr lang="tr-TR" sz="2800"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r>
              <a:rPr lang="tr-TR" sz="2800" dirty="0" smtClean="0"/>
              <a:t>Özel Eğitim alanında hizmet veren dernek ve vakıflarında özel eğitime önemli katkıları bulunmakta ve hükümet programlarına yönelik iyileştirici politikalar oluşturulmasına katkı sağlamaktadır</a:t>
            </a:r>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endParaRPr lang="tr-TR" dirty="0" smtClean="0"/>
          </a:p>
          <a:p>
            <a:pPr lvl="0">
              <a:buClr>
                <a:srgbClr val="FE8637"/>
              </a:buClr>
            </a:pPr>
            <a:r>
              <a:rPr lang="tr-TR" dirty="0">
                <a:solidFill>
                  <a:prstClr val="black"/>
                </a:solidFill>
              </a:rPr>
              <a:t>Engelli çocuklara yönelik bu tutumların nedenleri şu şekilde sıralanabilir</a:t>
            </a:r>
            <a:r>
              <a:rPr lang="tr-TR" dirty="0" smtClean="0">
                <a:solidFill>
                  <a:prstClr val="black"/>
                </a:solidFill>
              </a:rPr>
              <a:t>;</a:t>
            </a:r>
            <a:endParaRPr lang="tr-TR" dirty="0"/>
          </a:p>
          <a:p>
            <a:r>
              <a:rPr lang="tr-TR" dirty="0" smtClean="0"/>
              <a:t>İlkel toplumlarda kişinin kabul görmesi için herhangi bir özelliğe sahip olması ve ihtiyaçlarını kendi kendine karşılaması gerekmektedir. Bakım ve korunma için başkasına bağımlı olan kişi, toplum tarafından dışlanmakta ve başkalarının yardımına ihtiyaç duydukları için topluma yarar sağlayamayacağı düşünülmektedir </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r>
              <a:rPr lang="tr-TR" dirty="0" smtClean="0"/>
              <a:t>Göçebe </a:t>
            </a:r>
            <a:r>
              <a:rPr lang="tr-TR" dirty="0" err="1" smtClean="0"/>
              <a:t>kızılderili</a:t>
            </a:r>
            <a:r>
              <a:rPr lang="tr-TR" dirty="0" smtClean="0"/>
              <a:t> kabileler, göç dönemi geldiğinde kabilenin yaşlı ve bakıma muhtaç kişilerini çadırlarına yiyecek ve yakacak bırakarak onları son konaklama yerlerinde kaderlerine terk ettikleri vurgulanmaktadır. Bazı </a:t>
            </a:r>
            <a:r>
              <a:rPr lang="tr-TR" dirty="0" err="1" smtClean="0"/>
              <a:t>eskimo</a:t>
            </a:r>
            <a:r>
              <a:rPr lang="tr-TR" dirty="0" smtClean="0"/>
              <a:t> kabilelerinde ise yaşlılar ve bakıma muhtaç bireyler yakın akrabalarınca soyularak köyden uzak bir yerde buzların üstünde donmaya bırakıldığı belirtilmektedir.</a:t>
            </a:r>
            <a:endParaRPr lang="tr-TR" i="1" dirty="0" smtClean="0"/>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r>
              <a:rPr lang="tr-TR" dirty="0" smtClean="0"/>
              <a:t>Eski Mısır gibi bazı toplumlarda engelli olarak dünyaya gelen veya sonradan engelli olan bireylerin, anne ve babaların işledikleri bir günahın cezası olduğuna inanılıyordu. Bu bireylere yardım eden veya koruyan kişilerin tanrı tarafından cezalandırılacağı korkusu da yaygındı. </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a:bodyPr>
          <a:lstStyle/>
          <a:p>
            <a:r>
              <a:rPr lang="tr-TR" sz="2800" dirty="0" smtClean="0"/>
              <a:t>Hıristiyanlık ve Müslümanlık gibi büyük dinlerin ortaya çıkması ve yayılması ile birlikte, sevap kazanma ve günah işleme duygusu etkili olmaya başlamıştır. Bu nedenle engelli bireylere acınarak yaklaşılmış ve koruma altına alınmıştır </a:t>
            </a:r>
            <a:endParaRPr lang="tr-TR" sz="2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a:bodyPr>
          <a:lstStyle/>
          <a:p>
            <a:r>
              <a:rPr lang="tr-TR" sz="2800" dirty="0" smtClean="0"/>
              <a:t>Engellilere götürülen hizmetlerin M.Ö. 4. yüzyıla kadar uzandığı, ilk girişimlerin Anadolu Uygarlığından filizlendiği ve Kayseri yöresinde Aziz Basil’in ilk körler hastanesini açmasıyla başladığı belirtilmiştir. </a:t>
            </a:r>
          </a:p>
          <a:p>
            <a:r>
              <a:rPr lang="tr-TR" sz="2800" dirty="0" smtClean="0"/>
              <a:t>Daha sonra görme engelliler ile ilgili olarak M.Ö. 308’de Mısır’da, M.S. 5. yüzyılda Suriye’de çalışmalara rastlanmaktadır </a:t>
            </a:r>
            <a:endParaRPr lang="tr-TR" sz="2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r>
              <a:rPr lang="tr-TR" dirty="0" smtClean="0"/>
              <a:t>İlk körler okulu Fransa’da 18. yüzyılda </a:t>
            </a:r>
            <a:r>
              <a:rPr lang="tr-TR" dirty="0" err="1" smtClean="0"/>
              <a:t>ValentinHaüy</a:t>
            </a:r>
            <a:r>
              <a:rPr lang="tr-TR" dirty="0" smtClean="0"/>
              <a:t> tarafından açılmıştır. Bunu İngiltere, Almanya, Avusturya ve Rusya’da açılan görme engelliler okulu izlemiştir. Görme engelliler için ilk kabartma </a:t>
            </a:r>
            <a:r>
              <a:rPr lang="tr-TR" dirty="0" err="1" smtClean="0"/>
              <a:t>ValentinHaüy</a:t>
            </a:r>
            <a:r>
              <a:rPr lang="tr-TR" dirty="0" smtClean="0"/>
              <a:t> tarafından yazılmıştır.</a:t>
            </a:r>
            <a:endParaRPr lang="tr-TR" i="1" dirty="0" smtClean="0"/>
          </a:p>
          <a:p>
            <a:r>
              <a:rPr lang="tr-TR" dirty="0" smtClean="0"/>
              <a:t>Görme engelli olan Fransız Louis Braille, 1930 yıllarında görme engellilerin kullanabilecekleri kabartılmış altı nokta esasına dayanan bir alfabe geliştirmiştir. Braille sistemi kısaca dokunarak okuma sistemidir </a:t>
            </a:r>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34</TotalTime>
  <Words>1287</Words>
  <Application>Microsoft Office PowerPoint</Application>
  <PresentationFormat>Ekran Gösterisi (4:3)</PresentationFormat>
  <Paragraphs>50</Paragraphs>
  <Slides>35</Slides>
  <Notes>0</Notes>
  <HiddenSlides>0</HiddenSlides>
  <MMClips>0</MMClips>
  <ScaleCrop>false</ScaleCrop>
  <HeadingPairs>
    <vt:vector size="4" baseType="variant">
      <vt:variant>
        <vt:lpstr>Tema</vt:lpstr>
      </vt:variant>
      <vt:variant>
        <vt:i4>1</vt:i4>
      </vt:variant>
      <vt:variant>
        <vt:lpstr>Slayt Başlıkları</vt:lpstr>
      </vt:variant>
      <vt:variant>
        <vt:i4>35</vt:i4>
      </vt:variant>
    </vt:vector>
  </HeadingPairs>
  <TitlesOfParts>
    <vt:vector size="36" baseType="lpstr">
      <vt:lpstr>Cumba</vt:lpstr>
      <vt:lpstr>DÜNYADA VE TÜRKİYEDE UYGULANAN EĞİTİM PROGRAMLARI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acer</dc:creator>
  <cp:lastModifiedBy>Figen Gürsoy</cp:lastModifiedBy>
  <cp:revision>21</cp:revision>
  <dcterms:created xsi:type="dcterms:W3CDTF">2017-01-03T11:15:32Z</dcterms:created>
  <dcterms:modified xsi:type="dcterms:W3CDTF">2017-01-28T15:33:34Z</dcterms:modified>
</cp:coreProperties>
</file>