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80661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279130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50703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64996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3127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05897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27DFD8-DBE2-4696-9949-70BA6CEA0129}"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40672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27DFD8-DBE2-4696-9949-70BA6CEA0129}"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14919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27DFD8-DBE2-4696-9949-70BA6CEA0129}"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9773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25237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64607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7DFD8-DBE2-4696-9949-70BA6CEA0129}"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6D34C-6A26-4637-B4FF-608391DF13B3}" type="slidenum">
              <a:rPr lang="tr-TR" smtClean="0"/>
              <a:t>‹#›</a:t>
            </a:fld>
            <a:endParaRPr lang="tr-TR"/>
          </a:p>
        </p:txBody>
      </p:sp>
    </p:spTree>
    <p:extLst>
      <p:ext uri="{BB962C8B-B14F-4D97-AF65-F5344CB8AC3E}">
        <p14:creationId xmlns:p14="http://schemas.microsoft.com/office/powerpoint/2010/main" val="301136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Romantizm Dönemi Polonya Edebiyatı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984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a:t>Zygmunt</a:t>
            </a:r>
            <a:r>
              <a:rPr lang="tr-TR" b="1" dirty="0"/>
              <a:t> </a:t>
            </a:r>
            <a:r>
              <a:rPr lang="tr-TR" b="1" dirty="0" err="1"/>
              <a:t>Krasiński</a:t>
            </a:r>
            <a:r>
              <a:rPr lang="tr-TR" b="1" dirty="0"/>
              <a:t/>
            </a:r>
            <a:br>
              <a:rPr lang="tr-TR" b="1" dirty="0"/>
            </a:br>
            <a:endParaRPr lang="tr-TR" dirty="0"/>
          </a:p>
        </p:txBody>
      </p:sp>
      <p:sp>
        <p:nvSpPr>
          <p:cNvPr id="3" name="İçerik Yer Tutucusu 2"/>
          <p:cNvSpPr>
            <a:spLocks noGrp="1"/>
          </p:cNvSpPr>
          <p:nvPr>
            <p:ph idx="1"/>
          </p:nvPr>
        </p:nvSpPr>
        <p:spPr/>
        <p:txBody>
          <a:bodyPr>
            <a:normAutofit fontScale="47500" lnSpcReduction="20000"/>
          </a:bodyPr>
          <a:lstStyle/>
          <a:p>
            <a:r>
              <a:rPr lang="tr-TR" dirty="0"/>
              <a:t>Bir kontun oğlu olarak Paris’te dünyaya gelen </a:t>
            </a:r>
            <a:r>
              <a:rPr lang="tr-TR" dirty="0" err="1"/>
              <a:t>Krasiński</a:t>
            </a:r>
            <a:r>
              <a:rPr lang="tr-TR" dirty="0"/>
              <a:t> (1812-1859), çok küçük yaşta annesinin veremden ölmesi üzerine babası  Kont </a:t>
            </a:r>
            <a:r>
              <a:rPr lang="tr-TR" dirty="0" err="1"/>
              <a:t>Wincenty</a:t>
            </a:r>
            <a:r>
              <a:rPr lang="tr-TR" dirty="0"/>
              <a:t> </a:t>
            </a:r>
            <a:r>
              <a:rPr lang="tr-TR" dirty="0" err="1"/>
              <a:t>Krasiński</a:t>
            </a:r>
            <a:r>
              <a:rPr lang="tr-TR" dirty="0"/>
              <a:t> tarafından büyütülmüş ve  önce </a:t>
            </a:r>
            <a:r>
              <a:rPr lang="tr-TR" dirty="0" err="1"/>
              <a:t>Napoléon’un</a:t>
            </a:r>
            <a:r>
              <a:rPr lang="tr-TR" dirty="0"/>
              <a:t> ve  daha sonra da Çar Nikola’nın yaveri olan babasının sanatçı üzerindeki etkisi, ölümüne kadar  sürmüştü.</a:t>
            </a:r>
          </a:p>
          <a:p>
            <a:r>
              <a:rPr lang="tr-TR" dirty="0"/>
              <a:t>	Daha on üç yaşında bir çocukken şiirler yazmaya başlayan şair Varşova Üniversitesi’nde hukuk okudu. Babasının arzusu üzerine, o dönemdeki özgürlükçü öğrenci hareketlerine katılmadı. Bu durum arkadaşları tarafından dışlanmasına neden olmuştu. Üniversiteyi bırakıp  İsviçre’ye gitti. Eserlerinde önemli bir yer tutan dağ manzaraları motifi, bu yılların izleridir. Bu sırada sürekli yazıyor, Byron gibi ünlü romantikleri çeviriyordu.</a:t>
            </a:r>
          </a:p>
          <a:p>
            <a:r>
              <a:rPr lang="tr-TR" dirty="0"/>
              <a:t>	1829 yılında Viyana, Cenevre gibi Avrupa’nın büyük kentlerini gezdi. Buralardaki üniversitelerde verilen dersleri dinliyor, önemli  bilim ve sanat adamlarıyla tanışma olanağını buluyordu. Cenevre’de </a:t>
            </a:r>
            <a:r>
              <a:rPr lang="tr-TR" dirty="0" err="1"/>
              <a:t>Mickiewicz</a:t>
            </a:r>
            <a:r>
              <a:rPr lang="tr-TR" dirty="0"/>
              <a:t> ile de tanışmış, babasına yazdığı bir mektupta, </a:t>
            </a:r>
            <a:r>
              <a:rPr lang="tr-TR" dirty="0" err="1"/>
              <a:t>Mickiewicz’i</a:t>
            </a:r>
            <a:r>
              <a:rPr lang="tr-TR" dirty="0"/>
              <a:t> onurlu ve soğuk bulduğunu </a:t>
            </a:r>
            <a:r>
              <a:rPr lang="tr-TR" dirty="0" smtClean="0"/>
              <a:t>belirtmişti. Aynı </a:t>
            </a:r>
            <a:r>
              <a:rPr lang="tr-TR" dirty="0"/>
              <a:t>yılın kasım ayında İtalya’ya gitti. Roma’da tekrar </a:t>
            </a:r>
            <a:r>
              <a:rPr lang="tr-TR" dirty="0" err="1"/>
              <a:t>Mickiewicz</a:t>
            </a:r>
            <a:r>
              <a:rPr lang="tr-TR" dirty="0"/>
              <a:t> ile </a:t>
            </a:r>
            <a:r>
              <a:rPr lang="tr-TR" dirty="0" smtClean="0"/>
              <a:t>karşılaştı. 1831’de </a:t>
            </a:r>
            <a:r>
              <a:rPr lang="tr-TR" dirty="0"/>
              <a:t>ayaklanmanın patladığını haber aldığında babasına çok dramatik bir mektup yazdı</a:t>
            </a:r>
            <a:r>
              <a:rPr lang="tr-TR" dirty="0" smtClean="0"/>
              <a:t>.:</a:t>
            </a:r>
          </a:p>
          <a:p>
            <a:pPr marL="0" indent="0">
              <a:buNone/>
            </a:pPr>
            <a:r>
              <a:rPr lang="tr-TR" i="1" dirty="0" smtClean="0"/>
              <a:t>	“ </a:t>
            </a:r>
            <a:r>
              <a:rPr lang="tr-TR" i="1" dirty="0"/>
              <a:t>Her zaman, her şeyden çok sevdiğim babama, onun arzusuna karşı koyarak Polonya’ya </a:t>
            </a:r>
            <a:r>
              <a:rPr lang="tr-TR" i="1" dirty="0" smtClean="0"/>
              <a:t>	dönmeye </a:t>
            </a:r>
            <a:r>
              <a:rPr lang="tr-TR" i="1" dirty="0"/>
              <a:t>çalışacağımı söylemek zorundayım ; öyle ki, bu istek,  bu günden itibaren benim </a:t>
            </a:r>
            <a:r>
              <a:rPr lang="tr-TR" i="1" dirty="0" smtClean="0"/>
              <a:t>	tüm </a:t>
            </a:r>
            <a:r>
              <a:rPr lang="tr-TR" i="1" dirty="0"/>
              <a:t>etkinliklerimin tek hedefi olacaktır.”</a:t>
            </a:r>
            <a:r>
              <a:rPr lang="tr-TR" dirty="0"/>
              <a:t> ( 14 Mayıs 1831</a:t>
            </a:r>
            <a:r>
              <a:rPr lang="tr-TR" dirty="0" smtClean="0"/>
              <a:t>)</a:t>
            </a:r>
            <a:endParaRPr lang="tr-TR" dirty="0"/>
          </a:p>
        </p:txBody>
      </p:sp>
    </p:spTree>
    <p:extLst>
      <p:ext uri="{BB962C8B-B14F-4D97-AF65-F5344CB8AC3E}">
        <p14:creationId xmlns:p14="http://schemas.microsoft.com/office/powerpoint/2010/main" val="974640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Ne var ki duruma, General </a:t>
            </a:r>
            <a:r>
              <a:rPr lang="tr-TR" dirty="0" err="1"/>
              <a:t>Krasiński</a:t>
            </a:r>
            <a:r>
              <a:rPr lang="tr-TR" dirty="0"/>
              <a:t> el koymuştu, böylece </a:t>
            </a:r>
            <a:r>
              <a:rPr lang="tr-TR" dirty="0" err="1"/>
              <a:t>Zygmunt</a:t>
            </a:r>
            <a:r>
              <a:rPr lang="tr-TR" dirty="0"/>
              <a:t>, ayaklanmaya </a:t>
            </a:r>
            <a:r>
              <a:rPr lang="tr-TR" dirty="0" err="1"/>
              <a:t>katılılmadı</a:t>
            </a:r>
            <a:r>
              <a:rPr lang="tr-TR" dirty="0"/>
              <a:t>. Hatta babası tarafından hemen Varşova’dan çıkarıldı, Petersburg’a götürüldü. Çara takdim edildiği an sanatçının yaşamındaki  belki de en acılı andı.</a:t>
            </a:r>
          </a:p>
          <a:p>
            <a:r>
              <a:rPr lang="tr-TR" dirty="0" smtClean="0"/>
              <a:t>Ayaklanmadan </a:t>
            </a:r>
            <a:r>
              <a:rPr lang="tr-TR" dirty="0"/>
              <a:t>sonra, Paris ve Roma başta olmak üzere o kentten bu kente Avrupa’yı gezmeye başladı. Bu arada “İlahi Olamayan Komedi” (</a:t>
            </a:r>
            <a:r>
              <a:rPr lang="tr-TR" dirty="0" err="1"/>
              <a:t>Nie-Boska</a:t>
            </a:r>
            <a:r>
              <a:rPr lang="tr-TR" dirty="0"/>
              <a:t> </a:t>
            </a:r>
            <a:r>
              <a:rPr lang="tr-TR" dirty="0" err="1"/>
              <a:t>komedia</a:t>
            </a:r>
            <a:r>
              <a:rPr lang="tr-TR" dirty="0"/>
              <a:t>) ve “</a:t>
            </a:r>
            <a:r>
              <a:rPr lang="tr-TR" dirty="0" err="1"/>
              <a:t>Irydion</a:t>
            </a:r>
            <a:r>
              <a:rPr lang="tr-TR" dirty="0"/>
              <a:t>” adlı eserleri üzerinde çalışıyordu. “</a:t>
            </a:r>
            <a:r>
              <a:rPr lang="tr-TR" dirty="0" err="1"/>
              <a:t>Agaj</a:t>
            </a:r>
            <a:r>
              <a:rPr lang="tr-TR" dirty="0"/>
              <a:t>-Han” adlı oryantal tarihi romanı 1833’de yayımlandı.</a:t>
            </a:r>
          </a:p>
          <a:p>
            <a:r>
              <a:rPr lang="tr-TR" dirty="0" smtClean="0"/>
              <a:t>Roma’da </a:t>
            </a:r>
            <a:r>
              <a:rPr lang="tr-TR" dirty="0"/>
              <a:t>tanıştığı </a:t>
            </a:r>
            <a:r>
              <a:rPr lang="tr-TR" dirty="0" err="1"/>
              <a:t>Joanna</a:t>
            </a:r>
            <a:r>
              <a:rPr lang="tr-TR" dirty="0"/>
              <a:t> </a:t>
            </a:r>
            <a:r>
              <a:rPr lang="tr-TR" dirty="0" err="1"/>
              <a:t>Babrowa</a:t>
            </a:r>
            <a:r>
              <a:rPr lang="tr-TR" dirty="0"/>
              <a:t> ile yaşadığı fırtınalı aşk, bu dönemde pek çok lirik şiir yazmasına neden olmuştur.</a:t>
            </a:r>
          </a:p>
          <a:p>
            <a:r>
              <a:rPr lang="tr-TR" dirty="0" smtClean="0"/>
              <a:t>1835’de  </a:t>
            </a:r>
            <a:r>
              <a:rPr lang="tr-TR" dirty="0"/>
              <a:t>“İlahi Olmayan Komedi”  (</a:t>
            </a:r>
            <a:r>
              <a:rPr lang="tr-TR" dirty="0" err="1"/>
              <a:t>Nie-Boska</a:t>
            </a:r>
            <a:r>
              <a:rPr lang="tr-TR" dirty="0"/>
              <a:t> </a:t>
            </a:r>
            <a:r>
              <a:rPr lang="tr-TR" dirty="0" err="1"/>
              <a:t>komedia</a:t>
            </a:r>
            <a:r>
              <a:rPr lang="tr-TR" dirty="0"/>
              <a:t>), Paris’te basıldı.</a:t>
            </a:r>
          </a:p>
          <a:p>
            <a:endParaRPr lang="tr-TR" dirty="0"/>
          </a:p>
        </p:txBody>
      </p:sp>
    </p:spTree>
    <p:extLst>
      <p:ext uri="{BB962C8B-B14F-4D97-AF65-F5344CB8AC3E}">
        <p14:creationId xmlns:p14="http://schemas.microsoft.com/office/powerpoint/2010/main" val="41493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Dört bölümden oluşan bu trajedinin ilk iki bölümünde aile sorunları anlatılırken, üçüncü ve dördüncü bölümde toplumsal çatışma ön plana geçer.</a:t>
            </a:r>
          </a:p>
          <a:p>
            <a:r>
              <a:rPr lang="tr-TR" dirty="0"/>
              <a:t>Kont </a:t>
            </a:r>
            <a:r>
              <a:rPr lang="tr-TR" dirty="0" err="1"/>
              <a:t>Henryk-Mąż</a:t>
            </a:r>
            <a:r>
              <a:rPr lang="tr-TR" dirty="0"/>
              <a:t>, genç Maria ile evlenir. Fakat daha sonra ortaya çıkan kötü bir ruh, Kont </a:t>
            </a:r>
            <a:r>
              <a:rPr lang="tr-TR" dirty="0" err="1"/>
              <a:t>Henryk’in</a:t>
            </a:r>
            <a:r>
              <a:rPr lang="tr-TR" dirty="0"/>
              <a:t> gençliğinde aşık olduğu kızın görünümüne bürünerek, genç adamın aklını başından alır ve onu evden uzaklaştırır. Maria doğurduğu çocuğuna babası gibi şair olmasını vasiyet eder. İyilik meleğinden bir oğlu olduğunu öğrenen </a:t>
            </a:r>
            <a:r>
              <a:rPr lang="tr-TR" dirty="0" err="1"/>
              <a:t>Henryk</a:t>
            </a:r>
            <a:r>
              <a:rPr lang="tr-TR" dirty="0"/>
              <a:t>, evine döner, ancak zavallı Maria hastadır, tımarhaneye kaldırılmıştır; orada da ölür. </a:t>
            </a:r>
          </a:p>
          <a:p>
            <a:r>
              <a:rPr lang="tr-TR" dirty="0" smtClean="0"/>
              <a:t>Çocuk-</a:t>
            </a:r>
            <a:r>
              <a:rPr lang="tr-TR" dirty="0" err="1" smtClean="0"/>
              <a:t>Orcio</a:t>
            </a:r>
            <a:r>
              <a:rPr lang="tr-TR" dirty="0"/>
              <a:t>, on dört yaşına gelmiştir. Doktorlar kör olacağını söylerler. Ama </a:t>
            </a:r>
            <a:r>
              <a:rPr lang="tr-TR" dirty="0" err="1"/>
              <a:t>Henryk</a:t>
            </a:r>
            <a:r>
              <a:rPr lang="tr-TR" dirty="0"/>
              <a:t>, oğlunun her şeyden önce, yüreği ile gördüğünü bilmektedir. </a:t>
            </a:r>
          </a:p>
          <a:p>
            <a:endParaRPr lang="tr-TR" dirty="0"/>
          </a:p>
        </p:txBody>
      </p:sp>
    </p:spTree>
    <p:extLst>
      <p:ext uri="{BB962C8B-B14F-4D97-AF65-F5344CB8AC3E}">
        <p14:creationId xmlns:p14="http://schemas.microsoft.com/office/powerpoint/2010/main" val="388459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Bu sırada halk ihtilali başlar. Soylular, kuşatıldıkları kalede savunmaya geçerler. Kont </a:t>
            </a:r>
            <a:r>
              <a:rPr lang="tr-TR" dirty="0" err="1"/>
              <a:t>Henryk</a:t>
            </a:r>
            <a:r>
              <a:rPr lang="tr-TR" dirty="0"/>
              <a:t> isyancıların kampını, kıyafet değiştirerek gezer. Gördüğü, sefalet, açlık ve kana susamış insanlar topluluğudur. İsyancıların komutanı </a:t>
            </a:r>
            <a:r>
              <a:rPr lang="tr-TR" dirty="0" err="1"/>
              <a:t>Pankaracy</a:t>
            </a:r>
            <a:r>
              <a:rPr lang="tr-TR" dirty="0"/>
              <a:t> bile, bu vahşi grubu küçümsemektedir.</a:t>
            </a:r>
          </a:p>
          <a:p>
            <a:r>
              <a:rPr lang="tr-TR" dirty="0"/>
              <a:t>	İki grup arasında savaş başlar. </a:t>
            </a:r>
            <a:r>
              <a:rPr lang="tr-TR" dirty="0" err="1"/>
              <a:t>Orcio</a:t>
            </a:r>
            <a:r>
              <a:rPr lang="tr-TR" dirty="0"/>
              <a:t> kör bir kurşuna kurban gider. Oğlunun ölümüne  çok üzülen ve kalenin düşeceğini anlayan </a:t>
            </a:r>
            <a:r>
              <a:rPr lang="tr-TR" dirty="0" err="1"/>
              <a:t>Henryk</a:t>
            </a:r>
            <a:r>
              <a:rPr lang="tr-TR" dirty="0"/>
              <a:t>, surlardan atlayarak intihar eder. İsyancılar kaleyi işgal ederler, fakat, yaralı  </a:t>
            </a:r>
            <a:r>
              <a:rPr lang="tr-TR" dirty="0" err="1"/>
              <a:t>Pankaracy</a:t>
            </a:r>
            <a:r>
              <a:rPr lang="tr-TR" dirty="0"/>
              <a:t>, aniden halefinin kollarına düşerek ölür. Son sözleri  “</a:t>
            </a:r>
            <a:r>
              <a:rPr lang="tr-TR" i="1" dirty="0" err="1"/>
              <a:t>Galilae</a:t>
            </a:r>
            <a:r>
              <a:rPr lang="tr-TR" i="1" dirty="0"/>
              <a:t> </a:t>
            </a:r>
            <a:r>
              <a:rPr lang="tr-TR" i="1" dirty="0" err="1"/>
              <a:t>vicisti</a:t>
            </a:r>
            <a:r>
              <a:rPr lang="tr-TR" dirty="0"/>
              <a:t>” (Sen kazandın İsa) olur. </a:t>
            </a:r>
          </a:p>
          <a:p>
            <a:r>
              <a:rPr lang="tr-TR" i="1" dirty="0"/>
              <a:t>	</a:t>
            </a:r>
            <a:r>
              <a:rPr lang="tr-TR" dirty="0"/>
              <a:t>Görüldüğü gibi, eser tipik romantik drama özellikleri taşıyor. Doğa üstü olaylar, doğal olaylarla iç içe geçmiş bir biçimde sunulmuş. İnsanların yazgılarını melekler, şeytanlar, kötü ruhlar yönlendiriyor. Aşk, ıstırap, düş kırıklıkları, ölümler açık bir  kompozisyonla verilmiş. Sıklıkla, sahne düzeni, mekanı değişiyor  üstelik gururu için ölen romantik kahraman da bu özellikleri pekiştiriyor</a:t>
            </a:r>
            <a:r>
              <a:rPr lang="tr-TR" i="1" dirty="0"/>
              <a:t>.  </a:t>
            </a:r>
          </a:p>
          <a:p>
            <a:endParaRPr lang="tr-TR" dirty="0"/>
          </a:p>
        </p:txBody>
      </p:sp>
    </p:spTree>
    <p:extLst>
      <p:ext uri="{BB962C8B-B14F-4D97-AF65-F5344CB8AC3E}">
        <p14:creationId xmlns:p14="http://schemas.microsoft.com/office/powerpoint/2010/main" val="330934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Peki, adı niçin “İlahi Olmayan Komedi” olarak konmuş?  Bilindiği gibi, </a:t>
            </a:r>
            <a:r>
              <a:rPr lang="tr-TR" dirty="0" err="1"/>
              <a:t>Dante’nin</a:t>
            </a:r>
            <a:r>
              <a:rPr lang="tr-TR" dirty="0"/>
              <a:t> “İlahi </a:t>
            </a:r>
            <a:r>
              <a:rPr lang="tr-TR" dirty="0" err="1"/>
              <a:t>Komedya’sı</a:t>
            </a:r>
            <a:r>
              <a:rPr lang="tr-TR" dirty="0"/>
              <a:t>”  üç bölümden oluşur.  </a:t>
            </a:r>
            <a:r>
              <a:rPr lang="tr-TR" dirty="0" err="1"/>
              <a:t>Dante</a:t>
            </a:r>
            <a:r>
              <a:rPr lang="tr-TR" dirty="0"/>
              <a:t>, Araf ve  </a:t>
            </a:r>
            <a:r>
              <a:rPr lang="tr-TR" dirty="0" err="1"/>
              <a:t>Cehennem’de</a:t>
            </a:r>
            <a:r>
              <a:rPr lang="tr-TR" dirty="0"/>
              <a:t> </a:t>
            </a:r>
            <a:r>
              <a:rPr lang="tr-TR" dirty="0" err="1"/>
              <a:t>Vergilius’la</a:t>
            </a:r>
            <a:r>
              <a:rPr lang="tr-TR" dirty="0"/>
              <a:t>, </a:t>
            </a:r>
            <a:r>
              <a:rPr lang="tr-TR" dirty="0" err="1"/>
              <a:t>Cennette’de</a:t>
            </a:r>
            <a:r>
              <a:rPr lang="tr-TR" dirty="0"/>
              <a:t> </a:t>
            </a:r>
            <a:r>
              <a:rPr lang="tr-TR" dirty="0" err="1"/>
              <a:t>Beatrice</a:t>
            </a:r>
            <a:r>
              <a:rPr lang="tr-TR" dirty="0"/>
              <a:t> ile  gezer. </a:t>
            </a:r>
            <a:r>
              <a:rPr lang="tr-TR" dirty="0" err="1"/>
              <a:t>Dante</a:t>
            </a:r>
            <a:r>
              <a:rPr lang="tr-TR" dirty="0"/>
              <a:t>, kendisini tutkularının sürükleyişine kaptırmış, mahvolup gitmeye yüz tutmuştur. Fakat önce bilim (burada </a:t>
            </a:r>
            <a:r>
              <a:rPr lang="tr-TR" dirty="0" err="1"/>
              <a:t>Vergilius’la</a:t>
            </a:r>
            <a:r>
              <a:rPr lang="tr-TR" dirty="0"/>
              <a:t> temsil edilmektedir), ardından da teoloji (veya </a:t>
            </a:r>
            <a:r>
              <a:rPr lang="tr-TR" dirty="0" err="1"/>
              <a:t>Beatrice</a:t>
            </a:r>
            <a:r>
              <a:rPr lang="tr-TR" dirty="0"/>
              <a:t>) tarafından kurtarılırlar. </a:t>
            </a:r>
            <a:r>
              <a:rPr lang="tr-TR" dirty="0" err="1"/>
              <a:t>Krasiński</a:t>
            </a:r>
            <a:r>
              <a:rPr lang="tr-TR" dirty="0"/>
              <a:t> eserinin adını “İlahi Olmayan Komedya” koyarak </a:t>
            </a:r>
            <a:r>
              <a:rPr lang="tr-TR" dirty="0" err="1"/>
              <a:t>Dante’ye</a:t>
            </a:r>
            <a:r>
              <a:rPr lang="tr-TR" dirty="0"/>
              <a:t> bir gönderme yapmış.  Ama onun işi tanrılarla değil, insanlarla olduğu için bu komedya ilahi olmayan komedya olmuş. Çünkü Kont </a:t>
            </a:r>
            <a:r>
              <a:rPr lang="tr-TR" dirty="0" err="1"/>
              <a:t>Henryk</a:t>
            </a:r>
            <a:r>
              <a:rPr lang="tr-TR" dirty="0"/>
              <a:t>, tıpkı cehennemi andıran bir yerde, isyancıların kampında gezer. Ama bu kamp, insanlar tarafından oluşturulmuştur. Fakat bu cehennemden kurtuluşun yolunu İsa’da aramak gerekir. </a:t>
            </a:r>
          </a:p>
          <a:p>
            <a:r>
              <a:rPr lang="tr-TR" dirty="0"/>
              <a:t>“Drama, gerçek bir toplumsal panorama sunmamasına karşın, sınıf savaşlarını içeriyor.(…) </a:t>
            </a:r>
            <a:r>
              <a:rPr lang="tr-TR" dirty="0" err="1"/>
              <a:t>Krasiński’de</a:t>
            </a:r>
            <a:r>
              <a:rPr lang="tr-TR" dirty="0"/>
              <a:t> sınıf savaşı tablosu insanlık tarihine yeni bir bakışın verdiği etkidir.” Bu noktada </a:t>
            </a:r>
            <a:r>
              <a:rPr lang="tr-TR" dirty="0" err="1"/>
              <a:t>Norwid’in</a:t>
            </a:r>
            <a:r>
              <a:rPr lang="tr-TR" dirty="0"/>
              <a:t> şu sözünü anımsamak gerek: </a:t>
            </a:r>
            <a:r>
              <a:rPr lang="tr-TR" i="1" dirty="0"/>
              <a:t>Shakespeare “Ben kötülüğü bilirim” diyebilir; </a:t>
            </a:r>
            <a:r>
              <a:rPr lang="tr-TR" i="1" dirty="0" err="1"/>
              <a:t>Calderone”İyiliği</a:t>
            </a:r>
            <a:r>
              <a:rPr lang="tr-TR" i="1" dirty="0"/>
              <a:t> bilirim” diyebilir; oysa </a:t>
            </a:r>
            <a:r>
              <a:rPr lang="tr-TR" i="1" dirty="0" err="1"/>
              <a:t>Zygmunt</a:t>
            </a:r>
            <a:r>
              <a:rPr lang="tr-TR" i="1" dirty="0"/>
              <a:t> “Ben tarihi bilirim” diyebilir</a:t>
            </a:r>
            <a:r>
              <a:rPr lang="tr-TR" dirty="0" smtClean="0">
                <a:effectLst/>
              </a:rPr>
              <a:t> </a:t>
            </a:r>
            <a:r>
              <a:rPr lang="tr-TR" dirty="0" err="1"/>
              <a:t>Janion</a:t>
            </a:r>
            <a:r>
              <a:rPr lang="tr-TR" dirty="0"/>
              <a:t> Maria, </a:t>
            </a:r>
            <a:r>
              <a:rPr lang="tr-TR" dirty="0" err="1"/>
              <a:t>Zygmunt</a:t>
            </a:r>
            <a:r>
              <a:rPr lang="tr-TR" dirty="0"/>
              <a:t> </a:t>
            </a:r>
            <a:r>
              <a:rPr lang="tr-TR" dirty="0" err="1"/>
              <a:t>Krasiński</a:t>
            </a:r>
            <a:r>
              <a:rPr lang="tr-TR" dirty="0"/>
              <a:t> </a:t>
            </a:r>
            <a:r>
              <a:rPr lang="tr-TR" dirty="0" err="1"/>
              <a:t>debiut</a:t>
            </a:r>
            <a:r>
              <a:rPr lang="tr-TR" dirty="0"/>
              <a:t> i </a:t>
            </a:r>
            <a:r>
              <a:rPr lang="tr-TR" dirty="0" err="1"/>
              <a:t>dojrzałość,Warszawa</a:t>
            </a:r>
            <a:r>
              <a:rPr lang="tr-TR" dirty="0"/>
              <a:t> 1962,s.213</a:t>
            </a:r>
          </a:p>
          <a:p>
            <a:endParaRPr lang="tr-TR" dirty="0"/>
          </a:p>
        </p:txBody>
      </p:sp>
    </p:spTree>
    <p:extLst>
      <p:ext uri="{BB962C8B-B14F-4D97-AF65-F5344CB8AC3E}">
        <p14:creationId xmlns:p14="http://schemas.microsoft.com/office/powerpoint/2010/main" val="375993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Bu eseri yazdığında, daha yirmi bir yaşında bir genç olmasına karşın,  </a:t>
            </a:r>
            <a:r>
              <a:rPr lang="tr-TR" dirty="0" err="1"/>
              <a:t>Krasiński’nin</a:t>
            </a:r>
            <a:r>
              <a:rPr lang="tr-TR" dirty="0"/>
              <a:t> devrimlere karşı olduğunu görüyoruz. Devrimciler, kan içici, barbar yaratıklar olarak anlatılıyorlar. Soylulara yapılan eleştiriler de var, kuşkusuz. Ama devrimci halk o kadar aşağılık ki, başkanları bile onları küçümsüyor. Bu elbette,  şairde, babasının etkisiyle oluşan ve gittikçe kök salan bir düşünceydi.  Aslında bu eserde ne devrimciler, ne de soylular kazanıyordu. İsyancıların başkanının son sözünün “Sen kazandın İsa” olması bu bakımdan önemli. Roma İmparatoru </a:t>
            </a:r>
            <a:r>
              <a:rPr lang="tr-TR" dirty="0" err="1"/>
              <a:t>Julianus</a:t>
            </a:r>
            <a:r>
              <a:rPr lang="tr-TR" dirty="0"/>
              <a:t> </a:t>
            </a:r>
            <a:r>
              <a:rPr lang="tr-TR" dirty="0" err="1"/>
              <a:t>Apostota</a:t>
            </a:r>
            <a:r>
              <a:rPr lang="tr-TR" dirty="0"/>
              <a:t>,  başlangıçta Hristiyan olmasına karşın daha sonra, çok tanrılı dinlere dönmüştür. Ancak ölürken “Sen kazandın İsa” diyerek öldüğü rivayet edilir. İşte </a:t>
            </a:r>
            <a:r>
              <a:rPr lang="tr-TR" dirty="0" err="1"/>
              <a:t>Krasiński’nin</a:t>
            </a:r>
            <a:r>
              <a:rPr lang="tr-TR" dirty="0"/>
              <a:t> bu eserinde de, ne </a:t>
            </a:r>
            <a:r>
              <a:rPr lang="tr-TR" dirty="0" err="1"/>
              <a:t>demokratizm</a:t>
            </a:r>
            <a:r>
              <a:rPr lang="tr-TR" dirty="0"/>
              <a:t> ne de </a:t>
            </a:r>
            <a:r>
              <a:rPr lang="tr-TR" dirty="0" err="1"/>
              <a:t>aristokratizm</a:t>
            </a:r>
            <a:r>
              <a:rPr lang="tr-TR" dirty="0"/>
              <a:t> galiptir. Galip olan,  ya da galip olması gereken tek şey, İsa aşkıdır.  J. </a:t>
            </a:r>
            <a:r>
              <a:rPr lang="tr-TR" dirty="0" err="1"/>
              <a:t>Kleiner</a:t>
            </a:r>
            <a:r>
              <a:rPr lang="tr-TR" dirty="0"/>
              <a:t>, bu eser üzerinde yaptığı çalışmada aristokratları geçmiş, halkı ise gelecek olarak nitelendiriyor. Eserin bu gruplardan hiç birisini savunmadığını, çünkü her iki gruba da yabancı olduğunu ileri sürüyor. </a:t>
            </a:r>
            <a:r>
              <a:rPr lang="tr-TR" dirty="0" err="1"/>
              <a:t>Krasiński’nin</a:t>
            </a:r>
            <a:r>
              <a:rPr lang="tr-TR" dirty="0"/>
              <a:t> tek savunduğu şeyin  dinsel inanç olduğunu belirtiyor</a:t>
            </a:r>
          </a:p>
        </p:txBody>
      </p:sp>
    </p:spTree>
    <p:extLst>
      <p:ext uri="{BB962C8B-B14F-4D97-AF65-F5344CB8AC3E}">
        <p14:creationId xmlns:p14="http://schemas.microsoft.com/office/powerpoint/2010/main" val="13740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1836’da yayımlanan “</a:t>
            </a:r>
            <a:r>
              <a:rPr lang="tr-TR" dirty="0" err="1"/>
              <a:t>Irydion”adlı</a:t>
            </a:r>
            <a:r>
              <a:rPr lang="tr-TR" dirty="0"/>
              <a:t> drama, Romalıları anlatan, ama Kasım Ayaklanmasına yapılan politik bir göndermeydi. Kahraman </a:t>
            </a:r>
            <a:r>
              <a:rPr lang="tr-TR" dirty="0" err="1"/>
              <a:t>Irydion’un</a:t>
            </a:r>
            <a:r>
              <a:rPr lang="tr-TR" dirty="0"/>
              <a:t> kimliğinde, </a:t>
            </a:r>
            <a:r>
              <a:rPr lang="tr-TR" dirty="0" err="1"/>
              <a:t>Krasiński</a:t>
            </a:r>
            <a:r>
              <a:rPr lang="tr-TR" dirty="0"/>
              <a:t>, zaferin kinle nefretle değil, ancak ruh gelişmesi, Tanrı aşkı ve sabırla geleceğini söylüyordu. </a:t>
            </a:r>
          </a:p>
          <a:p>
            <a:r>
              <a:rPr lang="tr-TR" dirty="0"/>
              <a:t>Kısacası, hem “İlahi Olmayan Komedya”, hem de “</a:t>
            </a:r>
            <a:r>
              <a:rPr lang="tr-TR" dirty="0" err="1"/>
              <a:t>Irydion</a:t>
            </a:r>
            <a:r>
              <a:rPr lang="tr-TR" dirty="0"/>
              <a:t>” aynı amaca hizmet veriyorlardı: İsa aşkı üzerine kurulu bir vatanseverlikti bu. </a:t>
            </a:r>
          </a:p>
          <a:p>
            <a:r>
              <a:rPr lang="tr-TR" dirty="0"/>
              <a:t>Ülke içindeki hatırı sayılır mal varlığına işgal kuvvetleri tarafından el konmasına engel olmak için, eserlerini “anonim şair” olarak bastırıyordu.</a:t>
            </a:r>
          </a:p>
          <a:p>
            <a:r>
              <a:rPr lang="tr-TR" dirty="0"/>
              <a:t>Roma’da,  tanrısal bir yeteneğe sahip olarak gördüğü </a:t>
            </a:r>
            <a:r>
              <a:rPr lang="tr-TR" dirty="0" err="1"/>
              <a:t>Słowacki</a:t>
            </a:r>
            <a:r>
              <a:rPr lang="tr-TR" dirty="0"/>
              <a:t> ile tanıştı. </a:t>
            </a:r>
            <a:r>
              <a:rPr lang="tr-TR" dirty="0" err="1"/>
              <a:t>Słowacki</a:t>
            </a:r>
            <a:r>
              <a:rPr lang="tr-TR" dirty="0"/>
              <a:t> daha sonra sanatçının sayılı dostlarından birisi olacaktı.</a:t>
            </a:r>
          </a:p>
          <a:p>
            <a:r>
              <a:rPr lang="tr-TR" dirty="0"/>
              <a:t>1837 yılında hayatının en büyük aşkı </a:t>
            </a:r>
            <a:r>
              <a:rPr lang="tr-TR" dirty="0" err="1"/>
              <a:t>Delfina</a:t>
            </a:r>
            <a:r>
              <a:rPr lang="tr-TR" dirty="0"/>
              <a:t> </a:t>
            </a:r>
            <a:r>
              <a:rPr lang="tr-TR" dirty="0" err="1"/>
              <a:t>Potocka</a:t>
            </a:r>
            <a:r>
              <a:rPr lang="tr-TR" dirty="0"/>
              <a:t> ile Napoli’de tanıştı. En güzel mektuplarını </a:t>
            </a:r>
            <a:r>
              <a:rPr lang="tr-TR" dirty="0" err="1"/>
              <a:t>Delfina’ya</a:t>
            </a:r>
            <a:r>
              <a:rPr lang="tr-TR" dirty="0"/>
              <a:t> yazdı. Jan </a:t>
            </a:r>
            <a:r>
              <a:rPr lang="tr-TR" dirty="0" err="1"/>
              <a:t>Kott</a:t>
            </a:r>
            <a:r>
              <a:rPr lang="tr-TR" dirty="0"/>
              <a:t> bu mektupları “Polonya Romantizminin en büyük romanı “olarak değerlendirir. </a:t>
            </a:r>
            <a:r>
              <a:rPr lang="tr-TR" dirty="0" err="1"/>
              <a:t>Zbigniew</a:t>
            </a:r>
            <a:r>
              <a:rPr lang="tr-TR" dirty="0"/>
              <a:t> </a:t>
            </a:r>
            <a:r>
              <a:rPr lang="tr-TR" dirty="0" err="1"/>
              <a:t>Sudolski’nin</a:t>
            </a:r>
            <a:r>
              <a:rPr lang="tr-TR" dirty="0"/>
              <a:t> araştırmasına göre, </a:t>
            </a:r>
            <a:r>
              <a:rPr lang="tr-TR" dirty="0" err="1"/>
              <a:t>Krasiński</a:t>
            </a:r>
            <a:r>
              <a:rPr lang="tr-TR" dirty="0"/>
              <a:t> yaşamı boyunca yaklaşık 3500 mektup yazdı. Kısacası, yaşamı boyunca, bir kaç yüz adrese, iki günde bir mektup yazmıştı, sanatçı. En çok mektup yazdığı kişiler: romantik filozof </a:t>
            </a:r>
            <a:r>
              <a:rPr lang="tr-TR" dirty="0" err="1"/>
              <a:t>August</a:t>
            </a:r>
            <a:r>
              <a:rPr lang="tr-TR" dirty="0"/>
              <a:t> </a:t>
            </a:r>
            <a:r>
              <a:rPr lang="tr-TR" dirty="0" err="1"/>
              <a:t>Cieszkowski</a:t>
            </a:r>
            <a:r>
              <a:rPr lang="tr-TR" dirty="0"/>
              <a:t>, şair </a:t>
            </a:r>
            <a:r>
              <a:rPr lang="tr-TR" dirty="0" err="1"/>
              <a:t>Konstanty</a:t>
            </a:r>
            <a:r>
              <a:rPr lang="tr-TR" dirty="0"/>
              <a:t> </a:t>
            </a:r>
            <a:r>
              <a:rPr lang="tr-TR" dirty="0" err="1"/>
              <a:t>Gaszyński</a:t>
            </a:r>
            <a:r>
              <a:rPr lang="tr-TR" dirty="0"/>
              <a:t>, şair </a:t>
            </a:r>
            <a:r>
              <a:rPr lang="tr-TR" dirty="0" err="1"/>
              <a:t>Stanisław</a:t>
            </a:r>
            <a:r>
              <a:rPr lang="tr-TR" dirty="0"/>
              <a:t> </a:t>
            </a:r>
            <a:r>
              <a:rPr lang="tr-TR" dirty="0" err="1"/>
              <a:t>Koźmian</a:t>
            </a:r>
            <a:r>
              <a:rPr lang="tr-TR" dirty="0"/>
              <a:t>, politikacı </a:t>
            </a:r>
            <a:r>
              <a:rPr lang="tr-TR" dirty="0" err="1"/>
              <a:t>Henryk</a:t>
            </a:r>
            <a:r>
              <a:rPr lang="tr-TR" dirty="0"/>
              <a:t> </a:t>
            </a:r>
            <a:r>
              <a:rPr lang="tr-TR" dirty="0" err="1"/>
              <a:t>Lubomirski</a:t>
            </a:r>
            <a:r>
              <a:rPr lang="tr-TR" dirty="0"/>
              <a:t>, </a:t>
            </a:r>
            <a:r>
              <a:rPr lang="tr-TR" dirty="0" err="1"/>
              <a:t>Delfina</a:t>
            </a:r>
            <a:r>
              <a:rPr lang="tr-TR" dirty="0"/>
              <a:t> </a:t>
            </a:r>
            <a:r>
              <a:rPr lang="tr-TR" dirty="0" err="1"/>
              <a:t>Potocka</a:t>
            </a:r>
            <a:r>
              <a:rPr lang="tr-TR" dirty="0"/>
              <a:t>,  şairin Fransızca mektuplaştığı İngiliz dostu </a:t>
            </a:r>
            <a:r>
              <a:rPr lang="tr-TR" dirty="0" err="1"/>
              <a:t>Henryk</a:t>
            </a:r>
            <a:r>
              <a:rPr lang="tr-TR" dirty="0"/>
              <a:t> </a:t>
            </a:r>
            <a:r>
              <a:rPr lang="tr-TR" dirty="0" err="1"/>
              <a:t>Reeve’dir</a:t>
            </a:r>
            <a:r>
              <a:rPr lang="tr-TR" dirty="0"/>
              <a:t>. </a:t>
            </a:r>
          </a:p>
          <a:p>
            <a:r>
              <a:rPr lang="tr-TR" dirty="0" err="1"/>
              <a:t>Delfina</a:t>
            </a:r>
            <a:r>
              <a:rPr lang="tr-TR" dirty="0"/>
              <a:t> ile büyük aşk yaşamasına karşın, babasının arzusuna karşı gelemeyerek, sevmediği bir kadınla, genç ve zengin aristokrat Eliza </a:t>
            </a:r>
            <a:r>
              <a:rPr lang="tr-TR" dirty="0" err="1"/>
              <a:t>Branicka</a:t>
            </a:r>
            <a:r>
              <a:rPr lang="tr-TR" dirty="0"/>
              <a:t> ile 1843'te evlendi. Ancak Bayan </a:t>
            </a:r>
            <a:r>
              <a:rPr lang="tr-TR" dirty="0" err="1"/>
              <a:t>Potocka</a:t>
            </a:r>
            <a:r>
              <a:rPr lang="tr-TR" dirty="0"/>
              <a:t> ile olan ilişkisini hiç bir </a:t>
            </a:r>
            <a:r>
              <a:rPr lang="tr-TR"/>
              <a:t>zaman </a:t>
            </a:r>
            <a:r>
              <a:rPr lang="tr-TR" smtClean="0"/>
              <a:t>bitirmedi.</a:t>
            </a:r>
            <a:endParaRPr lang="tr-TR" dirty="0"/>
          </a:p>
        </p:txBody>
      </p:sp>
    </p:spTree>
    <p:extLst>
      <p:ext uri="{BB962C8B-B14F-4D97-AF65-F5344CB8AC3E}">
        <p14:creationId xmlns:p14="http://schemas.microsoft.com/office/powerpoint/2010/main" val="1616986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9990737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972</Words>
  <Application>Microsoft Office PowerPoint</Application>
  <PresentationFormat>Ekran Gösterisi (4:3)</PresentationFormat>
  <Paragraphs>27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Polonya Edebiyatı</vt:lpstr>
      <vt:lpstr>Zygmunt Krasiński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Polonya Edebiyatı</dc:title>
  <dc:creator>nevra vardal</dc:creator>
  <cp:lastModifiedBy>nevra vardal</cp:lastModifiedBy>
  <cp:revision>2</cp:revision>
  <dcterms:created xsi:type="dcterms:W3CDTF">2020-05-20T16:09:05Z</dcterms:created>
  <dcterms:modified xsi:type="dcterms:W3CDTF">2020-05-20T16:16:01Z</dcterms:modified>
</cp:coreProperties>
</file>