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74" r:id="rId3"/>
    <p:sldId id="278" r:id="rId4"/>
    <p:sldId id="275" r:id="rId5"/>
    <p:sldId id="276" r:id="rId6"/>
    <p:sldId id="277" r:id="rId7"/>
    <p:sldId id="258" r:id="rId8"/>
    <p:sldId id="259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-108" y="-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1496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238464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88990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212677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41512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77652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912335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004370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31962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999641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28137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6992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57621"/>
            <a:ext cx="9144000" cy="327532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4400" dirty="0" smtClean="0"/>
              <a:t>Ankara Üniversitesi </a:t>
            </a:r>
            <a:br>
              <a:rPr lang="tr-TR" sz="4400" dirty="0" smtClean="0"/>
            </a:br>
            <a:r>
              <a:rPr lang="tr-TR" sz="4400" dirty="0" smtClean="0"/>
              <a:t>Sağlık Bilimleri Fakültesi</a:t>
            </a:r>
            <a:br>
              <a:rPr lang="tr-TR" sz="4400" dirty="0" smtClean="0"/>
            </a:br>
            <a:r>
              <a:rPr lang="tr-TR" sz="4400" dirty="0" smtClean="0"/>
              <a:t>Sosyal Hizmet Bölümü</a:t>
            </a:r>
            <a:br>
              <a:rPr lang="tr-TR" sz="4400" dirty="0" smtClean="0"/>
            </a:br>
            <a:r>
              <a:rPr lang="tr-TR" sz="4400" dirty="0" smtClean="0"/>
              <a:t/>
            </a:r>
            <a:br>
              <a:rPr lang="tr-TR" sz="4400" dirty="0" smtClean="0"/>
            </a:br>
            <a:r>
              <a:rPr lang="tr-TR" sz="4400" dirty="0" smtClean="0"/>
              <a:t/>
            </a:r>
            <a:br>
              <a:rPr lang="tr-TR" sz="4400" dirty="0" smtClean="0"/>
            </a:b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271111"/>
            <a:ext cx="9144000" cy="1655762"/>
          </a:xfrm>
        </p:spPr>
        <p:txBody>
          <a:bodyPr>
            <a:noAutofit/>
          </a:bodyPr>
          <a:lstStyle/>
          <a:p>
            <a:pPr algn="just"/>
            <a:r>
              <a:rPr lang="tr-TR" sz="3200" dirty="0" smtClean="0"/>
              <a:t>Dersin Adı: Klinik Sosyal Hizmet</a:t>
            </a:r>
          </a:p>
          <a:p>
            <a:pPr algn="just"/>
            <a:r>
              <a:rPr lang="tr-TR" sz="3200" dirty="0" smtClean="0"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r>
              <a:rPr lang="tr-TR" sz="3200" dirty="0" smtClean="0">
                <a:latin typeface="Calibri" pitchFamily="34" charset="0"/>
                <a:cs typeface="Calibri" pitchFamily="34" charset="0"/>
              </a:rPr>
              <a:t>Konu</a:t>
            </a:r>
            <a:r>
              <a:rPr lang="tr-TR" sz="3200" smtClean="0">
                <a:latin typeface="Calibri" pitchFamily="34" charset="0"/>
                <a:cs typeface="Calibri" pitchFamily="34" charset="0"/>
              </a:rPr>
              <a:t>: </a:t>
            </a:r>
            <a:r>
              <a:rPr lang="tr-TR" sz="3200" smtClean="0"/>
              <a:t>Ünite 7 KLİNİK SOSYAL HİZMET UYGULAMASINDA DEĞERLENDİRME VE TANI </a:t>
            </a:r>
            <a:r>
              <a:rPr lang="tr-TR" sz="3200" smtClean="0"/>
              <a:t>KOYMA </a:t>
            </a:r>
            <a:r>
              <a:rPr lang="tr-TR" sz="3200" smtClean="0"/>
              <a:t>II</a:t>
            </a:r>
          </a:p>
          <a:p>
            <a:pPr algn="just"/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3246006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Klinik sosyal hizmetin evrimi ile ilgili; birçokları tarafından, insanlarla çalışan genelci bir yaklaşımı dikkate aldığı için sistemlere dayalı bir meslek olarak bakılmaktadır.</a:t>
            </a:r>
          </a:p>
          <a:p>
            <a:pPr algn="just"/>
            <a:r>
              <a:rPr lang="tr-TR" dirty="0" smtClean="0"/>
              <a:t>Klinik sosyal hizmet alanında çalışan sosyal hizmet uzmanları; kişinin ‘ruh sağlığı’ ve işlevselliğinin sosyal sistemlerle yakından ilişkili olduğunun farkındadır. Geniş anlamıyla işlevsellik veya ‘ruh sağlığı’, çeşitli şekillerdeki araştırma ve uygulama amaçları için </a:t>
            </a:r>
            <a:r>
              <a:rPr lang="tr-TR" dirty="0" err="1" smtClean="0"/>
              <a:t>operasyonel</a:t>
            </a:r>
            <a:r>
              <a:rPr lang="tr-TR" dirty="0" smtClean="0"/>
              <a:t> olarak tanımlanabilir. İşlevsel olarak sağlıklı bir kişi; </a:t>
            </a:r>
            <a:r>
              <a:rPr lang="tr-TR" dirty="0" err="1" smtClean="0"/>
              <a:t>operasyonel</a:t>
            </a:r>
            <a:r>
              <a:rPr lang="tr-TR" dirty="0" smtClean="0"/>
              <a:t> olarak,  DSM-IV-TR listesinde yer alan belirtilerden hiç birini göstermeyen birisi olarak; veya rollerini bir işçi, karı, koca, baba, anne, öğrenci ya da öğretmen olarak yeterli bir şekilde uygulayan biri olarak tanımlanabilir.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Alternatif olarak, işlevsel veya ruhen sağlıklı bir kişi; öz-saygı ve kendini gerçekleştirme testlerinde yüksek puanlar alan bir kişi olarak tanımlanabilir; veya, ruhen sağlıklı bir kişi, toplumsal, mesleki ve yurttaşlık ödülleri alan bir toplum lideri olarak de tanımlanabilir.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Son on yılda, sosyal hizmet, diğer disiplinler gibi, kanıta dayalı uygulamaya odaklanmıştır.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Kanıta dayalı uygulamada, sosyal hizmet uzmanı, tedavi çıktılarının sonuçlarını dikkate alarak belirli bir bozukluk için belli bir yaklaşımın uygunluğunu değerlendirmektedir.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Sosyal hizmet uzmanları ayrıca müracaatçıların müdahaleye istenen şekilde yanıt verip vermediklerini belirlemek için onları ayrı ayrı değerlendirmektedir.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Kanıta dayalı uygulamanın bir bileşeni de- müracaatçıların ilerlemelerini değerlendirmek için- sosyal hizmet uzmanlarının belirli rahatsızlıklar için ölçüm araçları hakkında bilgi sahibi olmalarıdır. Sosyal hizmet uzmanları, bu bilgileri uygulamalarının etkilerini değerlendirmek için uygun bir biçimde kullanabilirler.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Özetle sosyal hizmet müdahaleleri bireye ve çevreye odaklanmaktadır.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Klinik sosyal hizmet uygulamalarında sosyal hizmet uzmanları, sosyal hizmet teorisine ve yöntemlerine, psikolojik sosyal işlev bozukluğunun, engelliliğin veya duygusal ve zihinsel bozuklukların tedavisinde başvurmaktadır.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smtClean="0"/>
              <a:t>Klinik alanda çalışan sosyal hizmet uzmanları bir müracaatçının DSM kategorisine girip girmediğini değerlendirebilirler. </a:t>
            </a:r>
          </a:p>
          <a:p>
            <a:pPr algn="just"/>
            <a:r>
              <a:rPr lang="tr-TR" sz="3200" dirty="0" smtClean="0"/>
              <a:t>DSM sınıflandırma sistemi, daha çok psikiyatri alanıyla ilişkilidir ve bu nedenle, sosyal hizmet mesleğinin bilgi tabanı veya değerlerini tam olarak temsil etmemektedir. 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2722969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Buna rağmen şu sebeplerden dolayı, sosyal hizmet uzmanları tarafından DSM yaygın olarak kullanılmaktadır: </a:t>
            </a:r>
          </a:p>
          <a:p>
            <a:pPr algn="just">
              <a:lnSpc>
                <a:spcPct val="150000"/>
              </a:lnSpc>
              <a:buNone/>
            </a:pPr>
            <a:r>
              <a:rPr lang="tr-TR" dirty="0" smtClean="0"/>
              <a:t>• Dünya çapında, tıp mesleği zihinsel sağlık uygulamaları için standartların belirlenmesinde ön plana çıkmaktadır. Dolayısıyla, sosyal meslek uzmanlarının, </a:t>
            </a:r>
            <a:r>
              <a:rPr lang="tr-TR" dirty="0" err="1" smtClean="0"/>
              <a:t>DSM'yi</a:t>
            </a:r>
            <a:r>
              <a:rPr lang="tr-TR" dirty="0" smtClean="0"/>
              <a:t> çalışmalarında kullanmaları beklenmektedir. </a:t>
            </a:r>
          </a:p>
          <a:p>
            <a:pPr algn="just">
              <a:lnSpc>
                <a:spcPct val="150000"/>
              </a:lnSpc>
              <a:buNone/>
            </a:pPr>
            <a:r>
              <a:rPr lang="tr-TR" dirty="0" smtClean="0"/>
              <a:t>• </a:t>
            </a:r>
            <a:r>
              <a:rPr lang="tr-TR" dirty="0" err="1" smtClean="0"/>
              <a:t>DSM'nin</a:t>
            </a:r>
            <a:r>
              <a:rPr lang="tr-TR" dirty="0" smtClean="0"/>
              <a:t> yetkili kullanımı, sosyal hizmet uzmanlarının diğer mesleklerin uzmanlığına benzer uzmanlık talep etmelerine </a:t>
            </a:r>
            <a:r>
              <a:rPr lang="tr-TR" smtClean="0"/>
              <a:t>yardımcı olmaktadır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000628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416</Words>
  <Application>Microsoft Office PowerPoint</Application>
  <PresentationFormat>Özel</PresentationFormat>
  <Paragraphs>18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          Ankara Üniversitesi  Sağlık Bilimleri Fakültesi Sosyal Hizmet Bölümü   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 301 GRUPLARLA SOSYAL HİZMET Ünite 10 Gruplarda Çatışma ve Sorun Çözme</dc:title>
  <dc:creator>Ezgi</dc:creator>
  <cp:lastModifiedBy>toshiba pc</cp:lastModifiedBy>
  <cp:revision>9</cp:revision>
  <dcterms:created xsi:type="dcterms:W3CDTF">2016-12-04T13:02:32Z</dcterms:created>
  <dcterms:modified xsi:type="dcterms:W3CDTF">2017-12-23T13:47:55Z</dcterms:modified>
</cp:coreProperties>
</file>