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8" r:id="rId1"/>
    <p:sldMasterId id="2147483684" r:id="rId2"/>
  </p:sldMasterIdLst>
  <p:notesMasterIdLst>
    <p:notesMasterId r:id="rId23"/>
  </p:notesMasterIdLst>
  <p:handoutMasterIdLst>
    <p:handoutMasterId r:id="rId24"/>
  </p:handoutMasterIdLst>
  <p:sldIdLst>
    <p:sldId id="482" r:id="rId3"/>
    <p:sldId id="483" r:id="rId4"/>
    <p:sldId id="484" r:id="rId5"/>
    <p:sldId id="485" r:id="rId6"/>
    <p:sldId id="486" r:id="rId7"/>
    <p:sldId id="487" r:id="rId8"/>
    <p:sldId id="488" r:id="rId9"/>
    <p:sldId id="502" r:id="rId10"/>
    <p:sldId id="489" r:id="rId11"/>
    <p:sldId id="498" r:id="rId12"/>
    <p:sldId id="499" r:id="rId13"/>
    <p:sldId id="500" r:id="rId14"/>
    <p:sldId id="490" r:id="rId15"/>
    <p:sldId id="492" r:id="rId16"/>
    <p:sldId id="493" r:id="rId17"/>
    <p:sldId id="494" r:id="rId18"/>
    <p:sldId id="495" r:id="rId19"/>
    <p:sldId id="496" r:id="rId20"/>
    <p:sldId id="497" r:id="rId21"/>
    <p:sldId id="503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2" userDrawn="1">
          <p15:clr>
            <a:srgbClr val="A4A3A4"/>
          </p15:clr>
        </p15:guide>
        <p15:guide id="2" orient="horz" pos="3521" userDrawn="1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7348" userDrawn="1">
          <p15:clr>
            <a:srgbClr val="A4A3A4"/>
          </p15:clr>
        </p15:guide>
        <p15:guide id="7" pos="332" userDrawn="1">
          <p15:clr>
            <a:srgbClr val="A4A3A4"/>
          </p15:clr>
        </p15:guide>
        <p15:guide id="8" pos="695" userDrawn="1">
          <p15:clr>
            <a:srgbClr val="A4A3A4"/>
          </p15:clr>
        </p15:guide>
        <p15:guide id="9" pos="6985" userDrawn="1">
          <p15:clr>
            <a:srgbClr val="A4A3A4"/>
          </p15:clr>
        </p15:guide>
        <p15:guide id="10" pos="4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23B"/>
    <a:srgbClr val="5CA943"/>
    <a:srgbClr val="FF6600"/>
    <a:srgbClr val="FF0000"/>
    <a:srgbClr val="FF00FF"/>
    <a:srgbClr val="CC0000"/>
    <a:srgbClr val="CC0099"/>
    <a:srgbClr val="FF99F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34" autoAdjust="0"/>
    <p:restoredTop sz="94576" autoAdjust="0"/>
  </p:normalViewPr>
  <p:slideViewPr>
    <p:cSldViewPr>
      <p:cViewPr varScale="1">
        <p:scale>
          <a:sx n="104" d="100"/>
          <a:sy n="104" d="100"/>
        </p:scale>
        <p:origin x="324" y="96"/>
      </p:cViewPr>
      <p:guideLst>
        <p:guide orient="horz" pos="3022"/>
        <p:guide orient="horz" pos="3521"/>
        <p:guide orient="horz" pos="3884"/>
        <p:guide orient="horz" pos="2160"/>
        <p:guide pos="3840"/>
        <p:guide pos="7348"/>
        <p:guide pos="332"/>
        <p:guide pos="695"/>
        <p:guide pos="6985"/>
        <p:guide pos="42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1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rgbClr val="B1B7B5"/>
              </a:gs>
              <a:gs pos="50000">
                <a:srgbClr val="DDDFDE"/>
              </a:gs>
              <a:gs pos="100000">
                <a:srgbClr val="FFFF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51" name="Picture 5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8491" y="87469"/>
            <a:ext cx="5121084" cy="6779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3545224"/>
            <a:ext cx="8335691" cy="185458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5489440"/>
            <a:ext cx="8335691" cy="103590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9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4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D192-1EA3-40D2-AC08-6A9EE6DFC9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Your Footer Goes Here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86E5-36B4-4750-9BD9-353AA4FBC1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92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87755" y="620688"/>
            <a:ext cx="7694645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1600" cap="small" baseline="0">
                <a:solidFill>
                  <a:srgbClr val="1D263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3887755" y="3076"/>
            <a:ext cx="7694645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22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rgbClr val="B1B7B5"/>
              </a:gs>
              <a:gs pos="50000">
                <a:srgbClr val="DDDFDE"/>
              </a:gs>
              <a:gs pos="100000">
                <a:srgbClr val="FFFFF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0746D44-829A-481B-9FE9-7B966B458B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04" y="4620818"/>
            <a:ext cx="1689958" cy="223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5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6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3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6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0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0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527E9-DD55-4E4F-B06C-59EF782102E1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46D44-829A-481B-9FE9-7B966B458B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11604686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25606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7CB71-8BC0-4533-A858-33067E07D53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Your Footer Goes Here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86E5-36B4-4750-9BD9-353AA4FBC1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1604686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75492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706997" y="2348880"/>
            <a:ext cx="8335691" cy="1854583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AVIAN HEMATOLOGY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19736" y="5229200"/>
            <a:ext cx="8335691" cy="1035904"/>
          </a:xfrm>
        </p:spPr>
        <p:txBody>
          <a:bodyPr/>
          <a:lstStyle/>
          <a:p>
            <a:r>
              <a:rPr lang="tr-TR" dirty="0" smtClean="0"/>
              <a:t>Doç. Dr. Dr. Yasemin SALGIRLI DEMİRBAŞ</a:t>
            </a:r>
          </a:p>
          <a:p>
            <a:r>
              <a:rPr lang="tr-TR" dirty="0" err="1" smtClean="0"/>
              <a:t>Resident</a:t>
            </a:r>
            <a:r>
              <a:rPr lang="tr-TR" dirty="0" smtClean="0"/>
              <a:t> ECAWBM (BM)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7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HEMOGLOBIN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Normal </a:t>
            </a:r>
            <a:r>
              <a:rPr lang="tr-TR" dirty="0" err="1"/>
              <a:t>values</a:t>
            </a:r>
            <a:r>
              <a:rPr lang="tr-TR" dirty="0"/>
              <a:t> of </a:t>
            </a:r>
            <a:r>
              <a:rPr lang="tr-TR" dirty="0" err="1"/>
              <a:t>Hb</a:t>
            </a:r>
            <a:r>
              <a:rPr lang="tr-TR" dirty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Chicken</a:t>
            </a:r>
            <a:r>
              <a:rPr lang="en-US" dirty="0"/>
              <a:t>: 9.3 gm%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Ducks</a:t>
            </a:r>
            <a:r>
              <a:rPr lang="en-US" dirty="0"/>
              <a:t>: 10.3 gm%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Turkey</a:t>
            </a:r>
            <a:r>
              <a:rPr lang="en-US" dirty="0"/>
              <a:t>: 10.3 gm</a:t>
            </a:r>
            <a:r>
              <a:rPr lang="en-US" dirty="0" smtClean="0"/>
              <a:t>%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de-DE" b="1" dirty="0"/>
              <a:t>8-12 g/dl in </a:t>
            </a:r>
            <a:r>
              <a:rPr lang="de-DE" b="1" dirty="0" err="1"/>
              <a:t>chicken</a:t>
            </a:r>
            <a:r>
              <a:rPr lang="de-DE" b="1" dirty="0"/>
              <a:t> </a:t>
            </a:r>
            <a:r>
              <a:rPr lang="de-DE" b="1" dirty="0" err="1"/>
              <a:t>blood</a:t>
            </a:r>
            <a:endParaRPr lang="tr-T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In most vertebrates, hemoglobin is made up of </a:t>
            </a:r>
            <a:r>
              <a:rPr lang="en-US" b="1" dirty="0" smtClean="0"/>
              <a:t>four</a:t>
            </a:r>
            <a:r>
              <a:rPr lang="tr-TR" b="1" dirty="0"/>
              <a:t> </a:t>
            </a:r>
            <a:r>
              <a:rPr lang="en-US" b="1" dirty="0" smtClean="0"/>
              <a:t>subunits</a:t>
            </a:r>
            <a:r>
              <a:rPr lang="en-US" dirty="0"/>
              <a:t>, each one of which has its own </a:t>
            </a:r>
            <a:r>
              <a:rPr lang="en-US" dirty="0" smtClean="0"/>
              <a:t>binding</a:t>
            </a:r>
            <a:r>
              <a:rPr lang="tr-TR" dirty="0" smtClean="0"/>
              <a:t> </a:t>
            </a:r>
            <a:r>
              <a:rPr lang="en-US" dirty="0" smtClean="0"/>
              <a:t>site </a:t>
            </a:r>
            <a:r>
              <a:rPr lang="en-US" dirty="0"/>
              <a:t>for oxygen.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b="1" dirty="0"/>
              <a:t>There are some significant differences </a:t>
            </a:r>
            <a:r>
              <a:rPr lang="en-US" b="1" dirty="0" smtClean="0"/>
              <a:t>between</a:t>
            </a:r>
            <a:r>
              <a:rPr lang="tr-TR" b="1" dirty="0" smtClean="0"/>
              <a:t> </a:t>
            </a:r>
            <a:r>
              <a:rPr lang="en-US" b="1" dirty="0" smtClean="0"/>
              <a:t>avian </a:t>
            </a:r>
            <a:r>
              <a:rPr lang="en-US" b="1" dirty="0"/>
              <a:t>hemoglobin and hemoglobin found in </a:t>
            </a:r>
            <a:r>
              <a:rPr lang="en-US" b="1" dirty="0" smtClean="0"/>
              <a:t>other</a:t>
            </a:r>
            <a:r>
              <a:rPr lang="tr-TR" b="1" dirty="0" smtClean="0"/>
              <a:t> </a:t>
            </a:r>
            <a:r>
              <a:rPr lang="en-US" b="1" dirty="0" smtClean="0"/>
              <a:t>vertebrates:</a:t>
            </a:r>
            <a:endParaRPr lang="tr-TR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</a:t>
            </a:r>
            <a:r>
              <a:rPr lang="en-US" dirty="0"/>
              <a:t>adult birds there are two different types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hemoglobin</a:t>
            </a:r>
            <a:r>
              <a:rPr lang="en-US" dirty="0"/>
              <a:t>, hemoglobin </a:t>
            </a:r>
            <a:r>
              <a:rPr lang="en-US" b="1" dirty="0"/>
              <a:t>A </a:t>
            </a:r>
            <a:r>
              <a:rPr lang="en-US" dirty="0"/>
              <a:t>and </a:t>
            </a:r>
            <a:r>
              <a:rPr lang="en-US" b="1" dirty="0"/>
              <a:t>D</a:t>
            </a:r>
            <a:r>
              <a:rPr lang="en-US" dirty="0"/>
              <a:t>, both of </a:t>
            </a:r>
            <a:r>
              <a:rPr lang="en-US" dirty="0" smtClean="0"/>
              <a:t>which</a:t>
            </a:r>
            <a:r>
              <a:rPr lang="tr-TR" dirty="0" smtClean="0"/>
              <a:t> </a:t>
            </a:r>
            <a:r>
              <a:rPr lang="en-US" dirty="0" smtClean="0"/>
              <a:t>vary </a:t>
            </a:r>
            <a:r>
              <a:rPr lang="en-US" dirty="0"/>
              <a:t>from each other in their affinity for </a:t>
            </a:r>
            <a:r>
              <a:rPr lang="en-US" dirty="0" smtClean="0"/>
              <a:t>oxygen.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 smtClean="0"/>
              <a:t>Hemoglobin </a:t>
            </a:r>
            <a:r>
              <a:rPr lang="en-US" u="sng" dirty="0"/>
              <a:t>A is often the more prevalent </a:t>
            </a:r>
            <a:r>
              <a:rPr lang="en-US" u="sng" dirty="0" smtClean="0"/>
              <a:t>form</a:t>
            </a:r>
            <a:r>
              <a:rPr lang="tr-TR" u="sng" dirty="0" smtClean="0"/>
              <a:t> </a:t>
            </a:r>
            <a:r>
              <a:rPr lang="en-US" dirty="0" smtClean="0"/>
              <a:t>and </a:t>
            </a:r>
            <a:r>
              <a:rPr lang="en-US" u="sng" dirty="0"/>
              <a:t>has a lower affinity for oxygen </a:t>
            </a:r>
            <a:r>
              <a:rPr lang="en-US" dirty="0"/>
              <a:t>compared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hemoglobin D.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 </a:t>
            </a:r>
            <a:r>
              <a:rPr lang="en-US" dirty="0"/>
              <a:t>lower affinity means that oxygen is more </a:t>
            </a:r>
            <a:r>
              <a:rPr lang="en-US" dirty="0" smtClean="0"/>
              <a:t>readily</a:t>
            </a:r>
            <a:r>
              <a:rPr lang="tr-TR" dirty="0" smtClean="0"/>
              <a:t> </a:t>
            </a:r>
            <a:r>
              <a:rPr lang="en-US" dirty="0" smtClean="0"/>
              <a:t>dissociated </a:t>
            </a:r>
            <a:r>
              <a:rPr lang="en-US" dirty="0"/>
              <a:t>from hemoglobin as arterial blood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233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Hb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7488" y="1706710"/>
            <a:ext cx="5689848" cy="460260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C00000"/>
                </a:solidFill>
              </a:rPr>
              <a:t>In </a:t>
            </a:r>
            <a:r>
              <a:rPr lang="en-US" sz="2200" dirty="0">
                <a:solidFill>
                  <a:srgbClr val="C00000"/>
                </a:solidFill>
              </a:rPr>
              <a:t>general, avian hemoglobin shows </a:t>
            </a:r>
            <a:r>
              <a:rPr lang="en-US" sz="2200" dirty="0" smtClean="0">
                <a:solidFill>
                  <a:srgbClr val="C00000"/>
                </a:solidFill>
              </a:rPr>
              <a:t>more</a:t>
            </a:r>
            <a:r>
              <a:rPr lang="tr-TR" sz="2200" dirty="0" smtClean="0">
                <a:solidFill>
                  <a:srgbClr val="C00000"/>
                </a:solidFill>
              </a:rPr>
              <a:t> </a:t>
            </a:r>
            <a:r>
              <a:rPr lang="en-US" sz="2200" b="1" u="sng" dirty="0" err="1" smtClean="0">
                <a:solidFill>
                  <a:srgbClr val="C00000"/>
                </a:solidFill>
              </a:rPr>
              <a:t>cooperativity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srgbClr val="C00000"/>
                </a:solidFill>
              </a:rPr>
              <a:t>with oxygen than does hemoglobin </a:t>
            </a:r>
            <a:r>
              <a:rPr lang="en-US" sz="2200" dirty="0" smtClean="0">
                <a:solidFill>
                  <a:srgbClr val="C00000"/>
                </a:solidFill>
              </a:rPr>
              <a:t>in</a:t>
            </a:r>
            <a:r>
              <a:rPr lang="tr-TR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>
                <a:solidFill>
                  <a:srgbClr val="C00000"/>
                </a:solidFill>
              </a:rPr>
              <a:t>other </a:t>
            </a:r>
            <a:r>
              <a:rPr lang="en-US" sz="2200" dirty="0">
                <a:solidFill>
                  <a:srgbClr val="C00000"/>
                </a:solidFill>
              </a:rPr>
              <a:t>vertebrates.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err="1" smtClean="0"/>
              <a:t>Cooperativity</a:t>
            </a:r>
            <a:r>
              <a:rPr lang="en-US" sz="2200" dirty="0" smtClean="0"/>
              <a:t> </a:t>
            </a:r>
            <a:r>
              <a:rPr lang="en-US" sz="2200" dirty="0"/>
              <a:t>is the phenomenon whereby </a:t>
            </a:r>
            <a:r>
              <a:rPr lang="en-US" sz="2200" dirty="0" smtClean="0"/>
              <a:t>the</a:t>
            </a:r>
            <a:r>
              <a:rPr lang="tr-TR" sz="2200" dirty="0" smtClean="0"/>
              <a:t> </a:t>
            </a:r>
            <a:r>
              <a:rPr lang="en-US" sz="2200" dirty="0" smtClean="0"/>
              <a:t>binding </a:t>
            </a:r>
            <a:r>
              <a:rPr lang="en-US" sz="2200" dirty="0"/>
              <a:t>of one molecule of oxygen with </a:t>
            </a:r>
            <a:r>
              <a:rPr lang="en-US" sz="2200" dirty="0" smtClean="0"/>
              <a:t>hemoglobin</a:t>
            </a:r>
            <a:r>
              <a:rPr lang="tr-TR" sz="2200" dirty="0" smtClean="0"/>
              <a:t> </a:t>
            </a:r>
            <a:r>
              <a:rPr lang="en-US" sz="2200" dirty="0" smtClean="0"/>
              <a:t>facilitates </a:t>
            </a:r>
            <a:r>
              <a:rPr lang="en-US" sz="2200" dirty="0"/>
              <a:t>the binding of the next molecule of </a:t>
            </a:r>
            <a:r>
              <a:rPr lang="en-US" sz="2200" dirty="0" smtClean="0"/>
              <a:t>oxygen</a:t>
            </a:r>
            <a:r>
              <a:rPr lang="tr-TR" sz="2200" dirty="0" smtClean="0"/>
              <a:t> </a:t>
            </a:r>
            <a:r>
              <a:rPr lang="en-US" sz="2200" dirty="0" smtClean="0"/>
              <a:t>and </a:t>
            </a:r>
            <a:r>
              <a:rPr lang="en-US" sz="2200" dirty="0"/>
              <a:t>so on up to the binding of four oxygen </a:t>
            </a:r>
            <a:r>
              <a:rPr lang="en-US" sz="2200" dirty="0" smtClean="0"/>
              <a:t>molecules</a:t>
            </a:r>
            <a:r>
              <a:rPr lang="tr-TR" sz="2200" dirty="0" smtClean="0"/>
              <a:t> </a:t>
            </a:r>
            <a:r>
              <a:rPr lang="en-US" sz="2200" dirty="0" smtClean="0"/>
              <a:t>by </a:t>
            </a:r>
            <a:r>
              <a:rPr lang="en-US" sz="2200" dirty="0"/>
              <a:t>a molecule of </a:t>
            </a:r>
            <a:r>
              <a:rPr lang="en-US" sz="2200" dirty="0" smtClean="0"/>
              <a:t>hemoglobin.</a:t>
            </a:r>
            <a:r>
              <a:rPr lang="tr-TR" sz="22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 smtClean="0"/>
              <a:t>This </a:t>
            </a:r>
            <a:r>
              <a:rPr lang="en-US" sz="2200" dirty="0" err="1"/>
              <a:t>cooperativity</a:t>
            </a:r>
            <a:r>
              <a:rPr lang="en-US" sz="2200" dirty="0"/>
              <a:t> accounts for the sigmoidal </a:t>
            </a:r>
            <a:r>
              <a:rPr lang="en-US" sz="2200" dirty="0" smtClean="0"/>
              <a:t>shape</a:t>
            </a:r>
            <a:r>
              <a:rPr lang="tr-TR" sz="2200" dirty="0" smtClean="0"/>
              <a:t> </a:t>
            </a:r>
            <a:r>
              <a:rPr lang="en-US" sz="2200" dirty="0" smtClean="0"/>
              <a:t>of </a:t>
            </a:r>
            <a:r>
              <a:rPr lang="en-US" sz="2200" dirty="0"/>
              <a:t>the oxygen-hemoglobin binding </a:t>
            </a:r>
            <a:r>
              <a:rPr lang="en-US" sz="2200" dirty="0" smtClean="0"/>
              <a:t>curve.</a:t>
            </a:r>
            <a:r>
              <a:rPr lang="tr-TR" sz="22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The </a:t>
            </a:r>
            <a:r>
              <a:rPr lang="en-US" sz="2200" b="1" dirty="0"/>
              <a:t>advantage of this high </a:t>
            </a:r>
            <a:r>
              <a:rPr lang="en-US" sz="2200" b="1" dirty="0" err="1"/>
              <a:t>cooperativity</a:t>
            </a:r>
            <a:r>
              <a:rPr lang="en-US" sz="2200" b="1" dirty="0"/>
              <a:t> is that </a:t>
            </a:r>
            <a:r>
              <a:rPr lang="en-US" sz="2200" b="1" dirty="0" smtClean="0"/>
              <a:t>it</a:t>
            </a:r>
            <a:r>
              <a:rPr lang="tr-TR" sz="2200" b="1" dirty="0" smtClean="0"/>
              <a:t> </a:t>
            </a:r>
            <a:r>
              <a:rPr lang="en-US" sz="2200" b="1" dirty="0" smtClean="0"/>
              <a:t>increases </a:t>
            </a:r>
            <a:r>
              <a:rPr lang="en-US" sz="2200" b="1" dirty="0"/>
              <a:t>the delivery of oxygen to tissues</a:t>
            </a:r>
            <a:r>
              <a:rPr lang="en-US" sz="2200" b="1" dirty="0" smtClean="0"/>
              <a:t>.</a:t>
            </a:r>
            <a:endParaRPr lang="tr-TR" sz="2200" b="1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2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80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Hb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Another feature of avian hemoglobin is its interaction with </a:t>
            </a:r>
            <a:r>
              <a:rPr lang="en-US" sz="2400" b="1" dirty="0"/>
              <a:t>inositol </a:t>
            </a:r>
            <a:r>
              <a:rPr lang="en-US" sz="2400" b="1" dirty="0" err="1"/>
              <a:t>pentaphosphate</a:t>
            </a:r>
            <a:r>
              <a:rPr lang="en-US" sz="2400" b="1" dirty="0"/>
              <a:t> and inositol </a:t>
            </a:r>
            <a:r>
              <a:rPr lang="en-US" sz="2400" b="1" dirty="0" err="1" smtClean="0"/>
              <a:t>tetraphosphate</a:t>
            </a:r>
            <a:r>
              <a:rPr lang="tr-TR" sz="2400" b="1" dirty="0" smtClean="0"/>
              <a:t> </a:t>
            </a:r>
            <a:r>
              <a:rPr lang="en-US" sz="2400" dirty="0" smtClean="0"/>
              <a:t>which </a:t>
            </a:r>
            <a:r>
              <a:rPr lang="en-US" sz="2400" dirty="0"/>
              <a:t>shifts the oxygen-hemoglobin dissociation curve to the right and decreases the affinity of oxygen for hemoglobin, enhancing the delivery of oxygen to </a:t>
            </a:r>
            <a:r>
              <a:rPr lang="en-US" sz="2400" dirty="0" smtClean="0"/>
              <a:t>tissues.</a:t>
            </a:r>
            <a:endParaRPr lang="tr-TR" sz="2400" dirty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en-US" sz="1600" dirty="0" smtClean="0"/>
              <a:t>In </a:t>
            </a:r>
            <a:r>
              <a:rPr lang="en-US" sz="1600" dirty="0"/>
              <a:t>mammals the principal organic phosphate is 2,3- </a:t>
            </a:r>
            <a:r>
              <a:rPr lang="en-US" sz="1600" dirty="0" err="1"/>
              <a:t>biphosphoglycerate</a:t>
            </a:r>
            <a:r>
              <a:rPr lang="en-US" sz="1600" dirty="0"/>
              <a:t> (2,3-BPG), formerly known as 2,3-diphosphoglycerate (2,3-DPG), </a:t>
            </a:r>
            <a:endParaRPr lang="tr-TR" sz="1600" dirty="0" smtClean="0"/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v"/>
            </a:pPr>
            <a:r>
              <a:rPr lang="en-US" sz="2400" b="1" dirty="0" smtClean="0"/>
              <a:t>The </a:t>
            </a:r>
            <a:r>
              <a:rPr lang="en-US" sz="2400" b="1" dirty="0"/>
              <a:t>presence of two </a:t>
            </a:r>
            <a:r>
              <a:rPr lang="en-US" sz="2400" b="1" dirty="0" err="1"/>
              <a:t>hemoglobins</a:t>
            </a:r>
            <a:r>
              <a:rPr lang="en-US" sz="2400" b="1" dirty="0"/>
              <a:t> with different</a:t>
            </a:r>
            <a:r>
              <a:rPr lang="tr-TR" sz="2400" b="1" dirty="0"/>
              <a:t> </a:t>
            </a:r>
            <a:r>
              <a:rPr lang="en-US" sz="2400" b="1" dirty="0"/>
              <a:t>oxygen affinities</a:t>
            </a:r>
            <a:r>
              <a:rPr lang="en-US" sz="2400" dirty="0"/>
              <a:t>, means that the erythrocytes have a</a:t>
            </a:r>
            <a:r>
              <a:rPr lang="tr-TR" sz="2400" dirty="0"/>
              <a:t> </a:t>
            </a:r>
            <a:r>
              <a:rPr lang="en-US" sz="2400" dirty="0"/>
              <a:t>greater range of oxygen partial pressures over which</a:t>
            </a:r>
            <a:r>
              <a:rPr lang="tr-TR" sz="2400" dirty="0"/>
              <a:t> </a:t>
            </a:r>
            <a:r>
              <a:rPr lang="en-US" sz="2400" dirty="0"/>
              <a:t>oxygen can be bound and released, favoring the</a:t>
            </a:r>
            <a:r>
              <a:rPr lang="tr-TR" sz="2400" dirty="0"/>
              <a:t> </a:t>
            </a:r>
            <a:r>
              <a:rPr lang="en-US" sz="2400" dirty="0"/>
              <a:t>uptake of oxygen where there is little oxygen</a:t>
            </a:r>
            <a:r>
              <a:rPr lang="tr-TR" sz="2400" dirty="0"/>
              <a:t> </a:t>
            </a:r>
            <a:r>
              <a:rPr lang="en-US" sz="2400" dirty="0"/>
              <a:t>available in the environment</a:t>
            </a: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Carbon </a:t>
            </a:r>
            <a:r>
              <a:rPr lang="en-US" sz="2400" dirty="0"/>
              <a:t>dioxide also affects the binding of oxygen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hemoglobin.</a:t>
            </a:r>
            <a:r>
              <a:rPr lang="tr-TR" sz="2400" dirty="0" smtClean="0"/>
              <a:t> </a:t>
            </a:r>
            <a:r>
              <a:rPr lang="en-US" sz="2400" b="1" dirty="0" smtClean="0"/>
              <a:t>In </a:t>
            </a:r>
            <a:r>
              <a:rPr lang="en-US" sz="2400" b="1" dirty="0"/>
              <a:t>mammals, the binding of carbon dioxide </a:t>
            </a:r>
            <a:r>
              <a:rPr lang="en-US" sz="2400" b="1" dirty="0" smtClean="0"/>
              <a:t>with</a:t>
            </a:r>
            <a:r>
              <a:rPr lang="tr-TR" sz="2400" b="1" dirty="0" smtClean="0"/>
              <a:t> </a:t>
            </a:r>
            <a:r>
              <a:rPr lang="en-US" sz="2400" b="1" dirty="0" smtClean="0"/>
              <a:t>hemoglobin </a:t>
            </a:r>
            <a:r>
              <a:rPr lang="en-US" sz="2400" b="1" dirty="0"/>
              <a:t>is </a:t>
            </a:r>
            <a:r>
              <a:rPr lang="en-US" sz="2400" b="1" dirty="0" smtClean="0"/>
              <a:t>more</a:t>
            </a:r>
            <a:r>
              <a:rPr lang="tr-TR" sz="2400" dirty="0" smtClean="0"/>
              <a:t>. </a:t>
            </a:r>
            <a:r>
              <a:rPr lang="en-US" sz="2400" dirty="0" smtClean="0"/>
              <a:t>It </a:t>
            </a:r>
            <a:r>
              <a:rPr lang="en-US" sz="2400" dirty="0"/>
              <a:t>appears that </a:t>
            </a:r>
            <a:r>
              <a:rPr lang="en-US" sz="2400" b="1" dirty="0"/>
              <a:t>in birds the strong binding of </a:t>
            </a:r>
            <a:r>
              <a:rPr lang="en-US" sz="2400" b="1" dirty="0" smtClean="0"/>
              <a:t>the</a:t>
            </a:r>
            <a:r>
              <a:rPr lang="tr-TR" sz="2400" b="1" dirty="0" smtClean="0"/>
              <a:t> </a:t>
            </a:r>
            <a:r>
              <a:rPr lang="en-US" sz="2400" b="1" dirty="0" smtClean="0"/>
              <a:t>organic </a:t>
            </a:r>
            <a:r>
              <a:rPr lang="en-US" sz="2400" b="1" dirty="0"/>
              <a:t>phosphates to hemoglobin prevents </a:t>
            </a:r>
            <a:r>
              <a:rPr lang="en-US" sz="2400" b="1" dirty="0" smtClean="0"/>
              <a:t>this</a:t>
            </a:r>
            <a:r>
              <a:rPr lang="tr-TR" sz="2400" b="1" dirty="0" smtClean="0"/>
              <a:t> </a:t>
            </a:r>
            <a:r>
              <a:rPr lang="en-US" sz="2400" b="1" dirty="0" smtClean="0"/>
              <a:t>carbon </a:t>
            </a:r>
            <a:r>
              <a:rPr lang="en-US" sz="2400" b="1" dirty="0"/>
              <a:t>dioxide </a:t>
            </a:r>
            <a:r>
              <a:rPr lang="en-US" sz="2400" b="1" dirty="0" smtClean="0"/>
              <a:t>effect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28980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LEUKOCYTES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As in mammals there are </a:t>
            </a:r>
            <a:r>
              <a:rPr lang="en-US" b="1" dirty="0"/>
              <a:t>Granular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b="1" dirty="0" err="1" smtClean="0"/>
              <a:t>Agranular</a:t>
            </a:r>
            <a:r>
              <a:rPr lang="en-US" dirty="0" smtClean="0"/>
              <a:t> </a:t>
            </a:r>
            <a:r>
              <a:rPr lang="en-US" dirty="0"/>
              <a:t>leukocytes.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/>
              <a:t>Number of leukocytes: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Chicken: 19-30 thousands/mm3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Duck: 32 </a:t>
            </a:r>
            <a:r>
              <a:rPr lang="en-US" dirty="0" smtClean="0"/>
              <a:t>thousands/mm3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Leukocytes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granular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Agranular</a:t>
            </a:r>
            <a:r>
              <a:rPr lang="tr-TR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Granular</a:t>
            </a:r>
            <a:r>
              <a:rPr lang="tr-TR" dirty="0"/>
              <a:t> </a:t>
            </a:r>
            <a:r>
              <a:rPr lang="tr-TR" dirty="0" err="1"/>
              <a:t>leukocytes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1-Heterophils</a:t>
            </a:r>
          </a:p>
          <a:p>
            <a:pPr marL="0" indent="0">
              <a:buNone/>
            </a:pPr>
            <a:r>
              <a:rPr lang="tr-TR" dirty="0"/>
              <a:t>2-Eosinophiles</a:t>
            </a:r>
          </a:p>
          <a:p>
            <a:pPr marL="0" indent="0">
              <a:buNone/>
            </a:pPr>
            <a:r>
              <a:rPr lang="tr-TR" dirty="0"/>
              <a:t>3-Basophils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Agranular</a:t>
            </a:r>
            <a:r>
              <a:rPr lang="tr-TR" dirty="0"/>
              <a:t> </a:t>
            </a:r>
            <a:r>
              <a:rPr lang="tr-TR" dirty="0" err="1"/>
              <a:t>leukocytes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1-Lymphocytes</a:t>
            </a:r>
          </a:p>
          <a:p>
            <a:pPr marL="0" indent="0">
              <a:buNone/>
            </a:pPr>
            <a:r>
              <a:rPr lang="tr-TR" dirty="0"/>
              <a:t>2-Monocytes</a:t>
            </a:r>
          </a:p>
        </p:txBody>
      </p:sp>
    </p:spTree>
    <p:extLst>
      <p:ext uri="{BB962C8B-B14F-4D97-AF65-F5344CB8AC3E}">
        <p14:creationId xmlns:p14="http://schemas.microsoft.com/office/powerpoint/2010/main" val="3954465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HETEROPHILS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 </a:t>
            </a:r>
            <a:r>
              <a:rPr lang="en-US" dirty="0"/>
              <a:t>is analogue of mammalian neutrophils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Its </a:t>
            </a:r>
            <a:r>
              <a:rPr lang="en-US" dirty="0"/>
              <a:t>diameter about 10-15 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nucleus is polymorphic with </a:t>
            </a:r>
            <a:r>
              <a:rPr lang="en-US" dirty="0" smtClean="0"/>
              <a:t>varying</a:t>
            </a:r>
            <a:r>
              <a:rPr lang="tr-TR" dirty="0" smtClean="0"/>
              <a:t> </a:t>
            </a:r>
            <a:r>
              <a:rPr lang="en-US" dirty="0" smtClean="0"/>
              <a:t>degree </a:t>
            </a:r>
            <a:r>
              <a:rPr lang="en-US" dirty="0"/>
              <a:t>of </a:t>
            </a:r>
            <a:r>
              <a:rPr lang="en-US" dirty="0" err="1"/>
              <a:t>lobulation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cytoplasm contains a </a:t>
            </a:r>
            <a:r>
              <a:rPr lang="en-US" dirty="0" smtClean="0"/>
              <a:t>characteristics</a:t>
            </a:r>
            <a:r>
              <a:rPr lang="tr-TR" dirty="0" smtClean="0"/>
              <a:t> </a:t>
            </a:r>
            <a:r>
              <a:rPr lang="en-US" b="1" dirty="0" smtClean="0"/>
              <a:t>rod-like </a:t>
            </a:r>
            <a:r>
              <a:rPr lang="en-US" b="1" dirty="0"/>
              <a:t>granules </a:t>
            </a:r>
            <a:r>
              <a:rPr lang="en-US" dirty="0"/>
              <a:t>, pointed at their </a:t>
            </a:r>
            <a:r>
              <a:rPr lang="en-US" dirty="0" smtClean="0"/>
              <a:t>ends,</a:t>
            </a:r>
            <a:r>
              <a:rPr lang="tr-TR" dirty="0" smtClean="0"/>
              <a:t> </a:t>
            </a:r>
            <a:r>
              <a:rPr lang="en-US" dirty="0" smtClean="0"/>
              <a:t>acidophilic </a:t>
            </a:r>
            <a:r>
              <a:rPr lang="en-US" dirty="0"/>
              <a:t>bodies.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percentage of </a:t>
            </a:r>
            <a:r>
              <a:rPr lang="en-US" dirty="0" err="1"/>
              <a:t>heterophil</a:t>
            </a:r>
            <a:r>
              <a:rPr lang="en-US" dirty="0"/>
              <a:t> in </a:t>
            </a:r>
            <a:r>
              <a:rPr lang="en-US" dirty="0" smtClean="0"/>
              <a:t>blood</a:t>
            </a:r>
            <a:r>
              <a:rPr lang="tr-TR" dirty="0" smtClean="0"/>
              <a:t> </a:t>
            </a:r>
            <a:r>
              <a:rPr lang="en-US" dirty="0" smtClean="0"/>
              <a:t>ranges </a:t>
            </a:r>
            <a:r>
              <a:rPr lang="en-US" b="1" dirty="0"/>
              <a:t>20-30%</a:t>
            </a:r>
            <a:r>
              <a:rPr lang="en-US" dirty="0"/>
              <a:t> (except in ostrich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pheasants </a:t>
            </a:r>
            <a:r>
              <a:rPr lang="en-US" dirty="0"/>
              <a:t>60-70</a:t>
            </a:r>
            <a:r>
              <a:rPr lang="en-US" dirty="0" smtClean="0"/>
              <a:t>%)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Heterophils</a:t>
            </a:r>
            <a:r>
              <a:rPr lang="en-US" dirty="0"/>
              <a:t> are </a:t>
            </a:r>
            <a:r>
              <a:rPr lang="en-US" b="1" dirty="0"/>
              <a:t>phagocytic and use their enzyme-containing granules to </a:t>
            </a:r>
            <a:r>
              <a:rPr lang="en-US" b="1" dirty="0" smtClean="0"/>
              <a:t>lyse</a:t>
            </a:r>
            <a:r>
              <a:rPr lang="tr-TR" b="1" dirty="0" smtClean="0"/>
              <a:t> </a:t>
            </a:r>
            <a:r>
              <a:rPr lang="en-US" b="1" dirty="0" smtClean="0"/>
              <a:t>ingested </a:t>
            </a:r>
            <a:r>
              <a:rPr lang="en-US" b="1" dirty="0"/>
              <a:t>materials.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Heterophils</a:t>
            </a:r>
            <a:r>
              <a:rPr lang="en-US" dirty="0"/>
              <a:t> are </a:t>
            </a:r>
            <a:r>
              <a:rPr lang="en-US" b="1" dirty="0"/>
              <a:t>motile</a:t>
            </a:r>
            <a:r>
              <a:rPr lang="en-US" dirty="0"/>
              <a:t> and can leave blood vessels to engulf foreign materials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646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5440" y="500062"/>
            <a:ext cx="10515600" cy="1325563"/>
          </a:xfrm>
        </p:spPr>
        <p:txBody>
          <a:bodyPr/>
          <a:lstStyle/>
          <a:p>
            <a:r>
              <a:rPr lang="tr-TR" b="1" dirty="0" smtClean="0"/>
              <a:t>EOSINOPHILS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6123" y="1825625"/>
            <a:ext cx="6480720" cy="44836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size of eosinophil is about the </a:t>
            </a:r>
            <a:r>
              <a:rPr lang="en-US" sz="2400" dirty="0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size </a:t>
            </a:r>
            <a:r>
              <a:rPr lang="en-US" sz="2400" dirty="0"/>
              <a:t>as the </a:t>
            </a:r>
            <a:r>
              <a:rPr lang="en-US" sz="2400" dirty="0" err="1"/>
              <a:t>heterophil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Rounded </a:t>
            </a:r>
            <a:r>
              <a:rPr lang="en-US" sz="2400" dirty="0"/>
              <a:t>cells ,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cytoplasm </a:t>
            </a:r>
            <a:r>
              <a:rPr lang="en-US" sz="2400" dirty="0" smtClean="0"/>
              <a:t>contains</a:t>
            </a:r>
            <a:r>
              <a:rPr lang="tr-TR" sz="2400" dirty="0" smtClean="0"/>
              <a:t> </a:t>
            </a:r>
            <a:r>
              <a:rPr lang="en-US" sz="2400" dirty="0" smtClean="0"/>
              <a:t>large</a:t>
            </a:r>
            <a:r>
              <a:rPr lang="en-US" sz="2400" dirty="0"/>
              <a:t>, spherical, dull red </a:t>
            </a:r>
            <a:r>
              <a:rPr lang="en-US" sz="2400" dirty="0" err="1" smtClean="0"/>
              <a:t>coloured</a:t>
            </a:r>
            <a:r>
              <a:rPr lang="tr-TR" sz="2400" dirty="0" smtClean="0"/>
              <a:t> </a:t>
            </a:r>
            <a:r>
              <a:rPr lang="en-US" sz="2400" dirty="0" smtClean="0"/>
              <a:t>granules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cytoplasm is Faint blue </a:t>
            </a:r>
            <a:r>
              <a:rPr lang="en-US" sz="2400" dirty="0" err="1"/>
              <a:t>colour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nucleus is often </a:t>
            </a:r>
            <a:r>
              <a:rPr lang="en-US" sz="2400" dirty="0" err="1"/>
              <a:t>bilobed</a:t>
            </a:r>
            <a:r>
              <a:rPr lang="en-US" sz="2400" dirty="0"/>
              <a:t> and </a:t>
            </a:r>
            <a:r>
              <a:rPr lang="en-US" sz="2400" dirty="0" smtClean="0"/>
              <a:t>Darker</a:t>
            </a:r>
            <a:r>
              <a:rPr lang="tr-TR" sz="2400" dirty="0" smtClean="0"/>
              <a:t> </a:t>
            </a:r>
            <a:r>
              <a:rPr lang="en-US" sz="2400" dirty="0" smtClean="0"/>
              <a:t>than </a:t>
            </a:r>
            <a:r>
              <a:rPr lang="en-US" sz="2400" dirty="0"/>
              <a:t>that of </a:t>
            </a:r>
            <a:r>
              <a:rPr lang="en-US" sz="2400" dirty="0" err="1"/>
              <a:t>heterophils</a:t>
            </a:r>
            <a:r>
              <a:rPr lang="en-US" sz="2400" dirty="0"/>
              <a:t>. 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Eosinophils make up about </a:t>
            </a:r>
            <a:r>
              <a:rPr lang="en-US" sz="2400" b="1" dirty="0"/>
              <a:t>2 to 3 % of the WBC </a:t>
            </a:r>
            <a:r>
              <a:rPr lang="en-US" sz="2400" dirty="0"/>
              <a:t>population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healthy </a:t>
            </a:r>
            <a:r>
              <a:rPr lang="en-US" sz="2400" dirty="0"/>
              <a:t>birds.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71138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BASOPHILS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size of basophil is about the </a:t>
            </a:r>
            <a:r>
              <a:rPr lang="en-US" sz="2400" dirty="0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size </a:t>
            </a:r>
            <a:r>
              <a:rPr lang="en-US" sz="2400" dirty="0"/>
              <a:t>as the </a:t>
            </a:r>
            <a:r>
              <a:rPr lang="en-US" sz="2400" dirty="0" err="1"/>
              <a:t>heterophil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Rounded </a:t>
            </a:r>
            <a:r>
              <a:rPr lang="en-US" sz="2400" dirty="0"/>
              <a:t>cells , the cytoplasm is devoid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</a:t>
            </a:r>
            <a:r>
              <a:rPr lang="en-US" sz="2400" dirty="0"/>
              <a:t>and contains basophilic </a:t>
            </a:r>
            <a:r>
              <a:rPr lang="en-US" sz="2400" dirty="0" smtClean="0"/>
              <a:t>granules</a:t>
            </a:r>
            <a:r>
              <a:rPr lang="tr-TR" sz="2400" dirty="0" smtClean="0"/>
              <a:t> </a:t>
            </a:r>
            <a:r>
              <a:rPr lang="en-US" sz="2400" dirty="0" smtClean="0"/>
              <a:t>which </a:t>
            </a:r>
            <a:r>
              <a:rPr lang="en-US" sz="2400" dirty="0"/>
              <a:t>may mask the nucleus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protruded </a:t>
            </a:r>
            <a:r>
              <a:rPr lang="en-US" sz="2400" dirty="0"/>
              <a:t>from the surface of the </a:t>
            </a:r>
            <a:r>
              <a:rPr lang="en-US" sz="2400" dirty="0" smtClean="0"/>
              <a:t>cells</a:t>
            </a:r>
            <a:r>
              <a:rPr lang="tr-TR" sz="2400" dirty="0" smtClean="0"/>
              <a:t> </a:t>
            </a:r>
            <a:r>
              <a:rPr lang="en-US" sz="2400" dirty="0" smtClean="0"/>
              <a:t>giving </a:t>
            </a:r>
            <a:r>
              <a:rPr lang="en-US" sz="2400" dirty="0"/>
              <a:t>black berry appearance.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nucleus is weakly Basophilic , may </a:t>
            </a:r>
            <a:r>
              <a:rPr lang="en-US" sz="2400" dirty="0" smtClean="0"/>
              <a:t>be</a:t>
            </a:r>
            <a:r>
              <a:rPr lang="tr-TR" sz="2400" dirty="0" smtClean="0"/>
              <a:t> </a:t>
            </a:r>
            <a:r>
              <a:rPr lang="en-US" sz="2400" dirty="0" smtClean="0"/>
              <a:t>rounded </a:t>
            </a:r>
            <a:r>
              <a:rPr lang="en-US" sz="2400" dirty="0"/>
              <a:t>or oval.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76245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LYMPHOCYTES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12776"/>
            <a:ext cx="6265912" cy="51125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The lymphocytes constitute the majority </a:t>
            </a:r>
            <a:r>
              <a:rPr lang="en-US" sz="2000" dirty="0" smtClean="0"/>
              <a:t>of</a:t>
            </a:r>
            <a:r>
              <a:rPr lang="tr-TR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leukocytes in the blood of the fowl.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The </a:t>
            </a:r>
            <a:r>
              <a:rPr lang="en-US" sz="2000" dirty="0"/>
              <a:t>cytoplasm is weakly basophilic , it </a:t>
            </a:r>
            <a:r>
              <a:rPr lang="en-US" sz="2000" dirty="0" smtClean="0"/>
              <a:t>may</a:t>
            </a:r>
            <a:r>
              <a:rPr lang="tr-TR" sz="2000" dirty="0" smtClean="0"/>
              <a:t> </a:t>
            </a:r>
            <a:r>
              <a:rPr lang="en-US" sz="2000" dirty="0" smtClean="0"/>
              <a:t>forms </a:t>
            </a:r>
            <a:r>
              <a:rPr lang="en-US" sz="2000" dirty="0"/>
              <a:t>a narrow rim around the </a:t>
            </a:r>
            <a:r>
              <a:rPr lang="en-US" sz="2000" dirty="0" smtClean="0"/>
              <a:t>rounded</a:t>
            </a:r>
            <a:r>
              <a:rPr lang="tr-TR" sz="2000" dirty="0" smtClean="0"/>
              <a:t> </a:t>
            </a:r>
            <a:r>
              <a:rPr lang="en-US" sz="2000" dirty="0" smtClean="0"/>
              <a:t>nucleus </a:t>
            </a:r>
            <a:r>
              <a:rPr lang="en-US" sz="2000" dirty="0"/>
              <a:t>in small lymphocyte.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The </a:t>
            </a:r>
            <a:r>
              <a:rPr lang="en-US" sz="2000" dirty="0"/>
              <a:t>cytoplasm may constitute the </a:t>
            </a:r>
            <a:r>
              <a:rPr lang="en-US" sz="2000" dirty="0" err="1" smtClean="0"/>
              <a:t>maj</a:t>
            </a:r>
            <a:r>
              <a:rPr lang="tr-TR" sz="2000" dirty="0"/>
              <a:t>o</a:t>
            </a:r>
            <a:r>
              <a:rPr lang="en-US" sz="2000" dirty="0" smtClean="0"/>
              <a:t>r</a:t>
            </a:r>
            <a:r>
              <a:rPr lang="tr-TR" sz="2000" dirty="0" smtClean="0"/>
              <a:t> </a:t>
            </a:r>
            <a:r>
              <a:rPr lang="en-US" sz="2000" dirty="0" smtClean="0"/>
              <a:t>portion </a:t>
            </a:r>
            <a:r>
              <a:rPr lang="en-US" sz="2000" dirty="0"/>
              <a:t>of the cell, as in the </a:t>
            </a:r>
            <a:r>
              <a:rPr lang="en-US" sz="2000" dirty="0" smtClean="0"/>
              <a:t>large</a:t>
            </a:r>
            <a:r>
              <a:rPr lang="tr-TR" sz="2000" dirty="0" smtClean="0"/>
              <a:t> </a:t>
            </a:r>
            <a:r>
              <a:rPr lang="en-US" sz="2000" dirty="0" smtClean="0"/>
              <a:t>lymphocytes</a:t>
            </a:r>
            <a:r>
              <a:rPr lang="en-US" sz="2000" dirty="0"/>
              <a:t>. </a:t>
            </a:r>
            <a:endParaRPr lang="tr-T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/>
              <a:t>The </a:t>
            </a:r>
            <a:r>
              <a:rPr lang="en-US" sz="2000" dirty="0"/>
              <a:t>nucleus is usually </a:t>
            </a:r>
            <a:r>
              <a:rPr lang="en-US" sz="2000" dirty="0" smtClean="0"/>
              <a:t>round</a:t>
            </a:r>
            <a:r>
              <a:rPr lang="tr-TR" sz="2000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has a fairly coarse pattern of </a:t>
            </a:r>
            <a:r>
              <a:rPr lang="en-US" sz="2000" dirty="0" smtClean="0"/>
              <a:t>chromatin</a:t>
            </a:r>
            <a:endParaRPr lang="tr-T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percentage</a:t>
            </a:r>
            <a:r>
              <a:rPr lang="tr-TR" sz="2000" dirty="0"/>
              <a:t> of </a:t>
            </a:r>
            <a:r>
              <a:rPr lang="tr-TR" sz="2000" dirty="0" err="1"/>
              <a:t>lymphocytes</a:t>
            </a:r>
            <a:r>
              <a:rPr lang="tr-TR" sz="2000" dirty="0"/>
              <a:t> in </a:t>
            </a:r>
            <a:r>
              <a:rPr lang="tr-TR" sz="2000" dirty="0" err="1"/>
              <a:t>blood</a:t>
            </a:r>
            <a:r>
              <a:rPr lang="tr-TR" sz="2000" dirty="0"/>
              <a:t> </a:t>
            </a:r>
            <a:r>
              <a:rPr lang="tr-TR" sz="2000" dirty="0" err="1"/>
              <a:t>ranges</a:t>
            </a:r>
            <a:r>
              <a:rPr lang="tr-TR" sz="2000" dirty="0"/>
              <a:t> 60-70% (</a:t>
            </a:r>
            <a:r>
              <a:rPr lang="tr-TR" sz="2000" dirty="0" err="1"/>
              <a:t>except</a:t>
            </a:r>
            <a:r>
              <a:rPr lang="tr-TR" sz="2000" dirty="0"/>
              <a:t> in </a:t>
            </a:r>
            <a:r>
              <a:rPr lang="tr-TR" sz="2000" dirty="0" err="1" smtClean="0"/>
              <a:t>ostrich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/>
              <a:t>pheasants</a:t>
            </a:r>
            <a:r>
              <a:rPr lang="tr-TR" sz="2000" dirty="0"/>
              <a:t> 20-30%)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err="1"/>
              <a:t>Lymphocytes</a:t>
            </a:r>
            <a:r>
              <a:rPr lang="tr-TR" sz="2000" dirty="0"/>
              <a:t> </a:t>
            </a:r>
            <a:r>
              <a:rPr lang="tr-TR" sz="2000" dirty="0" err="1"/>
              <a:t>are</a:t>
            </a:r>
            <a:r>
              <a:rPr lang="tr-TR" sz="2000" dirty="0"/>
              <a:t> </a:t>
            </a:r>
            <a:r>
              <a:rPr lang="tr-TR" sz="2000" dirty="0" err="1"/>
              <a:t>either</a:t>
            </a:r>
            <a:r>
              <a:rPr lang="tr-TR" sz="2000" dirty="0"/>
              <a:t> T-</a:t>
            </a:r>
            <a:r>
              <a:rPr lang="tr-TR" sz="2000" dirty="0" err="1"/>
              <a:t>lymphocytes</a:t>
            </a:r>
            <a:r>
              <a:rPr lang="tr-TR" sz="2000" dirty="0"/>
              <a:t> (</a:t>
            </a:r>
            <a:r>
              <a:rPr lang="tr-TR" sz="2000" dirty="0" err="1"/>
              <a:t>formed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thymus</a:t>
            </a:r>
            <a:r>
              <a:rPr lang="tr-TR" sz="2000" dirty="0"/>
              <a:t>) </a:t>
            </a:r>
            <a:r>
              <a:rPr lang="tr-TR" sz="2000" dirty="0" err="1"/>
              <a:t>or</a:t>
            </a:r>
            <a:r>
              <a:rPr lang="tr-TR" sz="2000" dirty="0"/>
              <a:t> </a:t>
            </a:r>
            <a:r>
              <a:rPr lang="tr-TR" sz="2000" dirty="0" err="1" smtClean="0"/>
              <a:t>Blymphocytes</a:t>
            </a:r>
            <a:r>
              <a:rPr lang="tr-TR" sz="2000" dirty="0" smtClean="0"/>
              <a:t> (</a:t>
            </a:r>
            <a:r>
              <a:rPr lang="tr-TR" sz="2000" dirty="0" err="1" smtClean="0"/>
              <a:t>formed</a:t>
            </a:r>
            <a:r>
              <a:rPr lang="tr-TR" sz="2000" dirty="0" smtClean="0"/>
              <a:t> </a:t>
            </a:r>
            <a:r>
              <a:rPr lang="tr-TR" sz="2000" dirty="0"/>
              <a:t>in </a:t>
            </a:r>
            <a:r>
              <a:rPr lang="tr-TR" sz="2000" dirty="0" err="1"/>
              <a:t>the</a:t>
            </a:r>
            <a:r>
              <a:rPr lang="tr-TR" sz="2000" dirty="0"/>
              <a:t> bursa of </a:t>
            </a:r>
            <a:r>
              <a:rPr lang="tr-TR" sz="2000" dirty="0" err="1"/>
              <a:t>Fabricius</a:t>
            </a:r>
            <a:r>
              <a:rPr lang="tr-TR" sz="2000" dirty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/>
              <a:t>B-</a:t>
            </a:r>
            <a:r>
              <a:rPr lang="tr-TR" sz="2000" dirty="0" err="1"/>
              <a:t>lymphocytes</a:t>
            </a:r>
            <a:r>
              <a:rPr lang="tr-TR" sz="2000" dirty="0"/>
              <a:t> </a:t>
            </a:r>
            <a:r>
              <a:rPr lang="tr-TR" sz="2000" dirty="0" err="1"/>
              <a:t>produce</a:t>
            </a:r>
            <a:r>
              <a:rPr lang="tr-TR" sz="2000" dirty="0"/>
              <a:t> </a:t>
            </a:r>
            <a:r>
              <a:rPr lang="tr-TR" sz="2000" dirty="0" err="1"/>
              <a:t>antibodies</a:t>
            </a:r>
            <a:r>
              <a:rPr lang="tr-TR" sz="2000" dirty="0"/>
              <a:t>; T-</a:t>
            </a:r>
            <a:r>
              <a:rPr lang="tr-TR" sz="2000" dirty="0" err="1"/>
              <a:t>lymphocytes</a:t>
            </a:r>
            <a:r>
              <a:rPr lang="tr-TR" sz="2000" dirty="0"/>
              <a:t> </a:t>
            </a:r>
            <a:r>
              <a:rPr lang="tr-TR" sz="2000" dirty="0" err="1"/>
              <a:t>attack</a:t>
            </a:r>
            <a:r>
              <a:rPr lang="tr-TR" sz="2000" dirty="0"/>
              <a:t> </a:t>
            </a:r>
            <a:r>
              <a:rPr lang="tr-TR" sz="2000" dirty="0" err="1"/>
              <a:t>infected</a:t>
            </a:r>
            <a:r>
              <a:rPr lang="tr-TR" sz="2000" dirty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abnormal</a:t>
            </a:r>
            <a:r>
              <a:rPr lang="tr-TR" sz="2000" dirty="0" smtClean="0"/>
              <a:t> </a:t>
            </a:r>
            <a:r>
              <a:rPr lang="tr-TR" sz="2000" dirty="0" err="1"/>
              <a:t>cells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298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MONOCYTES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Monocytes are large cells </a:t>
            </a:r>
            <a:r>
              <a:rPr lang="en-US" sz="2400" dirty="0" smtClean="0"/>
              <a:t>with</a:t>
            </a:r>
            <a:r>
              <a:rPr lang="tr-TR" sz="2400" dirty="0" smtClean="0"/>
              <a:t> </a:t>
            </a:r>
            <a:r>
              <a:rPr lang="en-US" sz="2400" dirty="0" smtClean="0"/>
              <a:t>relatively </a:t>
            </a:r>
            <a:r>
              <a:rPr lang="en-US" sz="2400" dirty="0"/>
              <a:t>more cytoplasm than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large </a:t>
            </a:r>
            <a:r>
              <a:rPr lang="en-US" sz="2400" dirty="0"/>
              <a:t>lymphocytes.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cytoplasm of these cells has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blue-gray </a:t>
            </a:r>
            <a:r>
              <a:rPr lang="en-US" sz="2400" dirty="0" err="1"/>
              <a:t>colour</a:t>
            </a:r>
            <a:r>
              <a:rPr lang="en-US" sz="2400" dirty="0"/>
              <a:t> and </a:t>
            </a:r>
            <a:r>
              <a:rPr lang="en-US" sz="2400" dirty="0" err="1"/>
              <a:t>vaculated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nucleus is usually irregular </a:t>
            </a:r>
            <a:r>
              <a:rPr lang="en-US" sz="2400" dirty="0" smtClean="0"/>
              <a:t>in</a:t>
            </a:r>
            <a:r>
              <a:rPr lang="tr-TR" sz="2400" dirty="0" smtClean="0"/>
              <a:t> </a:t>
            </a:r>
            <a:r>
              <a:rPr lang="en-US" sz="2400" dirty="0" smtClean="0"/>
              <a:t>outline</a:t>
            </a:r>
            <a:endParaRPr lang="tr-TR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Monocytes %=5-10%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Monocytes are motile cells that can migrate using </a:t>
            </a:r>
            <a:r>
              <a:rPr lang="en-US" sz="2400" dirty="0" err="1" smtClean="0"/>
              <a:t>ameboid</a:t>
            </a:r>
            <a:r>
              <a:rPr lang="tr-TR" sz="2400" dirty="0" smtClean="0"/>
              <a:t> </a:t>
            </a:r>
            <a:r>
              <a:rPr lang="en-US" sz="2400" dirty="0" smtClean="0"/>
              <a:t>movements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Monocytes are also phagocytic.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59256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THROMBOCYTES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7408" y="1690689"/>
            <a:ext cx="7200800" cy="497867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They are rounded to oval in shape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usually </a:t>
            </a:r>
            <a:r>
              <a:rPr lang="en-US" dirty="0"/>
              <a:t>present in clumps.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They </a:t>
            </a:r>
            <a:r>
              <a:rPr lang="en-US" dirty="0"/>
              <a:t>have rounded very </a:t>
            </a:r>
            <a:r>
              <a:rPr lang="en-US" dirty="0" err="1"/>
              <a:t>darkely</a:t>
            </a:r>
            <a:r>
              <a:rPr lang="en-US" dirty="0"/>
              <a:t> </a:t>
            </a:r>
            <a:r>
              <a:rPr lang="en-US" dirty="0" smtClean="0"/>
              <a:t>stained</a:t>
            </a:r>
            <a:r>
              <a:rPr lang="tr-TR" dirty="0" smtClean="0"/>
              <a:t> </a:t>
            </a:r>
            <a:r>
              <a:rPr lang="en-US" dirty="0" smtClean="0"/>
              <a:t>nucleus </a:t>
            </a:r>
            <a:r>
              <a:rPr lang="en-US" dirty="0"/>
              <a:t>and a clear cytoplasm.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Thrombocyte </a:t>
            </a:r>
            <a:r>
              <a:rPr lang="en-US" dirty="0"/>
              <a:t>are active participants in </a:t>
            </a:r>
            <a:r>
              <a:rPr lang="en-US" dirty="0" smtClean="0"/>
              <a:t>blood</a:t>
            </a:r>
            <a:r>
              <a:rPr lang="tr-TR" dirty="0" smtClean="0"/>
              <a:t> </a:t>
            </a:r>
            <a:r>
              <a:rPr lang="en-US" dirty="0" smtClean="0"/>
              <a:t>coagulation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</a:rPr>
              <a:t>In addition to blood clotting, these cells </a:t>
            </a:r>
            <a:r>
              <a:rPr lang="en-US" dirty="0" smtClean="0">
                <a:solidFill>
                  <a:srgbClr val="C00000"/>
                </a:solidFill>
              </a:rPr>
              <a:t>may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have </a:t>
            </a:r>
            <a:r>
              <a:rPr lang="en-US" dirty="0">
                <a:solidFill>
                  <a:srgbClr val="C00000"/>
                </a:solidFill>
              </a:rPr>
              <a:t>the ability to phagocytize </a:t>
            </a:r>
            <a:r>
              <a:rPr lang="en-US" dirty="0" smtClean="0">
                <a:solidFill>
                  <a:srgbClr val="C00000"/>
                </a:solidFill>
              </a:rPr>
              <a:t>foreign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materials </a:t>
            </a:r>
            <a:r>
              <a:rPr lang="en-US" dirty="0">
                <a:solidFill>
                  <a:srgbClr val="C00000"/>
                </a:solidFill>
              </a:rPr>
              <a:t>(e.g. bacteria) and they are able </a:t>
            </a:r>
            <a:r>
              <a:rPr lang="en-US" dirty="0" smtClean="0">
                <a:solidFill>
                  <a:srgbClr val="C00000"/>
                </a:solidFill>
              </a:rPr>
              <a:t>to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carry </a:t>
            </a:r>
            <a:r>
              <a:rPr lang="en-US" dirty="0">
                <a:solidFill>
                  <a:srgbClr val="C00000"/>
                </a:solidFill>
              </a:rPr>
              <a:t>O2 like RBCs if an extreme </a:t>
            </a:r>
            <a:r>
              <a:rPr lang="en-US" dirty="0" smtClean="0">
                <a:solidFill>
                  <a:srgbClr val="C00000"/>
                </a:solidFill>
              </a:rPr>
              <a:t>anemic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condition </a:t>
            </a:r>
            <a:r>
              <a:rPr lang="en-US" dirty="0">
                <a:solidFill>
                  <a:srgbClr val="C00000"/>
                </a:solidFill>
              </a:rPr>
              <a:t>exists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tr-TR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Avian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appears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clot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slowly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mammalian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.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instance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clotting</a:t>
            </a:r>
            <a:r>
              <a:rPr lang="tr-TR" dirty="0"/>
              <a:t> time is 38 </a:t>
            </a:r>
            <a:r>
              <a:rPr lang="tr-TR" dirty="0" err="1"/>
              <a:t>min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Japanese</a:t>
            </a:r>
            <a:r>
              <a:rPr lang="tr-TR" dirty="0" smtClean="0"/>
              <a:t> </a:t>
            </a:r>
            <a:r>
              <a:rPr lang="tr-TR" dirty="0" err="1" smtClean="0"/>
              <a:t>quail</a:t>
            </a:r>
            <a:r>
              <a:rPr lang="tr-TR" dirty="0" smtClean="0"/>
              <a:t> </a:t>
            </a:r>
            <a:r>
              <a:rPr lang="tr-TR" dirty="0" err="1"/>
              <a:t>compared</a:t>
            </a:r>
            <a:r>
              <a:rPr lang="tr-TR" dirty="0"/>
              <a:t> 8 </a:t>
            </a:r>
            <a:r>
              <a:rPr lang="tr-TR" dirty="0" err="1"/>
              <a:t>min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.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clot</a:t>
            </a:r>
            <a:r>
              <a:rPr lang="tr-TR" dirty="0"/>
              <a:t> in </a:t>
            </a:r>
            <a:r>
              <a:rPr lang="tr-TR" dirty="0" err="1" smtClean="0"/>
              <a:t>responses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 smtClean="0"/>
              <a:t>activation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114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BLOOD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5480" y="1484784"/>
            <a:ext cx="6552728" cy="453650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Blood;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transports</a:t>
            </a:r>
            <a:r>
              <a:rPr lang="tr-TR" dirty="0" smtClean="0"/>
              <a:t> O2, </a:t>
            </a:r>
            <a:r>
              <a:rPr lang="tr-TR" dirty="0" err="1" smtClean="0"/>
              <a:t>nutrients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hormones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body </a:t>
            </a:r>
            <a:r>
              <a:rPr lang="tr-TR" dirty="0" err="1" smtClean="0"/>
              <a:t>cells</a:t>
            </a:r>
            <a:r>
              <a:rPr lang="tr-TR" dirty="0"/>
              <a:t>/</a:t>
            </a:r>
            <a:r>
              <a:rPr lang="tr-TR" dirty="0" smtClean="0"/>
              <a:t> </a:t>
            </a:r>
            <a:r>
              <a:rPr lang="tr-TR" dirty="0" err="1" smtClean="0"/>
              <a:t>carries</a:t>
            </a:r>
            <a:r>
              <a:rPr lang="tr-TR" dirty="0" smtClean="0"/>
              <a:t> CO2,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wastes</a:t>
            </a:r>
            <a:r>
              <a:rPr lang="tr-TR" dirty="0"/>
              <a:t> </a:t>
            </a:r>
            <a:r>
              <a:rPr lang="tr-TR" dirty="0" err="1" smtClean="0"/>
              <a:t>away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is </a:t>
            </a:r>
            <a:r>
              <a:rPr lang="tr-TR" dirty="0" err="1" smtClean="0"/>
              <a:t>composed</a:t>
            </a:r>
            <a:r>
              <a:rPr lang="tr-TR" dirty="0" smtClean="0"/>
              <a:t> of </a:t>
            </a:r>
            <a:r>
              <a:rPr lang="tr-TR" dirty="0" err="1" smtClean="0"/>
              <a:t>plasma</a:t>
            </a:r>
            <a:r>
              <a:rPr lang="tr-TR" dirty="0" smtClean="0"/>
              <a:t> (</a:t>
            </a:r>
            <a:r>
              <a:rPr lang="tr-TR" dirty="0" err="1" smtClean="0"/>
              <a:t>contains</a:t>
            </a:r>
            <a:r>
              <a:rPr lang="tr-TR" dirty="0" smtClean="0"/>
              <a:t> protein, </a:t>
            </a:r>
            <a:r>
              <a:rPr lang="tr-TR" dirty="0" err="1" smtClean="0"/>
              <a:t>salts</a:t>
            </a:r>
            <a:r>
              <a:rPr lang="tr-TR" dirty="0" smtClean="0"/>
              <a:t>, </a:t>
            </a:r>
            <a:r>
              <a:rPr lang="tr-TR" dirty="0" err="1" smtClean="0"/>
              <a:t>sugar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plasma</a:t>
            </a:r>
            <a:r>
              <a:rPr lang="tr-TR" dirty="0" smtClean="0"/>
              <a:t> has a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sugar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fat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r>
              <a:rPr lang="tr-TR" dirty="0" smtClean="0"/>
              <a:t> – </a:t>
            </a:r>
            <a:r>
              <a:rPr lang="tr-TR" dirty="0" err="1" smtClean="0"/>
              <a:t>nitrogenous</a:t>
            </a:r>
            <a:r>
              <a:rPr lang="tr-TR" dirty="0" smtClean="0"/>
              <a:t> </a:t>
            </a:r>
            <a:r>
              <a:rPr lang="tr-TR" dirty="0" err="1" smtClean="0"/>
              <a:t>waste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endParaRPr lang="tr-TR" dirty="0" smtClean="0"/>
          </a:p>
          <a:p>
            <a:r>
              <a:rPr lang="tr-TR" dirty="0" smtClean="0"/>
              <a:t>Blood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float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plasma</a:t>
            </a:r>
            <a:endParaRPr lang="tr-TR" dirty="0" smtClean="0"/>
          </a:p>
          <a:p>
            <a:pPr lvl="1"/>
            <a:r>
              <a:rPr lang="en-US" dirty="0"/>
              <a:t>The blood of every bird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erythrocytes </a:t>
            </a:r>
            <a:r>
              <a:rPr lang="en-US" dirty="0"/>
              <a:t>or Red Blood Cells (RBCs</a:t>
            </a:r>
            <a:r>
              <a:rPr lang="en-US" dirty="0" smtClean="0"/>
              <a:t>),leukocytes </a:t>
            </a:r>
            <a:r>
              <a:rPr lang="en-US" dirty="0"/>
              <a:t>or White Blood Cells (</a:t>
            </a:r>
            <a:r>
              <a:rPr lang="en-US" dirty="0" smtClean="0"/>
              <a:t>WBCs)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Thrombocytes, the avian equivalent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mammal </a:t>
            </a:r>
            <a:r>
              <a:rPr lang="en-US" dirty="0"/>
              <a:t>platelets.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8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BLOOD GROUPS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Blood </a:t>
            </a:r>
            <a:r>
              <a:rPr lang="tr-TR" dirty="0" err="1" smtClean="0"/>
              <a:t>transfusing</a:t>
            </a:r>
            <a:r>
              <a:rPr lang="tr-TR" dirty="0" smtClean="0"/>
              <a:t> is a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erythrocyte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antigens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typing</a:t>
            </a:r>
            <a:r>
              <a:rPr lang="tr-TR" dirty="0" smtClean="0"/>
              <a:t> is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rudimentary</a:t>
            </a:r>
            <a:r>
              <a:rPr lang="tr-TR" dirty="0"/>
              <a:t>.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Extensive</a:t>
            </a:r>
            <a:r>
              <a:rPr lang="tr-TR" dirty="0" smtClean="0"/>
              <a:t> </a:t>
            </a:r>
            <a:r>
              <a:rPr lang="tr-TR" dirty="0" err="1" smtClean="0"/>
              <a:t>investigation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description</a:t>
            </a:r>
            <a:r>
              <a:rPr lang="tr-TR" dirty="0" smtClean="0"/>
              <a:t> </a:t>
            </a:r>
            <a:r>
              <a:rPr lang="tr-TR" dirty="0" err="1" smtClean="0"/>
              <a:t>currently</a:t>
            </a:r>
            <a:r>
              <a:rPr lang="tr-TR" dirty="0" smtClean="0"/>
              <a:t> </a:t>
            </a:r>
            <a:r>
              <a:rPr lang="tr-TR" dirty="0" err="1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chicken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chickens</a:t>
            </a:r>
            <a:r>
              <a:rPr lang="tr-TR" dirty="0" smtClean="0"/>
              <a:t> 28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described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477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ERYTHROCYTES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402" y="227687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mature</a:t>
            </a:r>
            <a:r>
              <a:rPr lang="tr-TR" dirty="0" smtClean="0"/>
              <a:t> </a:t>
            </a:r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erythrocte</a:t>
            </a:r>
            <a:r>
              <a:rPr lang="tr-TR" dirty="0" smtClean="0"/>
              <a:t> is oval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centrally</a:t>
            </a:r>
            <a:r>
              <a:rPr lang="tr-TR" dirty="0" smtClean="0"/>
              <a:t> </a:t>
            </a:r>
            <a:r>
              <a:rPr lang="tr-TR" dirty="0" err="1" smtClean="0"/>
              <a:t>positioned</a:t>
            </a:r>
            <a:r>
              <a:rPr lang="tr-TR" dirty="0" smtClean="0"/>
              <a:t> oval </a:t>
            </a:r>
            <a:r>
              <a:rPr lang="tr-TR" dirty="0" err="1" smtClean="0"/>
              <a:t>nucleus</a:t>
            </a:r>
            <a:r>
              <a:rPr lang="tr-TR" dirty="0" smtClean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 smtClean="0"/>
              <a:t>Ex-Theory</a:t>
            </a:r>
            <a:r>
              <a:rPr lang="tr-TR" b="1" dirty="0" smtClean="0"/>
              <a:t>: </a:t>
            </a:r>
            <a:r>
              <a:rPr lang="en-US" dirty="0" smtClean="0"/>
              <a:t>The </a:t>
            </a:r>
            <a:r>
              <a:rPr lang="en-US" dirty="0" err="1" smtClean="0"/>
              <a:t>anucleated</a:t>
            </a:r>
            <a:r>
              <a:rPr lang="tr-TR" dirty="0" smtClean="0"/>
              <a:t> </a:t>
            </a:r>
            <a:r>
              <a:rPr lang="en-US" dirty="0" smtClean="0"/>
              <a:t>erythrocyte</a:t>
            </a:r>
            <a:r>
              <a:rPr lang="en-US" dirty="0"/>
              <a:t>, as it is seen in mammals, is considered more </a:t>
            </a:r>
            <a:r>
              <a:rPr lang="en-US" dirty="0" smtClean="0"/>
              <a:t>evolutionarily</a:t>
            </a:r>
            <a:r>
              <a:rPr lang="tr-TR" dirty="0" smtClean="0"/>
              <a:t> </a:t>
            </a:r>
            <a:r>
              <a:rPr lang="en-US" dirty="0" smtClean="0"/>
              <a:t>‘‘</a:t>
            </a:r>
            <a:r>
              <a:rPr lang="en-US" dirty="0"/>
              <a:t>advanced’’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M</a:t>
            </a:r>
            <a:r>
              <a:rPr lang="en-US" dirty="0" err="1" smtClean="0"/>
              <a:t>ammals</a:t>
            </a:r>
            <a:r>
              <a:rPr lang="en-US" dirty="0" smtClean="0"/>
              <a:t> </a:t>
            </a:r>
            <a:r>
              <a:rPr lang="en-US" dirty="0"/>
              <a:t>have smaller </a:t>
            </a:r>
            <a:r>
              <a:rPr lang="en-US" dirty="0" smtClean="0"/>
              <a:t>end-blood-vessels</a:t>
            </a:r>
            <a:r>
              <a:rPr lang="tr-TR" dirty="0" smtClean="0"/>
              <a:t> </a:t>
            </a:r>
            <a:r>
              <a:rPr lang="en-US" dirty="0" smtClean="0"/>
              <a:t>(capillaries </a:t>
            </a:r>
            <a:r>
              <a:rPr lang="en-US" dirty="0"/>
              <a:t>of about 3 lm in diameter) than </a:t>
            </a:r>
            <a:r>
              <a:rPr lang="en-US" dirty="0" smtClean="0"/>
              <a:t>birds</a:t>
            </a:r>
            <a:r>
              <a:rPr lang="tr-TR" dirty="0" smtClean="0"/>
              <a:t> -</a:t>
            </a:r>
            <a:r>
              <a:rPr lang="en-US" dirty="0" smtClean="0"/>
              <a:t> The </a:t>
            </a:r>
            <a:r>
              <a:rPr lang="en-US" dirty="0"/>
              <a:t>presence of a nucleus may prevent big </a:t>
            </a:r>
            <a:r>
              <a:rPr lang="en-US" dirty="0" smtClean="0"/>
              <a:t>nucleated</a:t>
            </a:r>
            <a:r>
              <a:rPr lang="tr-TR" dirty="0" smtClean="0"/>
              <a:t> </a:t>
            </a:r>
            <a:r>
              <a:rPr lang="en-US" dirty="0" smtClean="0"/>
              <a:t>RBC </a:t>
            </a:r>
            <a:r>
              <a:rPr lang="en-US" dirty="0"/>
              <a:t>to squeeze through </a:t>
            </a:r>
            <a:r>
              <a:rPr lang="en-US" dirty="0" smtClean="0"/>
              <a:t>small </a:t>
            </a:r>
            <a:r>
              <a:rPr lang="en-US" dirty="0"/>
              <a:t>capillaries.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</a:t>
            </a:r>
            <a:r>
              <a:rPr lang="en-US" dirty="0" err="1" smtClean="0"/>
              <a:t>uring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evolutionary development, nature has found that it </a:t>
            </a:r>
            <a:r>
              <a:rPr lang="en-US" dirty="0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better </a:t>
            </a:r>
            <a:r>
              <a:rPr lang="en-US" dirty="0"/>
              <a:t>to extrude the nucleus and also other cell organelles, </a:t>
            </a:r>
            <a:r>
              <a:rPr lang="en-US" dirty="0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endoplasmic reticulum for protein synthesis, which were </a:t>
            </a:r>
            <a:r>
              <a:rPr lang="en-US" dirty="0" smtClean="0"/>
              <a:t>not</a:t>
            </a:r>
            <a:r>
              <a:rPr lang="tr-TR" dirty="0" smtClean="0"/>
              <a:t> </a:t>
            </a:r>
            <a:r>
              <a:rPr lang="en-US" dirty="0" smtClean="0"/>
              <a:t>needed </a:t>
            </a:r>
            <a:r>
              <a:rPr lang="en-US" dirty="0"/>
              <a:t>for their actual function as oxygen </a:t>
            </a:r>
            <a:r>
              <a:rPr lang="en-US" dirty="0" smtClean="0"/>
              <a:t>carrier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However,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nucleus </a:t>
            </a:r>
            <a:r>
              <a:rPr lang="en-US" b="1" dirty="0">
                <a:solidFill>
                  <a:srgbClr val="FF0000"/>
                </a:solidFill>
              </a:rPr>
              <a:t>in the erythroblast is about 2 lm in </a:t>
            </a:r>
            <a:r>
              <a:rPr lang="en-US" b="1" dirty="0" smtClean="0">
                <a:solidFill>
                  <a:srgbClr val="FF0000"/>
                </a:solidFill>
              </a:rPr>
              <a:t>diameter</a:t>
            </a:r>
            <a:r>
              <a:rPr lang="tr-TR" b="1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And,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if </a:t>
            </a:r>
            <a:r>
              <a:rPr lang="en-US" b="1" dirty="0">
                <a:solidFill>
                  <a:srgbClr val="FF0000"/>
                </a:solidFill>
              </a:rPr>
              <a:t>it was distributed at peripherally inflated region of the </a:t>
            </a:r>
            <a:r>
              <a:rPr lang="en-US" b="1" dirty="0" smtClean="0">
                <a:solidFill>
                  <a:srgbClr val="FF0000"/>
                </a:solidFill>
              </a:rPr>
              <a:t>erythrocyte,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it </a:t>
            </a:r>
            <a:r>
              <a:rPr lang="en-US" b="1" dirty="0">
                <a:solidFill>
                  <a:srgbClr val="FF0000"/>
                </a:solidFill>
              </a:rPr>
              <a:t>would neither hinder erythrocyte deformation nor </a:t>
            </a:r>
            <a:r>
              <a:rPr lang="en-US" b="1" dirty="0" smtClean="0">
                <a:solidFill>
                  <a:srgbClr val="FF0000"/>
                </a:solidFill>
              </a:rPr>
              <a:t>its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entrance </a:t>
            </a:r>
            <a:r>
              <a:rPr lang="en-US" b="1" dirty="0">
                <a:solidFill>
                  <a:srgbClr val="FF0000"/>
                </a:solidFill>
              </a:rPr>
              <a:t>into end-blood-vessels.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6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ERYTHROCYTES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9496" y="1706713"/>
            <a:ext cx="7128792" cy="4746623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 smtClean="0"/>
              <a:t>New </a:t>
            </a:r>
            <a:r>
              <a:rPr lang="tr-TR" b="1" dirty="0" err="1" smtClean="0"/>
              <a:t>Theory</a:t>
            </a:r>
            <a:r>
              <a:rPr lang="tr-TR" b="1" dirty="0" smtClean="0"/>
              <a:t>: </a:t>
            </a:r>
            <a:r>
              <a:rPr lang="en-US" i="1" dirty="0" err="1"/>
              <a:t>Enucleation</a:t>
            </a:r>
            <a:r>
              <a:rPr lang="en-US" i="1" dirty="0"/>
              <a:t> may facilitate erythrocyte </a:t>
            </a:r>
            <a:r>
              <a:rPr lang="en-US" i="1" dirty="0" smtClean="0"/>
              <a:t>deformation</a:t>
            </a:r>
            <a:r>
              <a:rPr lang="tr-TR" i="1" dirty="0" smtClean="0"/>
              <a:t> </a:t>
            </a:r>
            <a:r>
              <a:rPr lang="en-US" i="1" dirty="0" smtClean="0"/>
              <a:t>into </a:t>
            </a:r>
            <a:r>
              <a:rPr lang="en-US" i="1" dirty="0"/>
              <a:t>the biconcave </a:t>
            </a:r>
            <a:r>
              <a:rPr lang="en-US" sz="3300" i="1" dirty="0"/>
              <a:t>shape and becoming soft and </a:t>
            </a:r>
            <a:r>
              <a:rPr lang="en-US" sz="3300" i="1" dirty="0" smtClean="0"/>
              <a:t>elastic</a:t>
            </a:r>
            <a:r>
              <a:rPr lang="tr-TR" sz="33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3300" i="1" dirty="0" smtClean="0"/>
              <a:t>N</a:t>
            </a:r>
            <a:r>
              <a:rPr lang="en-US" sz="3300" i="1" dirty="0" err="1" smtClean="0"/>
              <a:t>uclear</a:t>
            </a:r>
            <a:r>
              <a:rPr lang="en-US" sz="3300" i="1" dirty="0" smtClean="0"/>
              <a:t> </a:t>
            </a:r>
            <a:r>
              <a:rPr lang="en-US" sz="3300" i="1" dirty="0"/>
              <a:t>and mitochondrial </a:t>
            </a:r>
            <a:r>
              <a:rPr lang="en-US" sz="3300" i="1" dirty="0" smtClean="0"/>
              <a:t>extrusion</a:t>
            </a:r>
            <a:r>
              <a:rPr lang="tr-TR" sz="3300" i="1" dirty="0" smtClean="0"/>
              <a:t> </a:t>
            </a:r>
            <a:r>
              <a:rPr lang="en-US" sz="3300" i="1" dirty="0" smtClean="0"/>
              <a:t>may </a:t>
            </a:r>
            <a:r>
              <a:rPr lang="en-US" sz="3300" i="1" dirty="0"/>
              <a:t>help mammal erythrocytes to better adapt to </a:t>
            </a:r>
            <a:r>
              <a:rPr lang="en-US" sz="3300" i="1" dirty="0" smtClean="0"/>
              <a:t>high-sugar</a:t>
            </a:r>
            <a:r>
              <a:rPr lang="tr-TR" sz="3300" i="1" dirty="0" smtClean="0"/>
              <a:t> </a:t>
            </a:r>
            <a:r>
              <a:rPr lang="en-US" sz="3300" i="1" dirty="0" smtClean="0"/>
              <a:t>and </a:t>
            </a:r>
            <a:r>
              <a:rPr lang="en-US" sz="3300" i="1" dirty="0"/>
              <a:t>high-</a:t>
            </a:r>
            <a:r>
              <a:rPr lang="en-US" sz="3300" i="1" dirty="0" err="1"/>
              <a:t>heme</a:t>
            </a:r>
            <a:r>
              <a:rPr lang="en-US" sz="3300" i="1" dirty="0"/>
              <a:t> conditions, where they live. </a:t>
            </a:r>
            <a:endParaRPr lang="tr-TR" sz="3300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 smtClean="0"/>
              <a:t>Avian erythrocytes</a:t>
            </a:r>
            <a:r>
              <a:rPr lang="tr-TR" sz="3300" dirty="0" smtClean="0"/>
              <a:t> </a:t>
            </a:r>
            <a:r>
              <a:rPr lang="en-US" sz="3300" dirty="0" smtClean="0"/>
              <a:t>are </a:t>
            </a:r>
            <a:r>
              <a:rPr lang="en-US" sz="3300" dirty="0"/>
              <a:t>much larger </a:t>
            </a:r>
            <a:r>
              <a:rPr lang="en-US" sz="3300" dirty="0" smtClean="0"/>
              <a:t>than</a:t>
            </a:r>
            <a:r>
              <a:rPr lang="tr-TR" sz="3300" dirty="0" smtClean="0"/>
              <a:t> </a:t>
            </a:r>
            <a:r>
              <a:rPr lang="en-US" sz="3300" dirty="0" smtClean="0"/>
              <a:t>most mammalian</a:t>
            </a:r>
            <a:r>
              <a:rPr lang="tr-TR" sz="3300" dirty="0" smtClean="0"/>
              <a:t> </a:t>
            </a:r>
            <a:r>
              <a:rPr lang="en-US" sz="3300" dirty="0" smtClean="0"/>
              <a:t>erythrocytes</a:t>
            </a:r>
            <a:r>
              <a:rPr lang="en-US" sz="3300" dirty="0"/>
              <a:t>. </a:t>
            </a:r>
            <a:endParaRPr lang="tr-TR" sz="33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 smtClean="0"/>
              <a:t>The</a:t>
            </a:r>
            <a:r>
              <a:rPr lang="tr-TR" sz="3300" dirty="0" smtClean="0"/>
              <a:t> </a:t>
            </a:r>
            <a:r>
              <a:rPr lang="en-US" sz="3300" dirty="0" smtClean="0"/>
              <a:t>size </a:t>
            </a:r>
            <a:r>
              <a:rPr lang="en-US" sz="3300" dirty="0"/>
              <a:t>varies </a:t>
            </a:r>
            <a:r>
              <a:rPr lang="en-US" sz="3300" dirty="0" smtClean="0"/>
              <a:t>among</a:t>
            </a:r>
            <a:r>
              <a:rPr lang="tr-TR" sz="3300" dirty="0" smtClean="0"/>
              <a:t> </a:t>
            </a:r>
            <a:r>
              <a:rPr lang="en-US" sz="3300" dirty="0" smtClean="0"/>
              <a:t>species</a:t>
            </a:r>
            <a:r>
              <a:rPr lang="tr-TR" sz="3300" dirty="0" smtClean="0"/>
              <a:t> (</a:t>
            </a:r>
            <a:r>
              <a:rPr lang="tr-TR" sz="3300" dirty="0"/>
              <a:t>7,5 µm- 13,5 </a:t>
            </a:r>
            <a:r>
              <a:rPr lang="tr-TR" sz="3300" dirty="0" smtClean="0"/>
              <a:t>µm)</a:t>
            </a:r>
            <a:r>
              <a:rPr lang="en-US" sz="3300" dirty="0" smtClean="0"/>
              <a:t>.</a:t>
            </a:r>
            <a:endParaRPr lang="tr-TR" sz="33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/>
              <a:t>A small degree of </a:t>
            </a:r>
            <a:r>
              <a:rPr lang="en-US" sz="3300" u="sng" dirty="0" err="1" smtClean="0"/>
              <a:t>anisocytosis</a:t>
            </a:r>
            <a:r>
              <a:rPr lang="tr-TR" sz="3300" u="sng" dirty="0" smtClean="0"/>
              <a:t>*</a:t>
            </a:r>
            <a:r>
              <a:rPr lang="tr-TR" sz="3300" dirty="0" smtClean="0"/>
              <a:t> </a:t>
            </a:r>
            <a:r>
              <a:rPr lang="en-US" sz="3300" dirty="0" smtClean="0"/>
              <a:t>is</a:t>
            </a:r>
            <a:r>
              <a:rPr lang="tr-TR" sz="3300" dirty="0" smtClean="0"/>
              <a:t> </a:t>
            </a:r>
            <a:r>
              <a:rPr lang="en-US" sz="3300" dirty="0" smtClean="0"/>
              <a:t>usually </a:t>
            </a:r>
            <a:r>
              <a:rPr lang="en-US" sz="3300" dirty="0"/>
              <a:t>seen in clinically healthy </a:t>
            </a:r>
            <a:r>
              <a:rPr lang="en-US" sz="3300" dirty="0" smtClean="0"/>
              <a:t>birds</a:t>
            </a:r>
            <a:endParaRPr lang="tr-TR" sz="33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 smtClean="0"/>
              <a:t>Besides </a:t>
            </a:r>
            <a:r>
              <a:rPr lang="en-US" sz="3300" dirty="0"/>
              <a:t>typical mature RBCs, </a:t>
            </a:r>
            <a:r>
              <a:rPr lang="en-US" sz="3300" dirty="0" smtClean="0"/>
              <a:t>lesser</a:t>
            </a:r>
            <a:r>
              <a:rPr lang="tr-TR" sz="3300" dirty="0" smtClean="0"/>
              <a:t> </a:t>
            </a:r>
            <a:r>
              <a:rPr lang="en-US" sz="3300" dirty="0" smtClean="0"/>
              <a:t>numbers </a:t>
            </a:r>
            <a:r>
              <a:rPr lang="en-US" sz="3300" dirty="0"/>
              <a:t>of other cells representing </a:t>
            </a:r>
            <a:r>
              <a:rPr lang="en-US" sz="3300" dirty="0" smtClean="0"/>
              <a:t>different</a:t>
            </a:r>
            <a:r>
              <a:rPr lang="tr-TR" sz="3300" dirty="0" smtClean="0"/>
              <a:t> </a:t>
            </a:r>
            <a:r>
              <a:rPr lang="en-US" sz="3300" dirty="0" smtClean="0"/>
              <a:t>stages </a:t>
            </a:r>
            <a:r>
              <a:rPr lang="en-US" sz="3300" dirty="0"/>
              <a:t>of RBC development can be found </a:t>
            </a:r>
            <a:r>
              <a:rPr lang="en-US" sz="3300" dirty="0" smtClean="0"/>
              <a:t>on</a:t>
            </a:r>
            <a:r>
              <a:rPr lang="tr-TR" sz="3300" dirty="0" smtClean="0"/>
              <a:t> </a:t>
            </a:r>
            <a:r>
              <a:rPr lang="en-US" sz="3300" dirty="0" smtClean="0"/>
              <a:t>the </a:t>
            </a:r>
            <a:r>
              <a:rPr lang="en-US" sz="3300" dirty="0"/>
              <a:t>blood of healthy </a:t>
            </a:r>
            <a:r>
              <a:rPr lang="en-US" sz="3300" dirty="0" smtClean="0"/>
              <a:t>birds</a:t>
            </a:r>
            <a:r>
              <a:rPr lang="tr-TR" sz="3300" dirty="0" smtClean="0"/>
              <a:t> - </a:t>
            </a:r>
            <a:r>
              <a:rPr lang="en-US" sz="3300" i="1" dirty="0" smtClean="0"/>
              <a:t>The presence</a:t>
            </a:r>
            <a:r>
              <a:rPr lang="tr-TR" sz="3300" i="1" dirty="0" smtClean="0"/>
              <a:t> </a:t>
            </a:r>
            <a:r>
              <a:rPr lang="en-US" sz="3300" i="1" dirty="0" smtClean="0"/>
              <a:t>of </a:t>
            </a:r>
            <a:r>
              <a:rPr lang="en-US" sz="3300" i="1" dirty="0"/>
              <a:t>small numbers (between 1 to 5% of total</a:t>
            </a:r>
            <a:r>
              <a:rPr lang="tr-TR" sz="3300" i="1" dirty="0"/>
              <a:t> </a:t>
            </a:r>
            <a:r>
              <a:rPr lang="en-US" sz="3300" i="1" dirty="0"/>
              <a:t>circulating RBCs) of these immature cells </a:t>
            </a:r>
            <a:r>
              <a:rPr lang="en-US" sz="3300" i="1" dirty="0" smtClean="0"/>
              <a:t>in</a:t>
            </a:r>
            <a:r>
              <a:rPr lang="tr-TR" sz="3300" i="1" dirty="0" smtClean="0"/>
              <a:t> </a:t>
            </a:r>
            <a:r>
              <a:rPr lang="en-US" sz="3300" i="1" dirty="0" smtClean="0"/>
              <a:t>peripheral </a:t>
            </a:r>
            <a:r>
              <a:rPr lang="en-US" sz="3300" i="1" dirty="0"/>
              <a:t>blood is normal </a:t>
            </a:r>
            <a:endParaRPr lang="tr-TR" sz="3300" i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300" dirty="0"/>
              <a:t>elevated counts </a:t>
            </a:r>
            <a:r>
              <a:rPr lang="en-US" sz="3300" dirty="0" smtClean="0"/>
              <a:t>are</a:t>
            </a:r>
            <a:r>
              <a:rPr lang="tr-TR" sz="3300" dirty="0" smtClean="0"/>
              <a:t> </a:t>
            </a:r>
            <a:r>
              <a:rPr lang="en-US" sz="3300" dirty="0" smtClean="0"/>
              <a:t>described </a:t>
            </a:r>
            <a:r>
              <a:rPr lang="en-US" sz="3300" dirty="0"/>
              <a:t>as </a:t>
            </a:r>
            <a:r>
              <a:rPr lang="en-US" sz="3300" b="1" dirty="0" err="1"/>
              <a:t>polychromasia</a:t>
            </a:r>
            <a:r>
              <a:rPr lang="en-US" sz="3300" dirty="0"/>
              <a:t> </a:t>
            </a:r>
            <a:r>
              <a:rPr lang="en-US" sz="3300" dirty="0" smtClean="0"/>
              <a:t>or</a:t>
            </a:r>
            <a:r>
              <a:rPr lang="tr-TR" sz="3300" dirty="0" smtClean="0"/>
              <a:t> </a:t>
            </a:r>
            <a:r>
              <a:rPr lang="en-US" sz="3300" b="1" dirty="0" err="1" smtClean="0"/>
              <a:t>polychromatophylia</a:t>
            </a:r>
            <a:r>
              <a:rPr lang="en-US" sz="3300" dirty="0" smtClean="0"/>
              <a:t> </a:t>
            </a:r>
            <a:r>
              <a:rPr lang="en-US" sz="3300" dirty="0"/>
              <a:t>and indicative </a:t>
            </a:r>
            <a:r>
              <a:rPr lang="en-US" sz="3300" dirty="0" smtClean="0"/>
              <a:t>of</a:t>
            </a:r>
            <a:r>
              <a:rPr lang="tr-TR" sz="3300" dirty="0" smtClean="0"/>
              <a:t> </a:t>
            </a:r>
            <a:r>
              <a:rPr lang="en-US" sz="3300" dirty="0" smtClean="0"/>
              <a:t>increased </a:t>
            </a:r>
            <a:r>
              <a:rPr lang="en-US" sz="3300" dirty="0"/>
              <a:t>erythropoiesis as seen </a:t>
            </a:r>
            <a:r>
              <a:rPr lang="en-US" sz="3300" dirty="0" smtClean="0"/>
              <a:t>in</a:t>
            </a:r>
            <a:r>
              <a:rPr lang="tr-TR" sz="3300" dirty="0" smtClean="0"/>
              <a:t> </a:t>
            </a:r>
            <a:r>
              <a:rPr lang="en-US" sz="3300" b="1" dirty="0" smtClean="0"/>
              <a:t>regenerative </a:t>
            </a:r>
            <a:r>
              <a:rPr lang="en-US" sz="3300" b="1" dirty="0" err="1"/>
              <a:t>anemias</a:t>
            </a:r>
            <a:endParaRPr lang="tr-TR" sz="3300" b="1" dirty="0"/>
          </a:p>
          <a:p>
            <a:pPr>
              <a:buFont typeface="Wingdings" panose="05000000000000000000" pitchFamily="2" charset="2"/>
              <a:buChar char="ü"/>
            </a:pPr>
            <a:endParaRPr lang="tr-TR" sz="3300" b="1" i="1" dirty="0" smtClean="0"/>
          </a:p>
          <a:p>
            <a:r>
              <a:rPr lang="tr-TR" sz="3300" dirty="0" smtClean="0"/>
              <a:t>*</a:t>
            </a:r>
            <a:r>
              <a:rPr lang="tr-TR" sz="3300" dirty="0" err="1" smtClean="0"/>
              <a:t>Anisocytosis</a:t>
            </a:r>
            <a:r>
              <a:rPr lang="tr-TR" sz="3300" dirty="0" smtClean="0"/>
              <a:t>: </a:t>
            </a:r>
            <a:r>
              <a:rPr lang="tr-TR" sz="3300" dirty="0" err="1" smtClean="0"/>
              <a:t>RBCs</a:t>
            </a:r>
            <a:r>
              <a:rPr lang="tr-TR" sz="3300" dirty="0" smtClean="0"/>
              <a:t> </a:t>
            </a:r>
            <a:r>
              <a:rPr lang="tr-TR" sz="3300" dirty="0" err="1" smtClean="0"/>
              <a:t>are</a:t>
            </a:r>
            <a:r>
              <a:rPr lang="tr-TR" sz="3300" dirty="0" smtClean="0"/>
              <a:t> of </a:t>
            </a:r>
            <a:r>
              <a:rPr lang="tr-TR" sz="3300" dirty="0" err="1" smtClean="0"/>
              <a:t>unequal</a:t>
            </a:r>
            <a:r>
              <a:rPr lang="tr-TR" sz="3300" dirty="0" smtClean="0"/>
              <a:t> size</a:t>
            </a: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21946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ERYTHROCYTES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943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Total RBC count in birds is </a:t>
            </a:r>
            <a:r>
              <a:rPr lang="en-US" dirty="0" smtClean="0"/>
              <a:t>usually</a:t>
            </a:r>
            <a:r>
              <a:rPr lang="tr-TR" dirty="0" smtClean="0"/>
              <a:t> </a:t>
            </a:r>
            <a:r>
              <a:rPr lang="en-US" dirty="0" smtClean="0"/>
              <a:t>estimated </a:t>
            </a:r>
            <a:r>
              <a:rPr lang="en-US" dirty="0"/>
              <a:t>by manual methods but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recent </a:t>
            </a:r>
            <a:r>
              <a:rPr lang="en-US" dirty="0"/>
              <a:t>flow </a:t>
            </a:r>
            <a:r>
              <a:rPr lang="en-US" dirty="0" err="1"/>
              <a:t>cytometric</a:t>
            </a:r>
            <a:r>
              <a:rPr lang="en-US" dirty="0"/>
              <a:t> </a:t>
            </a:r>
            <a:r>
              <a:rPr lang="en-US" dirty="0" err="1"/>
              <a:t>analysers</a:t>
            </a:r>
            <a:r>
              <a:rPr lang="en-US" dirty="0"/>
              <a:t> </a:t>
            </a:r>
            <a:r>
              <a:rPr lang="en-US" dirty="0" smtClean="0"/>
              <a:t>properly</a:t>
            </a:r>
            <a:r>
              <a:rPr lang="tr-TR" dirty="0" smtClean="0"/>
              <a:t> </a:t>
            </a:r>
            <a:r>
              <a:rPr lang="en-US" dirty="0" smtClean="0"/>
              <a:t>adjusted </a:t>
            </a:r>
            <a:r>
              <a:rPr lang="en-US" dirty="0"/>
              <a:t>can also be employed.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Total RBC</a:t>
            </a:r>
            <a:r>
              <a:rPr lang="tr-TR" dirty="0" smtClean="0"/>
              <a:t> </a:t>
            </a:r>
            <a:r>
              <a:rPr lang="en-US" dirty="0" smtClean="0"/>
              <a:t>count </a:t>
            </a:r>
            <a:r>
              <a:rPr lang="en-US" dirty="0"/>
              <a:t>is lower in birds (1,5 to 4,5 x </a:t>
            </a:r>
            <a:r>
              <a:rPr lang="en-US" dirty="0" smtClean="0"/>
              <a:t>106</a:t>
            </a:r>
            <a:r>
              <a:rPr lang="tr-TR" dirty="0" smtClean="0"/>
              <a:t> </a:t>
            </a:r>
            <a:r>
              <a:rPr lang="en-US" dirty="0" smtClean="0"/>
              <a:t>cells/µL</a:t>
            </a:r>
            <a:r>
              <a:rPr lang="en-US" dirty="0"/>
              <a:t>) than in mammals.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/>
              <a:t>Avian</a:t>
            </a:r>
            <a:r>
              <a:rPr lang="en-US" dirty="0"/>
              <a:t> RBCs have a shorter half-life (25 to. 45 days) </a:t>
            </a:r>
            <a:r>
              <a:rPr lang="en-US" dirty="0" smtClean="0"/>
              <a:t>than</a:t>
            </a:r>
            <a:r>
              <a:rPr lang="tr-TR" dirty="0" smtClean="0"/>
              <a:t> </a:t>
            </a:r>
            <a:r>
              <a:rPr lang="en-US" b="1" dirty="0" smtClean="0"/>
              <a:t>mammal</a:t>
            </a:r>
            <a:r>
              <a:rPr lang="en-US" dirty="0"/>
              <a:t> cells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037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ERYTHROCYTES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err="1" smtClean="0"/>
              <a:t>Rbcs</a:t>
            </a:r>
            <a:r>
              <a:rPr lang="en-US" b="1" dirty="0" smtClean="0"/>
              <a:t> </a:t>
            </a:r>
            <a:r>
              <a:rPr lang="en-US" b="1" dirty="0"/>
              <a:t>number depends upon 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Age: </a:t>
            </a:r>
            <a:r>
              <a:rPr lang="en-US" dirty="0"/>
              <a:t>is higher in young animals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Sex: </a:t>
            </a:r>
            <a:r>
              <a:rPr lang="en-US" dirty="0"/>
              <a:t>Male is higher than females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Hormones: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Anabolic hormones as thyroid </a:t>
            </a:r>
            <a:r>
              <a:rPr lang="en-US" dirty="0" smtClean="0"/>
              <a:t>hormones</a:t>
            </a:r>
            <a:r>
              <a:rPr lang="tr-TR" dirty="0" smtClean="0"/>
              <a:t> </a:t>
            </a:r>
            <a:r>
              <a:rPr lang="en-US" dirty="0" smtClean="0"/>
              <a:t>increase </a:t>
            </a:r>
            <a:r>
              <a:rPr lang="en-US" dirty="0"/>
              <a:t>number of </a:t>
            </a:r>
            <a:r>
              <a:rPr lang="en-US" dirty="0" err="1"/>
              <a:t>Rbcs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Estrogen interfere iron absorption </a:t>
            </a:r>
            <a:r>
              <a:rPr lang="en-US" dirty="0" smtClean="0"/>
              <a:t>so</a:t>
            </a:r>
            <a:r>
              <a:rPr lang="tr-TR" dirty="0" smtClean="0"/>
              <a:t> </a:t>
            </a:r>
            <a:r>
              <a:rPr lang="en-US" dirty="0" smtClean="0"/>
              <a:t>decrease </a:t>
            </a:r>
            <a:r>
              <a:rPr lang="en-US" dirty="0" err="1"/>
              <a:t>Rbcs</a:t>
            </a:r>
            <a:r>
              <a:rPr lang="en-US" dirty="0"/>
              <a:t> count</a:t>
            </a:r>
            <a:r>
              <a:rPr lang="en-US" dirty="0" smtClean="0"/>
              <a:t>.</a:t>
            </a:r>
            <a:endParaRPr lang="tr-TR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Seasons:</a:t>
            </a:r>
            <a:r>
              <a:rPr lang="tr-TR" b="1" dirty="0" smtClean="0"/>
              <a:t> </a:t>
            </a:r>
            <a:r>
              <a:rPr lang="en-US" dirty="0" smtClean="0"/>
              <a:t>Winter </a:t>
            </a:r>
            <a:r>
              <a:rPr lang="en-US" dirty="0"/>
              <a:t>stimulate thyroid activity so </a:t>
            </a:r>
            <a:r>
              <a:rPr lang="en-US" dirty="0" smtClean="0"/>
              <a:t>increase</a:t>
            </a:r>
            <a:r>
              <a:rPr lang="tr-TR" dirty="0" smtClean="0"/>
              <a:t> </a:t>
            </a:r>
            <a:r>
              <a:rPr lang="en-US" dirty="0" err="1" smtClean="0"/>
              <a:t>Rbcs</a:t>
            </a:r>
            <a:r>
              <a:rPr lang="en-US" dirty="0" smtClean="0"/>
              <a:t> </a:t>
            </a:r>
            <a:r>
              <a:rPr lang="en-US" dirty="0"/>
              <a:t>count 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Altitude:</a:t>
            </a:r>
            <a:r>
              <a:rPr lang="tr-TR" b="1" dirty="0" smtClean="0"/>
              <a:t> </a:t>
            </a:r>
            <a:r>
              <a:rPr lang="en-US" dirty="0" smtClean="0"/>
              <a:t>High </a:t>
            </a:r>
            <a:r>
              <a:rPr lang="en-US" dirty="0"/>
              <a:t>altitude increase </a:t>
            </a:r>
            <a:r>
              <a:rPr lang="en-US" dirty="0" err="1"/>
              <a:t>Rbcs</a:t>
            </a:r>
            <a:r>
              <a:rPr lang="en-US" dirty="0"/>
              <a:t> due to increase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/>
              <a:t>Erythropoitin</a:t>
            </a:r>
            <a:r>
              <a:rPr lang="en-US" dirty="0"/>
              <a:t> hormones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ERYTHROPOESIS: </a:t>
            </a:r>
            <a:r>
              <a:rPr lang="tr-TR" sz="2400" dirty="0" err="1"/>
              <a:t>process</a:t>
            </a:r>
            <a:r>
              <a:rPr lang="tr-TR" sz="2400" dirty="0"/>
              <a:t> of RBC </a:t>
            </a:r>
            <a:r>
              <a:rPr lang="tr-TR" sz="2400" dirty="0" err="1"/>
              <a:t>formation</a:t>
            </a:r>
            <a:r>
              <a:rPr lang="tr-TR" sz="2400" dirty="0"/>
              <a:t> 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7368" y="1628800"/>
            <a:ext cx="7200800" cy="52292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Normal erythropoiesis takes place in </a:t>
            </a:r>
            <a:r>
              <a:rPr lang="en-US" sz="2600" dirty="0" smtClean="0"/>
              <a:t>the</a:t>
            </a:r>
            <a:r>
              <a:rPr lang="tr-TR" sz="2600" dirty="0" smtClean="0"/>
              <a:t> </a:t>
            </a:r>
            <a:r>
              <a:rPr lang="en-US" sz="2600" dirty="0" smtClean="0"/>
              <a:t>bone </a:t>
            </a:r>
            <a:r>
              <a:rPr lang="en-US" sz="2600" dirty="0"/>
              <a:t>marrow although </a:t>
            </a:r>
            <a:r>
              <a:rPr lang="en-US" sz="2600" dirty="0" smtClean="0"/>
              <a:t>ectopic</a:t>
            </a:r>
            <a:r>
              <a:rPr lang="tr-TR" sz="2600" dirty="0" smtClean="0"/>
              <a:t> </a:t>
            </a:r>
            <a:r>
              <a:rPr lang="en-US" sz="2600" dirty="0" smtClean="0"/>
              <a:t>erythropoiesis </a:t>
            </a:r>
            <a:r>
              <a:rPr lang="en-US" sz="2600" dirty="0"/>
              <a:t>can be occasionally found </a:t>
            </a:r>
            <a:r>
              <a:rPr lang="en-US" sz="2600" dirty="0" smtClean="0"/>
              <a:t>on</a:t>
            </a:r>
            <a:r>
              <a:rPr lang="tr-TR" sz="2600" dirty="0" smtClean="0"/>
              <a:t> </a:t>
            </a:r>
            <a:r>
              <a:rPr lang="en-US" sz="2600" dirty="0" smtClean="0"/>
              <a:t>the </a:t>
            </a:r>
            <a:r>
              <a:rPr lang="en-US" sz="2600" dirty="0"/>
              <a:t>spleen and liver </a:t>
            </a:r>
            <a:endParaRPr lang="tr-TR" sz="2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This process comprises </a:t>
            </a:r>
            <a:r>
              <a:rPr lang="tr-TR" sz="2600" b="1" dirty="0" err="1" smtClean="0"/>
              <a:t>eight</a:t>
            </a:r>
            <a:r>
              <a:rPr lang="en-US" sz="2600" dirty="0" smtClean="0"/>
              <a:t> </a:t>
            </a:r>
            <a:r>
              <a:rPr lang="en-US" sz="2600" dirty="0"/>
              <a:t>sequential stages of cell </a:t>
            </a:r>
            <a:r>
              <a:rPr lang="en-US" sz="2600" dirty="0" smtClean="0"/>
              <a:t>development: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err="1" smtClean="0"/>
              <a:t>Rubryblasts</a:t>
            </a:r>
            <a:r>
              <a:rPr lang="en-US" sz="2600" b="1" dirty="0" smtClean="0"/>
              <a:t> </a:t>
            </a:r>
            <a:r>
              <a:rPr lang="en-US" sz="2600" dirty="0"/>
              <a:t>(or erythroblasts) are the first stage of RBC development</a:t>
            </a:r>
            <a:r>
              <a:rPr lang="en-US" sz="2600" dirty="0" smtClean="0"/>
              <a:t>.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err="1"/>
              <a:t>Prorubrycites</a:t>
            </a:r>
            <a:r>
              <a:rPr lang="en-US" sz="2600" b="1" dirty="0"/>
              <a:t> </a:t>
            </a:r>
            <a:r>
              <a:rPr lang="en-US" sz="2600" dirty="0"/>
              <a:t>are the second stage of </a:t>
            </a:r>
            <a:r>
              <a:rPr lang="en-US" sz="2600" dirty="0" smtClean="0"/>
              <a:t>RBC</a:t>
            </a:r>
            <a:r>
              <a:rPr lang="tr-TR" sz="2600" dirty="0" smtClean="0"/>
              <a:t> </a:t>
            </a:r>
            <a:r>
              <a:rPr lang="en-US" sz="2600" dirty="0" smtClean="0"/>
              <a:t>development</a:t>
            </a:r>
            <a:r>
              <a:rPr lang="tr-TR" sz="2600" dirty="0" smtClean="0"/>
              <a:t>-</a:t>
            </a:r>
            <a:r>
              <a:rPr lang="en-US" sz="2600" dirty="0" smtClean="0"/>
              <a:t>the </a:t>
            </a:r>
            <a:r>
              <a:rPr lang="en-US" sz="2600" dirty="0"/>
              <a:t>lack of </a:t>
            </a:r>
            <a:r>
              <a:rPr lang="en-US" sz="2600" dirty="0" smtClean="0"/>
              <a:t>nucleoli</a:t>
            </a:r>
            <a:r>
              <a:rPr lang="tr-TR" sz="2600" dirty="0" smtClean="0"/>
              <a:t> </a:t>
            </a:r>
            <a:r>
              <a:rPr lang="en-US" sz="2600" dirty="0" smtClean="0"/>
              <a:t>and </a:t>
            </a:r>
            <a:r>
              <a:rPr lang="en-US" sz="2600" dirty="0"/>
              <a:t>mitochondrial spaces in the </a:t>
            </a:r>
            <a:r>
              <a:rPr lang="en-US" sz="2600" dirty="0" smtClean="0"/>
              <a:t>cytoplasm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/>
              <a:t>Basophilic </a:t>
            </a:r>
            <a:r>
              <a:rPr lang="en-US" sz="2600" b="1" dirty="0" err="1"/>
              <a:t>rubrycites</a:t>
            </a:r>
            <a:r>
              <a:rPr lang="en-US" sz="2600" b="1" dirty="0"/>
              <a:t> </a:t>
            </a:r>
            <a:r>
              <a:rPr lang="en-US" sz="2600" dirty="0"/>
              <a:t>are the third stage </a:t>
            </a:r>
            <a:r>
              <a:rPr lang="en-US" sz="2600" dirty="0" smtClean="0"/>
              <a:t>of</a:t>
            </a:r>
            <a:r>
              <a:rPr lang="tr-TR" sz="2600" dirty="0" smtClean="0"/>
              <a:t> </a:t>
            </a:r>
            <a:r>
              <a:rPr lang="en-US" sz="2600" dirty="0" smtClean="0"/>
              <a:t>RBC </a:t>
            </a:r>
            <a:r>
              <a:rPr lang="en-US" sz="2600" dirty="0"/>
              <a:t>development and have </a:t>
            </a:r>
            <a:r>
              <a:rPr lang="en-US" sz="2600" dirty="0" smtClean="0"/>
              <a:t>homogenous</a:t>
            </a:r>
            <a:r>
              <a:rPr lang="tr-TR" sz="2600" dirty="0" smtClean="0"/>
              <a:t> </a:t>
            </a:r>
            <a:r>
              <a:rPr lang="en-US" sz="2600" dirty="0" smtClean="0"/>
              <a:t>basophilic </a:t>
            </a:r>
            <a:r>
              <a:rPr lang="en-US" sz="2600" dirty="0"/>
              <a:t>cytoplasm and round </a:t>
            </a:r>
            <a:r>
              <a:rPr lang="en-US" sz="2600" dirty="0" smtClean="0"/>
              <a:t>nuclei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/>
              <a:t>Initial polychromatic </a:t>
            </a:r>
            <a:r>
              <a:rPr lang="en-US" sz="2600" b="1" dirty="0" err="1"/>
              <a:t>rubrycites</a:t>
            </a:r>
            <a:r>
              <a:rPr lang="en-US" sz="2600" b="1" dirty="0"/>
              <a:t> </a:t>
            </a:r>
            <a:r>
              <a:rPr lang="tr-TR" sz="2600" dirty="0" smtClean="0"/>
              <a:t>- </a:t>
            </a:r>
            <a:r>
              <a:rPr lang="en-US" sz="2600" dirty="0" smtClean="0"/>
              <a:t>beginning </a:t>
            </a:r>
            <a:r>
              <a:rPr lang="en-US" sz="2600" dirty="0"/>
              <a:t>of hemoglobin synthesis</a:t>
            </a:r>
            <a:r>
              <a:rPr lang="en-US" sz="2600" dirty="0" smtClean="0"/>
              <a:t>.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/>
              <a:t>Polychromatic RBCs</a:t>
            </a:r>
            <a:r>
              <a:rPr lang="tr-TR" sz="2600" b="1" dirty="0" smtClean="0"/>
              <a:t> (</a:t>
            </a:r>
            <a:r>
              <a:rPr lang="tr-TR" sz="2600" b="1" dirty="0" err="1" smtClean="0"/>
              <a:t>Rubricyst</a:t>
            </a:r>
            <a:r>
              <a:rPr lang="tr-TR" sz="2600" b="1" dirty="0" smtClean="0"/>
              <a:t>) - </a:t>
            </a:r>
            <a:r>
              <a:rPr lang="en-US" sz="2600" dirty="0"/>
              <a:t>There is a spectrum of blue color due to synthesis of hemoglobin</a:t>
            </a:r>
            <a:endParaRPr lang="tr-TR" sz="2600" b="1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600" b="1" dirty="0" err="1" smtClean="0"/>
              <a:t>Metarubrucyte</a:t>
            </a:r>
            <a:r>
              <a:rPr lang="tr-TR" sz="2600" b="1" dirty="0" smtClean="0"/>
              <a:t> - </a:t>
            </a:r>
            <a:r>
              <a:rPr lang="en-US" sz="2600" dirty="0"/>
              <a:t>This is the last nucleated erythrocyte stage</a:t>
            </a:r>
            <a:endParaRPr lang="tr-TR" sz="2600" b="1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600" b="1" dirty="0" err="1" smtClean="0"/>
              <a:t>Reticulocyte</a:t>
            </a:r>
            <a:r>
              <a:rPr lang="tr-TR" sz="2600" b="1" dirty="0" smtClean="0"/>
              <a:t> - </a:t>
            </a:r>
            <a:r>
              <a:rPr lang="en-US" sz="2600" dirty="0"/>
              <a:t>The reticulocyte is slightly larger than the mature </a:t>
            </a:r>
            <a:r>
              <a:rPr lang="en-US" sz="2600" dirty="0" smtClean="0"/>
              <a:t>erythrocyte</a:t>
            </a:r>
            <a:endParaRPr lang="tr-T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tr-TR" sz="2600" dirty="0" smtClean="0"/>
              <a:t>RBC</a:t>
            </a:r>
          </a:p>
          <a:p>
            <a:pPr marL="514350" indent="-514350">
              <a:buFont typeface="+mj-lt"/>
              <a:buAutoNum type="arabicPeriod"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741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ERYTHROPOESIS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9456" y="1825625"/>
            <a:ext cx="10154344" cy="2107431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Erythropoietin</a:t>
            </a:r>
            <a:r>
              <a:rPr lang="tr-TR" b="1" dirty="0" smtClean="0"/>
              <a:t> </a:t>
            </a:r>
            <a:r>
              <a:rPr lang="tr-TR" b="1" dirty="0"/>
              <a:t>(EPO</a:t>
            </a:r>
            <a:r>
              <a:rPr lang="tr-TR" b="1" dirty="0" smtClean="0"/>
              <a:t>):</a:t>
            </a:r>
          </a:p>
          <a:p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/>
              <a:t>hormone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 smtClean="0"/>
              <a:t>erythropoiesis</a:t>
            </a:r>
            <a:r>
              <a:rPr lang="tr-TR" dirty="0" smtClean="0"/>
              <a:t> - </a:t>
            </a:r>
            <a:r>
              <a:rPr lang="tr-TR" dirty="0" err="1"/>
              <a:t>Glycoprotein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 of </a:t>
            </a:r>
            <a:r>
              <a:rPr lang="tr-TR" dirty="0" err="1" smtClean="0"/>
              <a:t>low</a:t>
            </a:r>
            <a:r>
              <a:rPr lang="tr-TR" dirty="0" smtClean="0"/>
              <a:t> O2 </a:t>
            </a:r>
            <a:r>
              <a:rPr lang="tr-TR" dirty="0" err="1" smtClean="0"/>
              <a:t>levels</a:t>
            </a:r>
            <a:r>
              <a:rPr lang="tr-TR" dirty="0" smtClean="0"/>
              <a:t> –– EPO is </a:t>
            </a:r>
            <a:r>
              <a:rPr lang="tr-TR" dirty="0" err="1" smtClean="0"/>
              <a:t>secreted</a:t>
            </a:r>
            <a:r>
              <a:rPr lang="tr-TR" dirty="0" smtClean="0"/>
              <a:t> - </a:t>
            </a:r>
            <a:r>
              <a:rPr lang="tr-TR" dirty="0" err="1" smtClean="0"/>
              <a:t>stimulates</a:t>
            </a:r>
            <a:r>
              <a:rPr lang="tr-TR" dirty="0" smtClean="0"/>
              <a:t> 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formation</a:t>
            </a:r>
            <a:r>
              <a:rPr lang="tr-TR" dirty="0"/>
              <a:t> – </a:t>
            </a:r>
            <a:r>
              <a:rPr lang="tr-TR" dirty="0" smtClean="0"/>
              <a:t>(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/>
              <a:t>- </a:t>
            </a:r>
            <a:r>
              <a:rPr lang="tr-TR" dirty="0" err="1"/>
              <a:t>Anemia</a:t>
            </a:r>
            <a:r>
              <a:rPr lang="tr-TR" dirty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) </a:t>
            </a:r>
            <a:r>
              <a:rPr lang="tr-TR" dirty="0"/>
              <a:t>– </a:t>
            </a:r>
            <a:r>
              <a:rPr lang="tr-TR" dirty="0" smtClean="0"/>
              <a:t>EPO</a:t>
            </a:r>
          </a:p>
        </p:txBody>
      </p:sp>
    </p:spTree>
    <p:extLst>
      <p:ext uri="{BB962C8B-B14F-4D97-AF65-F5344CB8AC3E}">
        <p14:creationId xmlns:p14="http://schemas.microsoft.com/office/powerpoint/2010/main" val="307414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ERYTHROCYTES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Avian RBCs have a shorter half-life (25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45 </a:t>
            </a:r>
            <a:r>
              <a:rPr lang="en-US" dirty="0"/>
              <a:t>days) than mammal </a:t>
            </a:r>
            <a:r>
              <a:rPr lang="en-US" dirty="0" smtClean="0"/>
              <a:t>cells </a:t>
            </a:r>
            <a:r>
              <a:rPr lang="tr-TR" sz="1400" dirty="0" smtClean="0"/>
              <a:t>- t</a:t>
            </a:r>
            <a:r>
              <a:rPr lang="en-US" sz="1400" dirty="0" smtClean="0"/>
              <a:t>his</a:t>
            </a:r>
            <a:r>
              <a:rPr lang="tr-TR" sz="1400" dirty="0" smtClean="0"/>
              <a:t> </a:t>
            </a:r>
            <a:r>
              <a:rPr lang="en-US" sz="1400" dirty="0" smtClean="0"/>
              <a:t>may be associated with a higher</a:t>
            </a:r>
            <a:r>
              <a:rPr lang="tr-TR" sz="1400" dirty="0" smtClean="0"/>
              <a:t> </a:t>
            </a:r>
            <a:r>
              <a:rPr lang="en-US" sz="1400" dirty="0" smtClean="0"/>
              <a:t>body temperature in birds and rapid</a:t>
            </a:r>
            <a:r>
              <a:rPr lang="tr-TR" sz="1400" dirty="0" smtClean="0"/>
              <a:t> </a:t>
            </a:r>
            <a:r>
              <a:rPr lang="en-US" sz="1400" dirty="0" smtClean="0"/>
              <a:t>metabolic rate of avian </a:t>
            </a:r>
            <a:r>
              <a:rPr lang="en-US" sz="1400" dirty="0" err="1" smtClean="0"/>
              <a:t>rbcs</a:t>
            </a:r>
            <a:r>
              <a:rPr lang="en-US" sz="1400" dirty="0" smtClean="0"/>
              <a:t>, which</a:t>
            </a:r>
            <a:r>
              <a:rPr lang="tr-TR" sz="1400" dirty="0" smtClean="0"/>
              <a:t> </a:t>
            </a:r>
            <a:r>
              <a:rPr lang="en-US" sz="1400" dirty="0" smtClean="0"/>
              <a:t>consume higher rates of oxygen and</a:t>
            </a:r>
            <a:r>
              <a:rPr lang="tr-TR" sz="1400" dirty="0" smtClean="0"/>
              <a:t> </a:t>
            </a:r>
            <a:r>
              <a:rPr lang="en-US" sz="1400" dirty="0" smtClean="0"/>
              <a:t>nutrients than their mammal counterparts </a:t>
            </a:r>
            <a:endParaRPr lang="tr-TR" sz="1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Blood volume in birds is estimated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en-US" dirty="0" smtClean="0"/>
              <a:t>4,4 </a:t>
            </a:r>
            <a:r>
              <a:rPr lang="en-US" dirty="0"/>
              <a:t>and 8,3 % of body weight (</a:t>
            </a:r>
            <a:r>
              <a:rPr lang="en-US" dirty="0" smtClean="0"/>
              <a:t>converting</a:t>
            </a:r>
            <a:r>
              <a:rPr lang="tr-TR" dirty="0" smtClean="0"/>
              <a:t> </a:t>
            </a:r>
            <a:r>
              <a:rPr lang="en-US" dirty="0" smtClean="0"/>
              <a:t>grams </a:t>
            </a:r>
            <a:r>
              <a:rPr lang="en-US" dirty="0"/>
              <a:t>to </a:t>
            </a:r>
            <a:r>
              <a:rPr lang="en-US" dirty="0" err="1"/>
              <a:t>mililiters</a:t>
            </a:r>
            <a:r>
              <a:rPr lang="en-US" dirty="0"/>
              <a:t>) with younger </a:t>
            </a:r>
            <a:r>
              <a:rPr lang="en-US" dirty="0" smtClean="0"/>
              <a:t>birds</a:t>
            </a:r>
            <a:r>
              <a:rPr lang="tr-TR" dirty="0" smtClean="0"/>
              <a:t> </a:t>
            </a:r>
            <a:r>
              <a:rPr lang="en-US" dirty="0" smtClean="0"/>
              <a:t>having </a:t>
            </a:r>
            <a:r>
              <a:rPr lang="en-US" dirty="0"/>
              <a:t>a higher blood volume than adults.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Compared to mammals, avian blood is </a:t>
            </a:r>
            <a:r>
              <a:rPr lang="en-US" b="1" u="sng" dirty="0" smtClean="0"/>
              <a:t>more</a:t>
            </a:r>
            <a:r>
              <a:rPr lang="tr-TR" b="1" u="sng" dirty="0" smtClean="0"/>
              <a:t> </a:t>
            </a:r>
            <a:r>
              <a:rPr lang="en-US" b="1" u="sng" dirty="0" smtClean="0"/>
              <a:t>viscous </a:t>
            </a:r>
            <a:r>
              <a:rPr lang="en-US" sz="2200" dirty="0"/>
              <a:t>because RBCs are larger and </a:t>
            </a:r>
            <a:r>
              <a:rPr lang="en-US" sz="2200" dirty="0" smtClean="0"/>
              <a:t>less</a:t>
            </a:r>
            <a:r>
              <a:rPr lang="tr-TR" sz="2200" dirty="0" smtClean="0"/>
              <a:t> </a:t>
            </a:r>
            <a:r>
              <a:rPr lang="en-US" sz="2200" dirty="0" smtClean="0"/>
              <a:t>deformable</a:t>
            </a:r>
            <a:r>
              <a:rPr lang="en-US" sz="2200" dirty="0"/>
              <a:t>.</a:t>
            </a:r>
            <a:r>
              <a:rPr lang="en-US" dirty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Blood </a:t>
            </a:r>
            <a:r>
              <a:rPr lang="en-US" dirty="0"/>
              <a:t>density is </a:t>
            </a:r>
            <a:r>
              <a:rPr lang="en-US" dirty="0" smtClean="0"/>
              <a:t>mostly</a:t>
            </a:r>
            <a:r>
              <a:rPr lang="tr-TR" dirty="0" smtClean="0"/>
              <a:t> </a:t>
            </a:r>
            <a:r>
              <a:rPr lang="en-US" dirty="0" smtClean="0"/>
              <a:t>influenced </a:t>
            </a:r>
            <a:r>
              <a:rPr lang="en-US" dirty="0"/>
              <a:t>by the concentration of plasma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en-US" dirty="0" smtClean="0"/>
              <a:t>proteins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B</a:t>
            </a:r>
            <a:r>
              <a:rPr lang="en-US" dirty="0" err="1" smtClean="0"/>
              <a:t>irds</a:t>
            </a:r>
            <a:r>
              <a:rPr lang="en-US" dirty="0" smtClean="0"/>
              <a:t> </a:t>
            </a:r>
            <a:r>
              <a:rPr lang="en-US" dirty="0"/>
              <a:t>have lower </a:t>
            </a:r>
            <a:r>
              <a:rPr lang="en-US" dirty="0" smtClean="0"/>
              <a:t>blood</a:t>
            </a:r>
            <a:r>
              <a:rPr lang="tr-TR" dirty="0" smtClean="0"/>
              <a:t> </a:t>
            </a:r>
            <a:r>
              <a:rPr lang="en-US" dirty="0" smtClean="0"/>
              <a:t>albumin </a:t>
            </a:r>
            <a:r>
              <a:rPr lang="en-US" dirty="0"/>
              <a:t>concentration and lower </a:t>
            </a:r>
            <a:r>
              <a:rPr lang="en-US" dirty="0" smtClean="0"/>
              <a:t>oncotic</a:t>
            </a:r>
            <a:r>
              <a:rPr lang="tr-TR" dirty="0" smtClean="0"/>
              <a:t> </a:t>
            </a:r>
            <a:r>
              <a:rPr lang="en-US" dirty="0" smtClean="0"/>
              <a:t>pressure </a:t>
            </a:r>
            <a:r>
              <a:rPr lang="en-US" dirty="0"/>
              <a:t>than mammals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793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52939</TotalTime>
  <Words>1739</Words>
  <Application>Microsoft Office PowerPoint</Application>
  <PresentationFormat>Geniş ekran</PresentationFormat>
  <Paragraphs>145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1_Custom Design</vt:lpstr>
      <vt:lpstr>Blank</vt:lpstr>
      <vt:lpstr>AVIAN HEMATOLOGY</vt:lpstr>
      <vt:lpstr>BLOOD</vt:lpstr>
      <vt:lpstr>ERYTHROCYTES</vt:lpstr>
      <vt:lpstr>ERYTHROCYTES</vt:lpstr>
      <vt:lpstr>ERYTHROCYTES</vt:lpstr>
      <vt:lpstr>ERYTHROCYTES</vt:lpstr>
      <vt:lpstr>ERYTHROPOESIS: process of RBC formation </vt:lpstr>
      <vt:lpstr>ERYTHROPOESIS</vt:lpstr>
      <vt:lpstr>ERYTHROCYTES</vt:lpstr>
      <vt:lpstr>HEMOGLOBIN</vt:lpstr>
      <vt:lpstr>Hb </vt:lpstr>
      <vt:lpstr>Hb </vt:lpstr>
      <vt:lpstr>LEUKOCYTES</vt:lpstr>
      <vt:lpstr>HETEROPHILS</vt:lpstr>
      <vt:lpstr>EOSINOPHILS</vt:lpstr>
      <vt:lpstr>BASOPHILS</vt:lpstr>
      <vt:lpstr>LYMPHOCYTES</vt:lpstr>
      <vt:lpstr>MONOCYTES</vt:lpstr>
      <vt:lpstr>THROMBOCYTES</vt:lpstr>
      <vt:lpstr>BLOOD GROUPS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Origami PowerPoint Template</dc:title>
  <dc:creator>showeet.com</dc:creator>
  <dc:description>© Copyright Showeet.com</dc:description>
  <cp:lastModifiedBy>Fizyolab1</cp:lastModifiedBy>
  <cp:revision>31</cp:revision>
  <dcterms:created xsi:type="dcterms:W3CDTF">2011-05-09T14:18:21Z</dcterms:created>
  <dcterms:modified xsi:type="dcterms:W3CDTF">2017-10-30T12:44:40Z</dcterms:modified>
  <cp:category>Templates</cp:category>
</cp:coreProperties>
</file>