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5" r:id="rId5"/>
    <p:sldId id="266" r:id="rId6"/>
    <p:sldId id="267" r:id="rId7"/>
    <p:sldId id="268" r:id="rId8"/>
    <p:sldId id="269" r:id="rId9"/>
    <p:sldId id="270" r:id="rId10"/>
    <p:sldId id="271" r:id="rId11"/>
    <p:sldId id="272" r:id="rId12"/>
    <p:sldId id="273" r:id="rId13"/>
    <p:sldId id="274" r:id="rId14"/>
    <p:sldId id="275" r:id="rId15"/>
    <p:sldId id="276" r:id="rId16"/>
    <p:sldId id="277" r:id="rId17"/>
    <p:sldId id="278" r:id="rId18"/>
    <p:sldId id="279" r:id="rId19"/>
    <p:sldId id="280" r:id="rId20"/>
    <p:sldId id="281" r:id="rId21"/>
    <p:sldId id="282" r:id="rId22"/>
    <p:sldId id="283" r:id="rId23"/>
    <p:sldId id="284" r:id="rId24"/>
    <p:sldId id="285" r:id="rId25"/>
    <p:sldId id="286" r:id="rId26"/>
    <p:sldId id="287" r:id="rId27"/>
    <p:sldId id="288" r:id="rId28"/>
    <p:sldId id="289" r:id="rId29"/>
    <p:sldId id="290" r:id="rId30"/>
    <p:sldId id="291" r:id="rId31"/>
    <p:sldId id="292" r:id="rId32"/>
    <p:sldId id="293" r:id="rId33"/>
    <p:sldId id="294" r:id="rId34"/>
    <p:sldId id="295" r:id="rId35"/>
    <p:sldId id="296" r:id="rId36"/>
    <p:sldId id="297" r:id="rId37"/>
    <p:sldId id="298" r:id="rId38"/>
    <p:sldId id="299" r:id="rId39"/>
    <p:sldId id="300" r:id="rId40"/>
    <p:sldId id="301" r:id="rId41"/>
    <p:sldId id="259" r:id="rId4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25" autoAdjust="0"/>
    <p:restoredTop sz="94660"/>
  </p:normalViewPr>
  <p:slideViewPr>
    <p:cSldViewPr snapToGrid="0">
      <p:cViewPr varScale="1">
        <p:scale>
          <a:sx n="103" d="100"/>
          <a:sy n="103" d="100"/>
        </p:scale>
        <p:origin x="114" y="21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ctr">
              <a:lnSpc>
                <a:spcPct val="85000"/>
              </a:lnSpc>
              <a:defRPr sz="3200" b="0" spc="-50" baseline="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ctr">
              <a:buNone/>
              <a:defRPr sz="1800" cap="all" spc="200" baseline="0">
                <a:solidFill>
                  <a:schemeClr val="tx2"/>
                </a:solidFill>
                <a:latin typeface="Times New Roman" panose="02020603050405020304" pitchFamily="18" charset="0"/>
                <a:cs typeface="Times New Roman" panose="02020603050405020304" pitchFamily="18"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fld id="{D7A43601-0E0E-446B-BB58-5175B9F6710A}" type="datetimeFigureOut">
              <a:rPr lang="tr-TR" smtClean="0"/>
              <a:t>26.01.2020</a:t>
            </a:fld>
            <a:endParaRPr lang="tr-TR"/>
          </a:p>
        </p:txBody>
      </p:sp>
      <p:sp>
        <p:nvSpPr>
          <p:cNvPr id="5" name="Footer Placeholder 4"/>
          <p:cNvSpPr>
            <a:spLocks noGrp="1"/>
          </p:cNvSpPr>
          <p:nvPr>
            <p:ph type="ftr" sz="quarter" idx="11"/>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fld id="{84BDF328-9F2A-403A-9E4B-DC6528867F53}"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Resim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291391" y="826686"/>
            <a:ext cx="1527835" cy="1527835"/>
          </a:xfrm>
          <a:prstGeom prst="rect">
            <a:avLst/>
          </a:prstGeom>
        </p:spPr>
      </p:pic>
      <p:sp>
        <p:nvSpPr>
          <p:cNvPr id="12" name="Metin kutusu 11"/>
          <p:cNvSpPr txBox="1"/>
          <p:nvPr/>
        </p:nvSpPr>
        <p:spPr>
          <a:xfrm>
            <a:off x="3929604" y="1051995"/>
            <a:ext cx="5188408" cy="1077218"/>
          </a:xfrm>
          <a:prstGeom prst="rect">
            <a:avLst/>
          </a:prstGeom>
          <a:noFill/>
        </p:spPr>
        <p:txBody>
          <a:bodyPr wrap="none" rtlCol="0">
            <a:spAutoFit/>
          </a:bodyPr>
          <a:lstStyle/>
          <a:p>
            <a:pPr algn="ctr"/>
            <a:r>
              <a:rPr lang="tr-TR" sz="3200" b="0" dirty="0" smtClean="0">
                <a:solidFill>
                  <a:srgbClr val="204788"/>
                </a:solidFill>
                <a:latin typeface="Times New Roman" panose="02020603050405020304" pitchFamily="18" charset="0"/>
                <a:cs typeface="Times New Roman" panose="02020603050405020304" pitchFamily="18" charset="0"/>
              </a:rPr>
              <a:t>Ankara Üniversitesi</a:t>
            </a:r>
          </a:p>
          <a:p>
            <a:pPr algn="ctr"/>
            <a:r>
              <a:rPr lang="tr-TR" sz="3200" b="0" dirty="0" smtClean="0">
                <a:solidFill>
                  <a:srgbClr val="204788"/>
                </a:solidFill>
                <a:latin typeface="Times New Roman" panose="02020603050405020304" pitchFamily="18" charset="0"/>
                <a:cs typeface="Times New Roman" panose="02020603050405020304" pitchFamily="18" charset="0"/>
              </a:rPr>
              <a:t>Nallıhan</a:t>
            </a:r>
            <a:r>
              <a:rPr lang="tr-TR" sz="3200" b="0" baseline="0" dirty="0" smtClean="0">
                <a:solidFill>
                  <a:srgbClr val="204788"/>
                </a:solidFill>
                <a:latin typeface="Times New Roman" panose="02020603050405020304" pitchFamily="18" charset="0"/>
                <a:cs typeface="Times New Roman" panose="02020603050405020304" pitchFamily="18" charset="0"/>
              </a:rPr>
              <a:t> Meslek Yüksekokulu</a:t>
            </a:r>
            <a:endParaRPr lang="tr-TR" sz="3200" b="0" dirty="0">
              <a:solidFill>
                <a:srgbClr val="20478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105430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7A43601-0E0E-446B-BB58-5175B9F6710A}" type="datetimeFigureOut">
              <a:rPr lang="tr-TR" smtClean="0"/>
              <a:t>26.01.2020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4BDF328-9F2A-403A-9E4B-DC6528867F53}" type="slidenum">
              <a:rPr lang="tr-TR" smtClean="0"/>
              <a:t>‹#›</a:t>
            </a:fld>
            <a:endParaRPr lang="tr-TR"/>
          </a:p>
        </p:txBody>
      </p:sp>
    </p:spTree>
    <p:extLst>
      <p:ext uri="{BB962C8B-B14F-4D97-AF65-F5344CB8AC3E}">
        <p14:creationId xmlns:p14="http://schemas.microsoft.com/office/powerpoint/2010/main" val="1172257818"/>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7A43601-0E0E-446B-BB58-5175B9F6710A}" type="datetimeFigureOut">
              <a:rPr lang="tr-TR" smtClean="0"/>
              <a:t>26.01.2020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4BDF328-9F2A-403A-9E4B-DC6528867F53}" type="slidenum">
              <a:rPr lang="tr-TR" smtClean="0"/>
              <a:t>‹#›</a:t>
            </a:fld>
            <a:endParaRPr lang="tr-TR"/>
          </a:p>
        </p:txBody>
      </p:sp>
    </p:spTree>
    <p:extLst>
      <p:ext uri="{BB962C8B-B14F-4D97-AF65-F5344CB8AC3E}">
        <p14:creationId xmlns:p14="http://schemas.microsoft.com/office/powerpoint/2010/main" val="26672196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000" b="1" i="0">
                <a:solidFill>
                  <a:schemeClr val="tx1"/>
                </a:solidFill>
                <a:latin typeface="Calibri"/>
                <a:cs typeface="Calibri"/>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1/26/2020</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24527295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vl2pPr>
              <a:defRPr>
                <a:solidFill>
                  <a:schemeClr val="bg2">
                    <a:lumMod val="25000"/>
                  </a:schemeClr>
                </a:solidFill>
                <a:latin typeface="Times New Roman" panose="02020603050405020304" pitchFamily="18" charset="0"/>
                <a:cs typeface="Times New Roman" panose="02020603050405020304" pitchFamily="18" charset="0"/>
              </a:defRPr>
            </a:lvl2pPr>
            <a:lvl3pPr>
              <a:defRPr>
                <a:solidFill>
                  <a:schemeClr val="bg2">
                    <a:lumMod val="25000"/>
                  </a:schemeClr>
                </a:solidFill>
                <a:latin typeface="Times New Roman" panose="02020603050405020304" pitchFamily="18" charset="0"/>
                <a:cs typeface="Times New Roman" panose="02020603050405020304" pitchFamily="18" charset="0"/>
              </a:defRPr>
            </a:lvl3pPr>
            <a:lvl4pPr>
              <a:defRPr>
                <a:solidFill>
                  <a:schemeClr val="bg2">
                    <a:lumMod val="25000"/>
                  </a:schemeClr>
                </a:solidFill>
                <a:latin typeface="Times New Roman" panose="02020603050405020304" pitchFamily="18" charset="0"/>
                <a:cs typeface="Times New Roman" panose="02020603050405020304" pitchFamily="18" charset="0"/>
              </a:defRPr>
            </a:lvl4pPr>
            <a:lvl5pPr>
              <a:defRPr>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D7A43601-0E0E-446B-BB58-5175B9F6710A}" type="datetimeFigureOut">
              <a:rPr lang="tr-TR" smtClean="0"/>
              <a:t>26.01.2020</a:t>
            </a:fld>
            <a:endParaRPr lang="tr-TR"/>
          </a:p>
        </p:txBody>
      </p:sp>
      <p:sp>
        <p:nvSpPr>
          <p:cNvPr id="5" name="Footer Placeholder 4"/>
          <p:cNvSpPr>
            <a:spLocks noGrp="1"/>
          </p:cNvSpPr>
          <p:nvPr>
            <p:ph type="ftr" sz="quarter" idx="1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84BDF328-9F2A-403A-9E4B-DC6528867F53}" type="slidenum">
              <a:rPr lang="tr-TR" smtClean="0"/>
              <a:t>‹#›</a:t>
            </a:fld>
            <a:endParaRPr lang="tr-TR"/>
          </a:p>
        </p:txBody>
      </p:sp>
    </p:spTree>
    <p:extLst>
      <p:ext uri="{BB962C8B-B14F-4D97-AF65-F5344CB8AC3E}">
        <p14:creationId xmlns:p14="http://schemas.microsoft.com/office/powerpoint/2010/main" val="29905725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3600" b="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1800" cap="all" spc="200" baseline="0">
                <a:solidFill>
                  <a:srgbClr val="204788"/>
                </a:solidFill>
                <a:latin typeface="Times New Roman" panose="02020603050405020304" pitchFamily="18" charset="0"/>
                <a:cs typeface="Times New Roman" panose="02020603050405020304" pitchFamily="18"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D7A43601-0E0E-446B-BB58-5175B9F6710A}" type="datetimeFigureOut">
              <a:rPr lang="tr-TR" smtClean="0"/>
              <a:t>26.01.2020</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4BDF328-9F2A-403A-9E4B-DC6528867F53}"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47043683"/>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D7A43601-0E0E-446B-BB58-5175B9F6710A}" type="datetimeFigureOut">
              <a:rPr lang="tr-TR" smtClean="0"/>
              <a:t>26.01.2020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4BDF328-9F2A-403A-9E4B-DC6528867F53}" type="slidenum">
              <a:rPr lang="tr-TR" smtClean="0"/>
              <a:t>‹#›</a:t>
            </a:fld>
            <a:endParaRPr lang="tr-TR"/>
          </a:p>
        </p:txBody>
      </p:sp>
    </p:spTree>
    <p:extLst>
      <p:ext uri="{BB962C8B-B14F-4D97-AF65-F5344CB8AC3E}">
        <p14:creationId xmlns:p14="http://schemas.microsoft.com/office/powerpoint/2010/main" val="37082885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97280" y="2582335"/>
            <a:ext cx="493776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217920" y="2582334"/>
            <a:ext cx="493776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D7A43601-0E0E-446B-BB58-5175B9F6710A}" type="datetimeFigureOut">
              <a:rPr lang="tr-TR" smtClean="0"/>
              <a:t>26.01.2020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4BDF328-9F2A-403A-9E4B-DC6528867F53}" type="slidenum">
              <a:rPr lang="tr-TR" smtClean="0"/>
              <a:t>‹#›</a:t>
            </a:fld>
            <a:endParaRPr lang="tr-TR"/>
          </a:p>
        </p:txBody>
      </p:sp>
    </p:spTree>
    <p:extLst>
      <p:ext uri="{BB962C8B-B14F-4D97-AF65-F5344CB8AC3E}">
        <p14:creationId xmlns:p14="http://schemas.microsoft.com/office/powerpoint/2010/main" val="39906425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4"/>
            <a:ext cx="10058400" cy="646270"/>
          </a:xfrm>
        </p:spPr>
        <p:txBody>
          <a:bodyPr>
            <a:normAutofit/>
          </a:bodyPr>
          <a:lstStyle>
            <a:lvl1pPr>
              <a:defRPr sz="360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lvl1pPr>
              <a:defRPr>
                <a:solidFill>
                  <a:schemeClr val="bg1"/>
                </a:solidFill>
              </a:defRPr>
            </a:lvl1pPr>
          </a:lstStyle>
          <a:p>
            <a:fld id="{D7A43601-0E0E-446B-BB58-5175B9F6710A}" type="datetimeFigureOut">
              <a:rPr lang="tr-TR" smtClean="0"/>
              <a:t>26.01.2020</a:t>
            </a:fld>
            <a:endParaRPr lang="tr-TR"/>
          </a:p>
        </p:txBody>
      </p:sp>
      <p:sp>
        <p:nvSpPr>
          <p:cNvPr id="4" name="Footer Placeholder 3"/>
          <p:cNvSpPr>
            <a:spLocks noGrp="1"/>
          </p:cNvSpPr>
          <p:nvPr>
            <p:ph type="ftr" sz="quarter" idx="11"/>
          </p:nvPr>
        </p:nvSpPr>
        <p:spPr/>
        <p:txBody>
          <a:bodyPr/>
          <a:lstStyle>
            <a:lvl1pPr>
              <a:defRPr>
                <a:solidFill>
                  <a:schemeClr val="bg1"/>
                </a:solidFill>
              </a:defRPr>
            </a:lvl1pPr>
          </a:lstStyle>
          <a:p>
            <a:endParaRPr lang="tr-TR"/>
          </a:p>
        </p:txBody>
      </p:sp>
      <p:sp>
        <p:nvSpPr>
          <p:cNvPr id="5" name="Slide Number Placeholder 4"/>
          <p:cNvSpPr>
            <a:spLocks noGrp="1"/>
          </p:cNvSpPr>
          <p:nvPr>
            <p:ph type="sldNum" sz="quarter" idx="12"/>
          </p:nvPr>
        </p:nvSpPr>
        <p:spPr/>
        <p:txBody>
          <a:bodyPr/>
          <a:lstStyle>
            <a:lvl1pPr>
              <a:defRPr>
                <a:solidFill>
                  <a:schemeClr val="bg1"/>
                </a:solidFill>
              </a:defRPr>
            </a:lvl1pPr>
          </a:lstStyle>
          <a:p>
            <a:fld id="{84BDF328-9F2A-403A-9E4B-DC6528867F53}" type="slidenum">
              <a:rPr lang="tr-TR" smtClean="0"/>
              <a:t>‹#›</a:t>
            </a:fld>
            <a:endParaRPr lang="tr-TR"/>
          </a:p>
        </p:txBody>
      </p:sp>
      <p:sp>
        <p:nvSpPr>
          <p:cNvPr id="6" name="Dikdörtgen 5"/>
          <p:cNvSpPr/>
          <p:nvPr/>
        </p:nvSpPr>
        <p:spPr>
          <a:xfrm>
            <a:off x="988291" y="1644073"/>
            <a:ext cx="10224192" cy="35098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cxnSp>
        <p:nvCxnSpPr>
          <p:cNvPr id="8" name="Düz Bağlayıcı 7"/>
          <p:cNvCxnSpPr/>
          <p:nvPr/>
        </p:nvCxnSpPr>
        <p:spPr>
          <a:xfrm>
            <a:off x="1097280" y="979054"/>
            <a:ext cx="100584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6654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D7A43601-0E0E-446B-BB58-5175B9F6710A}" type="datetimeFigureOut">
              <a:rPr lang="tr-TR" smtClean="0"/>
              <a:t>26.01.2020</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84BDF328-9F2A-403A-9E4B-DC6528867F53}" type="slidenum">
              <a:rPr lang="tr-TR" smtClean="0"/>
              <a:t>‹#›</a:t>
            </a:fld>
            <a:endParaRPr lang="tr-TR"/>
          </a:p>
        </p:txBody>
      </p:sp>
    </p:spTree>
    <p:extLst>
      <p:ext uri="{BB962C8B-B14F-4D97-AF65-F5344CB8AC3E}">
        <p14:creationId xmlns:p14="http://schemas.microsoft.com/office/powerpoint/2010/main" val="22635059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latin typeface="Times New Roman" panose="02020603050405020304" pitchFamily="18" charset="0"/>
                <a:cs typeface="Times New Roman" panose="020206030504050203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a:xfrm>
            <a:off x="465512" y="6459785"/>
            <a:ext cx="2618510" cy="365125"/>
          </a:xfrm>
        </p:spPr>
        <p:txBody>
          <a:bodyPr/>
          <a:lstStyle>
            <a:lvl1pPr algn="l">
              <a:defRPr>
                <a:latin typeface="Times New Roman" panose="02020603050405020304" pitchFamily="18" charset="0"/>
                <a:cs typeface="Times New Roman" panose="02020603050405020304" pitchFamily="18" charset="0"/>
              </a:defRPr>
            </a:lvl1pPr>
          </a:lstStyle>
          <a:p>
            <a:fld id="{D7A43601-0E0E-446B-BB58-5175B9F6710A}" type="datetimeFigureOut">
              <a:rPr lang="tr-TR" smtClean="0"/>
              <a:t>26.01.2020</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7" name="Slide Number Placeholder 6"/>
          <p:cNvSpPr>
            <a:spLocks noGrp="1"/>
          </p:cNvSpPr>
          <p:nvPr>
            <p:ph type="sldNum" sz="quarter" idx="12"/>
          </p:nvPr>
        </p:nvSpPr>
        <p:spPr/>
        <p:txBody>
          <a:bodyPr/>
          <a:lstStyle>
            <a:lvl1pPr>
              <a:defRPr>
                <a:solidFill>
                  <a:srgbClr val="204788"/>
                </a:solidFill>
                <a:latin typeface="Times New Roman" panose="02020603050405020304" pitchFamily="18" charset="0"/>
                <a:cs typeface="Times New Roman" panose="02020603050405020304" pitchFamily="18" charset="0"/>
              </a:defRPr>
            </a:lvl1pPr>
          </a:lstStyle>
          <a:p>
            <a:fld id="{84BDF328-9F2A-403A-9E4B-DC6528867F53}" type="slidenum">
              <a:rPr lang="tr-TR" smtClean="0"/>
              <a:t>‹#›</a:t>
            </a:fld>
            <a:endParaRPr lang="tr-TR"/>
          </a:p>
        </p:txBody>
      </p:sp>
    </p:spTree>
    <p:extLst>
      <p:ext uri="{BB962C8B-B14F-4D97-AF65-F5344CB8AC3E}">
        <p14:creationId xmlns:p14="http://schemas.microsoft.com/office/powerpoint/2010/main" val="3101894361"/>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D7A43601-0E0E-446B-BB58-5175B9F6710A}" type="datetimeFigureOut">
              <a:rPr lang="tr-TR" smtClean="0"/>
              <a:t>26.01.2020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4BDF328-9F2A-403A-9E4B-DC6528867F53}" type="slidenum">
              <a:rPr lang="tr-TR" smtClean="0"/>
              <a:t>‹#›</a:t>
            </a:fld>
            <a:endParaRPr lang="tr-TR"/>
          </a:p>
        </p:txBody>
      </p:sp>
    </p:spTree>
    <p:extLst>
      <p:ext uri="{BB962C8B-B14F-4D97-AF65-F5344CB8AC3E}">
        <p14:creationId xmlns:p14="http://schemas.microsoft.com/office/powerpoint/2010/main" val="1609823508"/>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4"/>
            <a:ext cx="10058400" cy="627796"/>
          </a:xfrm>
          <a:prstGeom prst="rect">
            <a:avLst/>
          </a:prstGeom>
        </p:spPr>
        <p:txBody>
          <a:bodyPr vert="horz" lIns="91440" tIns="45720" rIns="91440" bIns="45720" rtlCol="0" anchor="b">
            <a:normAutofit/>
          </a:body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1064999"/>
            <a:ext cx="10058400" cy="4804095"/>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204788"/>
                </a:solidFill>
                <a:latin typeface="Times New Roman" panose="02020603050405020304" pitchFamily="18" charset="0"/>
                <a:cs typeface="Times New Roman" panose="02020603050405020304" pitchFamily="18" charset="0"/>
              </a:defRPr>
            </a:lvl1pPr>
          </a:lstStyle>
          <a:p>
            <a:fld id="{D7A43601-0E0E-446B-BB58-5175B9F6710A}" type="datetimeFigureOut">
              <a:rPr lang="tr-TR" smtClean="0"/>
              <a:t>26.01.2020</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204788"/>
                </a:solidFill>
                <a:latin typeface="Times New Roman" panose="02020603050405020304" pitchFamily="18" charset="0"/>
                <a:cs typeface="Times New Roman" panose="02020603050405020304" pitchFamily="18" charset="0"/>
              </a:defRPr>
            </a:lvl1pPr>
          </a:lstStyle>
          <a:p>
            <a:fld id="{84BDF328-9F2A-403A-9E4B-DC6528867F53}" type="slidenum">
              <a:rPr lang="tr-TR" smtClean="0"/>
              <a:t>‹#›</a:t>
            </a:fld>
            <a:endParaRPr lang="tr-TR"/>
          </a:p>
        </p:txBody>
      </p:sp>
      <p:cxnSp>
        <p:nvCxnSpPr>
          <p:cNvPr id="10" name="Straight Connector 9"/>
          <p:cNvCxnSpPr/>
          <p:nvPr/>
        </p:nvCxnSpPr>
        <p:spPr>
          <a:xfrm>
            <a:off x="1097280" y="989699"/>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8538825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defTabSz="914400" rtl="0" eaLnBrk="1" latinLnBrk="0" hangingPunct="1">
        <a:lnSpc>
          <a:spcPct val="85000"/>
        </a:lnSpc>
        <a:spcBef>
          <a:spcPct val="0"/>
        </a:spcBef>
        <a:buNone/>
        <a:defRPr sz="3600" kern="1200" spc="-50" baseline="0">
          <a:solidFill>
            <a:srgbClr val="204788"/>
          </a:solidFill>
          <a:latin typeface="Times New Roman" panose="02020603050405020304" pitchFamily="18" charset="0"/>
          <a:ea typeface="+mj-ea"/>
          <a:cs typeface="Times New Roman" panose="02020603050405020304" pitchFamily="18" charset="0"/>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800" kern="1200">
          <a:solidFill>
            <a:srgbClr val="204788"/>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2800" kern="1200">
          <a:solidFill>
            <a:srgbClr val="204788"/>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2800" kern="1200">
          <a:solidFill>
            <a:srgbClr val="204788"/>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2800" kern="1200">
          <a:solidFill>
            <a:srgbClr val="204788"/>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2800" kern="1200">
          <a:solidFill>
            <a:srgbClr val="204788"/>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image" Target="../media/image1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6.jp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7.jp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8.jp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9.jp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hyperlink" Target="http://www.aku.edu.tr/"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a:t>	WEB </a:t>
            </a:r>
            <a:r>
              <a:rPr lang="tr-TR" dirty="0" smtClean="0"/>
              <a:t>SİTESİ YAYINA HAZIRLIK İŞLEMLERİ</a:t>
            </a:r>
            <a:endParaRPr lang="tr-TR" dirty="0"/>
          </a:p>
        </p:txBody>
      </p:sp>
      <p:sp>
        <p:nvSpPr>
          <p:cNvPr id="3" name="Alt Başlık 2"/>
          <p:cNvSpPr>
            <a:spLocks noGrp="1"/>
          </p:cNvSpPr>
          <p:nvPr>
            <p:ph type="subTitle" idx="1"/>
          </p:nvPr>
        </p:nvSpPr>
        <p:spPr/>
        <p:txBody>
          <a:bodyPr/>
          <a:lstStyle/>
          <a:p>
            <a:r>
              <a:rPr lang="tr-TR" dirty="0" smtClean="0"/>
              <a:t>Nbp220 web projesi yönetimi</a:t>
            </a:r>
            <a:endParaRPr lang="tr-TR" dirty="0"/>
          </a:p>
        </p:txBody>
      </p:sp>
    </p:spTree>
    <p:extLst>
      <p:ext uri="{BB962C8B-B14F-4D97-AF65-F5344CB8AC3E}">
        <p14:creationId xmlns:p14="http://schemas.microsoft.com/office/powerpoint/2010/main" val="34994084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86963" y="423717"/>
            <a:ext cx="3823576" cy="553998"/>
          </a:xfrm>
          <a:prstGeom prst="rect">
            <a:avLst/>
          </a:prstGeom>
        </p:spPr>
        <p:txBody>
          <a:bodyPr vert="horz" wrap="square" lIns="0" tIns="0" rIns="0" bIns="0" rtlCol="0" anchor="b">
            <a:spAutoFit/>
          </a:bodyPr>
          <a:lstStyle/>
          <a:p>
            <a:pPr marL="12700">
              <a:lnSpc>
                <a:spcPct val="100000"/>
              </a:lnSpc>
            </a:pPr>
            <a:r>
              <a:rPr lang="tr-TR" dirty="0" smtClean="0"/>
              <a:t>Domain (Alan Adı)</a:t>
            </a:r>
            <a:endParaRPr dirty="0"/>
          </a:p>
        </p:txBody>
      </p:sp>
      <p:sp>
        <p:nvSpPr>
          <p:cNvPr id="3" name="object 3"/>
          <p:cNvSpPr txBox="1"/>
          <p:nvPr/>
        </p:nvSpPr>
        <p:spPr>
          <a:xfrm>
            <a:off x="1056333" y="1166683"/>
            <a:ext cx="10047095" cy="4730526"/>
          </a:xfrm>
          <a:prstGeom prst="rect">
            <a:avLst/>
          </a:prstGeom>
        </p:spPr>
        <p:txBody>
          <a:bodyPr vert="horz" wrap="square" lIns="0" tIns="0" rIns="0" bIns="0" rtlCol="0">
            <a:spAutoFit/>
          </a:bodyPr>
          <a:lstStyle/>
          <a:p>
            <a:pPr marL="355600" indent="-342900">
              <a:lnSpc>
                <a:spcPts val="2700"/>
              </a:lnSpc>
              <a:buFont typeface="Arial"/>
              <a:buChar char="•"/>
              <a:tabLst>
                <a:tab pos="354965" algn="l"/>
                <a:tab pos="355600" algn="l"/>
              </a:tabLst>
            </a:pPr>
            <a:r>
              <a:rPr sz="2800" dirty="0">
                <a:solidFill>
                  <a:srgbClr val="002060"/>
                </a:solidFill>
              </a:rPr>
              <a:t>Ülkelere verilmiş olan takılarının , örneğin Türkiye için .tr</a:t>
            </a:r>
          </a:p>
          <a:p>
            <a:pPr marL="355600">
              <a:lnSpc>
                <a:spcPts val="2700"/>
              </a:lnSpc>
            </a:pPr>
            <a:r>
              <a:rPr sz="2800" dirty="0">
                <a:solidFill>
                  <a:srgbClr val="002060"/>
                </a:solidFill>
              </a:rPr>
              <a:t>takısının yönetimi o ülkedeki bir kuruma verilmektedir.</a:t>
            </a:r>
          </a:p>
          <a:p>
            <a:pPr marL="355600" marR="55880" indent="-342900">
              <a:lnSpc>
                <a:spcPct val="80000"/>
              </a:lnSpc>
              <a:spcBef>
                <a:spcPts val="600"/>
              </a:spcBef>
              <a:buFont typeface="Arial"/>
              <a:buChar char="•"/>
              <a:tabLst>
                <a:tab pos="354965" algn="l"/>
                <a:tab pos="355600" algn="l"/>
              </a:tabLst>
            </a:pPr>
            <a:r>
              <a:rPr sz="2800" dirty="0">
                <a:solidFill>
                  <a:srgbClr val="002060"/>
                </a:solidFill>
              </a:rPr>
              <a:t>Türkiye’de bu ODTÜ bünyesindeki nic.tr dir. Bu kurum .tr ile  biten isimler üzerinde her türlü </a:t>
            </a:r>
            <a:r>
              <a:rPr sz="2800" dirty="0" err="1">
                <a:solidFill>
                  <a:srgbClr val="002060"/>
                </a:solidFill>
              </a:rPr>
              <a:t>yetkiye</a:t>
            </a:r>
            <a:r>
              <a:rPr sz="2800" dirty="0">
                <a:solidFill>
                  <a:srgbClr val="002060"/>
                </a:solidFill>
              </a:rPr>
              <a:t> </a:t>
            </a:r>
            <a:r>
              <a:rPr sz="2800" dirty="0" err="1" smtClean="0">
                <a:solidFill>
                  <a:srgbClr val="002060"/>
                </a:solidFill>
              </a:rPr>
              <a:t>sahipti</a:t>
            </a:r>
            <a:r>
              <a:rPr lang="tr-TR" sz="2800" dirty="0" smtClean="0">
                <a:solidFill>
                  <a:srgbClr val="002060"/>
                </a:solidFill>
              </a:rPr>
              <a:t>, ancak Ağustos 2020’den itibaren .tr </a:t>
            </a:r>
            <a:r>
              <a:rPr lang="tr-TR" sz="2800" dirty="0">
                <a:solidFill>
                  <a:srgbClr val="002060"/>
                </a:solidFill>
              </a:rPr>
              <a:t>Ağ Bilgi </a:t>
            </a:r>
            <a:r>
              <a:rPr lang="tr-TR" sz="2800" dirty="0" smtClean="0">
                <a:solidFill>
                  <a:srgbClr val="002060"/>
                </a:solidFill>
              </a:rPr>
              <a:t>Sistemi devreye girecektir.</a:t>
            </a:r>
            <a:endParaRPr sz="2800" dirty="0">
              <a:solidFill>
                <a:srgbClr val="002060"/>
              </a:solidFill>
            </a:endParaRPr>
          </a:p>
          <a:p>
            <a:pPr marL="355600" indent="-342900">
              <a:lnSpc>
                <a:spcPts val="2700"/>
              </a:lnSpc>
              <a:buFont typeface="Arial"/>
              <a:buChar char="•"/>
              <a:tabLst>
                <a:tab pos="354965" algn="l"/>
                <a:tab pos="355600" algn="l"/>
              </a:tabLst>
            </a:pPr>
            <a:r>
              <a:rPr sz="2800" dirty="0">
                <a:solidFill>
                  <a:srgbClr val="002060"/>
                </a:solidFill>
              </a:rPr>
              <a:t>Bu takı öncesinde kullanılacak üst düzey domain takıları</a:t>
            </a:r>
          </a:p>
          <a:p>
            <a:pPr marL="355600">
              <a:lnSpc>
                <a:spcPts val="2700"/>
              </a:lnSpc>
            </a:pPr>
            <a:r>
              <a:rPr sz="2800" dirty="0">
                <a:solidFill>
                  <a:srgbClr val="002060"/>
                </a:solidFill>
              </a:rPr>
              <a:t>(TLD) ülkelerin tercihlerine bırakılmıştır.</a:t>
            </a:r>
          </a:p>
          <a:p>
            <a:pPr marL="355600" marR="5080" indent="-342900">
              <a:lnSpc>
                <a:spcPct val="80000"/>
              </a:lnSpc>
              <a:spcBef>
                <a:spcPts val="600"/>
              </a:spcBef>
              <a:buFont typeface="Arial"/>
              <a:buChar char="•"/>
              <a:tabLst>
                <a:tab pos="354965" algn="l"/>
                <a:tab pos="355600" algn="l"/>
              </a:tabLst>
            </a:pPr>
            <a:r>
              <a:rPr sz="2800" dirty="0">
                <a:solidFill>
                  <a:srgbClr val="002060"/>
                </a:solidFill>
              </a:rPr>
              <a:t>Türkiye’de kullanılmakta olan .name.tr takısı kullanıldığı gibi  bu kurum isterse .isim.tr şeklinde de isimler türeterek  bunları da kullanabilir.</a:t>
            </a:r>
          </a:p>
          <a:p>
            <a:pPr marL="355600" indent="-342900">
              <a:buFont typeface="Arial"/>
              <a:buChar char="•"/>
              <a:tabLst>
                <a:tab pos="354965" algn="l"/>
                <a:tab pos="355600" algn="l"/>
              </a:tabLst>
            </a:pPr>
            <a:r>
              <a:rPr sz="2800" dirty="0">
                <a:solidFill>
                  <a:srgbClr val="002060"/>
                </a:solidFill>
              </a:rPr>
              <a:t>ABD'de ülke kodu kullanılmamaktadır.</a:t>
            </a:r>
          </a:p>
          <a:p>
            <a:pPr marL="355600" indent="-342900">
              <a:lnSpc>
                <a:spcPts val="2700"/>
              </a:lnSpc>
              <a:buFont typeface="Arial"/>
              <a:buChar char="•"/>
              <a:tabLst>
                <a:tab pos="354965" algn="l"/>
                <a:tab pos="355600" algn="l"/>
              </a:tabLst>
            </a:pPr>
            <a:r>
              <a:rPr sz="2800" dirty="0">
                <a:solidFill>
                  <a:srgbClr val="002060"/>
                </a:solidFill>
              </a:rPr>
              <a:t>Bunun yerine yine hepimizin tercih ettiği uluslararası</a:t>
            </a:r>
          </a:p>
          <a:p>
            <a:pPr marL="355600">
              <a:lnSpc>
                <a:spcPts val="2700"/>
              </a:lnSpc>
            </a:pPr>
            <a:r>
              <a:rPr sz="2800" dirty="0">
                <a:solidFill>
                  <a:srgbClr val="002060"/>
                </a:solidFill>
              </a:rPr>
              <a:t>TLD'ler kullanılmaktadır. ( .com .net .org gibi )</a:t>
            </a:r>
          </a:p>
        </p:txBody>
      </p:sp>
      <p:sp>
        <p:nvSpPr>
          <p:cNvPr id="4" name="object 4"/>
          <p:cNvSpPr/>
          <p:nvPr/>
        </p:nvSpPr>
        <p:spPr>
          <a:xfrm>
            <a:off x="9498629" y="4480559"/>
            <a:ext cx="2466975" cy="1604390"/>
          </a:xfrm>
          <a:prstGeom prst="rect">
            <a:avLst/>
          </a:prstGeom>
          <a:blipFill>
            <a:blip r:embed="rId2" cstate="print"/>
            <a:stretch>
              <a:fillRect/>
            </a:stretch>
          </a:blipFill>
        </p:spPr>
        <p:txBody>
          <a:bodyPr wrap="square" lIns="0" tIns="0" rIns="0" bIns="0" rtlCol="0"/>
          <a:lstStyle/>
          <a:p>
            <a:endParaRPr/>
          </a:p>
        </p:txBody>
      </p:sp>
    </p:spTree>
    <p:extLst>
      <p:ext uri="{BB962C8B-B14F-4D97-AF65-F5344CB8AC3E}">
        <p14:creationId xmlns:p14="http://schemas.microsoft.com/office/powerpoint/2010/main" val="24152948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501836" y="464376"/>
            <a:ext cx="1263015" cy="492443"/>
          </a:xfrm>
          <a:prstGeom prst="rect">
            <a:avLst/>
          </a:prstGeom>
        </p:spPr>
        <p:txBody>
          <a:bodyPr vert="horz" wrap="square" lIns="0" tIns="0" rIns="0" bIns="0" rtlCol="0" anchor="b">
            <a:spAutoFit/>
          </a:bodyPr>
          <a:lstStyle/>
          <a:p>
            <a:pPr marL="12700">
              <a:lnSpc>
                <a:spcPct val="100000"/>
              </a:lnSpc>
            </a:pPr>
            <a:r>
              <a:rPr sz="3200" b="0" dirty="0">
                <a:solidFill>
                  <a:srgbClr val="002060"/>
                </a:solidFill>
                <a:latin typeface="+mj-lt"/>
              </a:rPr>
              <a:t>Nic.tr</a:t>
            </a:r>
          </a:p>
        </p:txBody>
      </p:sp>
      <p:sp>
        <p:nvSpPr>
          <p:cNvPr id="3" name="object 3"/>
          <p:cNvSpPr/>
          <p:nvPr/>
        </p:nvSpPr>
        <p:spPr>
          <a:xfrm>
            <a:off x="2456941" y="1119673"/>
            <a:ext cx="6519108" cy="5049605"/>
          </a:xfrm>
          <a:prstGeom prst="rect">
            <a:avLst/>
          </a:prstGeom>
          <a:blipFill>
            <a:blip r:embed="rId2" cstate="print"/>
            <a:stretch>
              <a:fillRect/>
            </a:stretch>
          </a:blipFill>
        </p:spPr>
        <p:txBody>
          <a:bodyPr wrap="square" lIns="0" tIns="0" rIns="0" bIns="0" rtlCol="0"/>
          <a:lstStyle/>
          <a:p>
            <a:endParaRPr/>
          </a:p>
        </p:txBody>
      </p:sp>
    </p:spTree>
    <p:extLst>
      <p:ext uri="{BB962C8B-B14F-4D97-AF65-F5344CB8AC3E}">
        <p14:creationId xmlns:p14="http://schemas.microsoft.com/office/powerpoint/2010/main" val="39707165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464303" y="464376"/>
            <a:ext cx="1263015" cy="492443"/>
          </a:xfrm>
          <a:prstGeom prst="rect">
            <a:avLst/>
          </a:prstGeom>
        </p:spPr>
        <p:txBody>
          <a:bodyPr vert="horz" wrap="square" lIns="0" tIns="0" rIns="0" bIns="0" rtlCol="0" anchor="b">
            <a:spAutoFit/>
          </a:bodyPr>
          <a:lstStyle/>
          <a:p>
            <a:pPr marL="12700">
              <a:lnSpc>
                <a:spcPct val="100000"/>
              </a:lnSpc>
            </a:pPr>
            <a:r>
              <a:rPr sz="3200" b="0" dirty="0">
                <a:latin typeface="+mn-lt"/>
              </a:rPr>
              <a:t>Nic.tr</a:t>
            </a:r>
          </a:p>
        </p:txBody>
      </p:sp>
      <p:sp>
        <p:nvSpPr>
          <p:cNvPr id="3" name="object 3"/>
          <p:cNvSpPr/>
          <p:nvPr/>
        </p:nvSpPr>
        <p:spPr>
          <a:xfrm>
            <a:off x="2396749" y="1046084"/>
            <a:ext cx="5994527" cy="5324348"/>
          </a:xfrm>
          <a:prstGeom prst="rect">
            <a:avLst/>
          </a:prstGeom>
          <a:blipFill>
            <a:blip r:embed="rId2" cstate="print"/>
            <a:stretch>
              <a:fillRect/>
            </a:stretch>
          </a:blipFill>
        </p:spPr>
        <p:txBody>
          <a:bodyPr wrap="square" lIns="0" tIns="0" rIns="0" bIns="0" rtlCol="0"/>
          <a:lstStyle/>
          <a:p>
            <a:endParaRPr/>
          </a:p>
        </p:txBody>
      </p:sp>
    </p:spTree>
    <p:extLst>
      <p:ext uri="{BB962C8B-B14F-4D97-AF65-F5344CB8AC3E}">
        <p14:creationId xmlns:p14="http://schemas.microsoft.com/office/powerpoint/2010/main" val="24904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91433" y="330411"/>
            <a:ext cx="5929630" cy="553998"/>
          </a:xfrm>
          <a:prstGeom prst="rect">
            <a:avLst/>
          </a:prstGeom>
        </p:spPr>
        <p:txBody>
          <a:bodyPr vert="horz" wrap="square" lIns="0" tIns="0" rIns="0" bIns="0" rtlCol="0" anchor="b">
            <a:spAutoFit/>
          </a:bodyPr>
          <a:lstStyle/>
          <a:p>
            <a:pPr marL="12700">
              <a:lnSpc>
                <a:spcPct val="100000"/>
              </a:lnSpc>
            </a:pPr>
            <a:r>
              <a:rPr dirty="0"/>
              <a:t>Alt Domain (Sub Domain)</a:t>
            </a:r>
          </a:p>
        </p:txBody>
      </p:sp>
      <p:sp>
        <p:nvSpPr>
          <p:cNvPr id="3" name="object 3"/>
          <p:cNvSpPr txBox="1"/>
          <p:nvPr/>
        </p:nvSpPr>
        <p:spPr>
          <a:xfrm>
            <a:off x="1070896" y="1146121"/>
            <a:ext cx="9398051" cy="4996752"/>
          </a:xfrm>
          <a:prstGeom prst="rect">
            <a:avLst/>
          </a:prstGeom>
        </p:spPr>
        <p:txBody>
          <a:bodyPr vert="horz" wrap="square" lIns="0" tIns="0" rIns="0" bIns="0" rtlCol="0">
            <a:spAutoFit/>
          </a:bodyPr>
          <a:lstStyle/>
          <a:p>
            <a:pPr marL="355600" marR="334010" indent="-342900">
              <a:lnSpc>
                <a:spcPct val="80000"/>
              </a:lnSpc>
              <a:buFont typeface="Arial"/>
              <a:buChar char="•"/>
              <a:tabLst>
                <a:tab pos="354965" algn="l"/>
                <a:tab pos="355600" algn="l"/>
              </a:tabLst>
            </a:pPr>
            <a:r>
              <a:rPr sz="3200" dirty="0">
                <a:solidFill>
                  <a:srgbClr val="002060"/>
                </a:solidFill>
              </a:rPr>
              <a:t>***.firmaadi.com şeklinde alabileceğiniz, ana  domaine bağlı fakat farklı bir hesap  yaratabileceğiniz domainler anlamına  gelmektedir.</a:t>
            </a:r>
          </a:p>
          <a:p>
            <a:pPr marL="355600" marR="238125" indent="-342900">
              <a:lnSpc>
                <a:spcPct val="80000"/>
              </a:lnSpc>
              <a:spcBef>
                <a:spcPts val="720"/>
              </a:spcBef>
              <a:buFont typeface="Arial"/>
              <a:buChar char="•"/>
              <a:tabLst>
                <a:tab pos="354965" algn="l"/>
                <a:tab pos="355600" algn="l"/>
              </a:tabLst>
            </a:pPr>
            <a:r>
              <a:rPr sz="3200" dirty="0">
                <a:solidFill>
                  <a:srgbClr val="002060"/>
                </a:solidFill>
              </a:rPr>
              <a:t>Subdomain domaininizin başına eklediğiniz ve  arada . (nokta) bulunan domaindir.</a:t>
            </a:r>
          </a:p>
          <a:p>
            <a:pPr marL="355600" marR="5080" indent="-342900">
              <a:lnSpc>
                <a:spcPct val="80000"/>
              </a:lnSpc>
              <a:spcBef>
                <a:spcPts val="715"/>
              </a:spcBef>
              <a:buFont typeface="Arial"/>
              <a:buChar char="•"/>
              <a:tabLst>
                <a:tab pos="354965" algn="l"/>
                <a:tab pos="355600" algn="l"/>
              </a:tabLst>
            </a:pPr>
            <a:r>
              <a:rPr sz="3200" dirty="0">
                <a:solidFill>
                  <a:srgbClr val="002060"/>
                </a:solidFill>
              </a:rPr>
              <a:t>Örneğin belediyesi.com diye bir domain aldınız.  Bu domaine çeşitli sub domaniler ile yeni  domainler elde edebilirsiniz.</a:t>
            </a:r>
          </a:p>
          <a:p>
            <a:pPr marL="355600" marR="640715" indent="-342900">
              <a:lnSpc>
                <a:spcPct val="80000"/>
              </a:lnSpc>
              <a:spcBef>
                <a:spcPts val="715"/>
              </a:spcBef>
              <a:buFont typeface="Arial"/>
              <a:buChar char="•"/>
              <a:tabLst>
                <a:tab pos="354965" algn="l"/>
                <a:tab pos="355600" algn="l"/>
              </a:tabLst>
            </a:pPr>
            <a:r>
              <a:rPr sz="3200" dirty="0">
                <a:solidFill>
                  <a:srgbClr val="002060"/>
                </a:solidFill>
              </a:rPr>
              <a:t>Mesela bakirköy.belediyesi.com,  avcilar.belediyesi.com gibi sonsuz sayıda  belediyesi.com domaininin alt domainlerini  oluşturabilirsiniz.</a:t>
            </a:r>
          </a:p>
        </p:txBody>
      </p:sp>
    </p:spTree>
    <p:extLst>
      <p:ext uri="{BB962C8B-B14F-4D97-AF65-F5344CB8AC3E}">
        <p14:creationId xmlns:p14="http://schemas.microsoft.com/office/powerpoint/2010/main" val="4761619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31158" y="474156"/>
            <a:ext cx="4594860" cy="553998"/>
          </a:xfrm>
          <a:prstGeom prst="rect">
            <a:avLst/>
          </a:prstGeom>
        </p:spPr>
        <p:txBody>
          <a:bodyPr vert="horz" wrap="square" lIns="0" tIns="0" rIns="0" bIns="0" rtlCol="0" anchor="b">
            <a:spAutoFit/>
          </a:bodyPr>
          <a:lstStyle/>
          <a:p>
            <a:pPr marL="12700">
              <a:lnSpc>
                <a:spcPct val="100000"/>
              </a:lnSpc>
            </a:pPr>
            <a:r>
              <a:rPr dirty="0"/>
              <a:t>Domain kayıt işlemi</a:t>
            </a:r>
          </a:p>
        </p:txBody>
      </p:sp>
      <p:sp>
        <p:nvSpPr>
          <p:cNvPr id="3" name="object 3"/>
          <p:cNvSpPr txBox="1"/>
          <p:nvPr/>
        </p:nvSpPr>
        <p:spPr>
          <a:xfrm>
            <a:off x="996252" y="1247744"/>
            <a:ext cx="8986818" cy="4711546"/>
          </a:xfrm>
          <a:prstGeom prst="rect">
            <a:avLst/>
          </a:prstGeom>
        </p:spPr>
        <p:txBody>
          <a:bodyPr vert="horz" wrap="square" lIns="0" tIns="0" rIns="0" bIns="0" rtlCol="0">
            <a:spAutoFit/>
          </a:bodyPr>
          <a:lstStyle/>
          <a:p>
            <a:pPr marL="355600" marR="743585" indent="-342900">
              <a:lnSpc>
                <a:spcPts val="2590"/>
              </a:lnSpc>
              <a:buFont typeface="Arial"/>
              <a:buChar char="•"/>
              <a:tabLst>
                <a:tab pos="354965" algn="l"/>
                <a:tab pos="355600" algn="l"/>
              </a:tabLst>
            </a:pPr>
            <a:r>
              <a:rPr sz="3000" dirty="0">
                <a:solidFill>
                  <a:srgbClr val="002060"/>
                </a:solidFill>
              </a:rPr>
              <a:t>İnternet'te bir adrese ulaşmak istediğimizde o  bilgisayar kendisinde önceden tanımlanmış olan  domain sorgulama adreslerinden bu domain'e ait  bilgileri sorgular ve sonuç olarak bir IP adresi alır.</a:t>
            </a:r>
          </a:p>
          <a:p>
            <a:pPr marL="355600" marR="5080" indent="-342900">
              <a:lnSpc>
                <a:spcPts val="2590"/>
              </a:lnSpc>
              <a:spcBef>
                <a:spcPts val="650"/>
              </a:spcBef>
              <a:buFont typeface="Arial"/>
              <a:buChar char="•"/>
              <a:tabLst>
                <a:tab pos="354965" algn="l"/>
                <a:tab pos="355600" algn="l"/>
              </a:tabLst>
            </a:pPr>
            <a:r>
              <a:rPr sz="3000" dirty="0">
                <a:solidFill>
                  <a:srgbClr val="002060"/>
                </a:solidFill>
              </a:rPr>
              <a:t>Bu şekilde o adrese ulaşmış olur. İşte kayıt işlemi temel  olarak bu sorgulama makinelerine IP karşılığının  eklenmesidir.</a:t>
            </a:r>
          </a:p>
          <a:p>
            <a:pPr marL="355600" marR="471805" indent="-342900">
              <a:lnSpc>
                <a:spcPts val="2590"/>
              </a:lnSpc>
              <a:spcBef>
                <a:spcPts val="650"/>
              </a:spcBef>
              <a:buFont typeface="Arial"/>
              <a:buChar char="•"/>
              <a:tabLst>
                <a:tab pos="354965" algn="l"/>
                <a:tab pos="355600" algn="l"/>
              </a:tabLst>
            </a:pPr>
            <a:r>
              <a:rPr sz="3000" dirty="0">
                <a:solidFill>
                  <a:srgbClr val="002060"/>
                </a:solidFill>
              </a:rPr>
              <a:t>«Domain name registry» işlemi tüm dünya üstünde  registrar şeklinde adlandırılan firmalar aracılığı ile  yapılır.</a:t>
            </a:r>
          </a:p>
          <a:p>
            <a:pPr marL="355600" marR="94615" indent="-342900" algn="just">
              <a:lnSpc>
                <a:spcPct val="80000"/>
              </a:lnSpc>
              <a:spcBef>
                <a:spcPts val="665"/>
              </a:spcBef>
              <a:buFont typeface="Arial"/>
              <a:buChar char="•"/>
              <a:tabLst>
                <a:tab pos="355600" algn="l"/>
              </a:tabLst>
            </a:pPr>
            <a:r>
              <a:rPr sz="3000" dirty="0">
                <a:solidFill>
                  <a:srgbClr val="002060"/>
                </a:solidFill>
              </a:rPr>
              <a:t>Bu işlem söz konusu domain takılarına sahip olan ülke  yada kurumlarca ücretlendirilmektedir. Bu ücretler bu  işlemleri sağlayan sistemlerin devamını sağlamaktadır.</a:t>
            </a:r>
          </a:p>
        </p:txBody>
      </p:sp>
      <p:sp>
        <p:nvSpPr>
          <p:cNvPr id="4" name="object 4"/>
          <p:cNvSpPr/>
          <p:nvPr/>
        </p:nvSpPr>
        <p:spPr>
          <a:xfrm>
            <a:off x="9983069" y="1028154"/>
            <a:ext cx="1584198" cy="1186599"/>
          </a:xfrm>
          <a:prstGeom prst="rect">
            <a:avLst/>
          </a:prstGeom>
          <a:blipFill>
            <a:blip r:embed="rId2" cstate="print"/>
            <a:stretch>
              <a:fillRect/>
            </a:stretch>
          </a:blipFill>
        </p:spPr>
        <p:txBody>
          <a:bodyPr wrap="square" lIns="0" tIns="0" rIns="0" bIns="0" rtlCol="0"/>
          <a:lstStyle/>
          <a:p>
            <a:endParaRPr/>
          </a:p>
        </p:txBody>
      </p:sp>
    </p:spTree>
    <p:extLst>
      <p:ext uri="{BB962C8B-B14F-4D97-AF65-F5344CB8AC3E}">
        <p14:creationId xmlns:p14="http://schemas.microsoft.com/office/powerpoint/2010/main" val="26061881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03167" y="386395"/>
            <a:ext cx="4594860" cy="553998"/>
          </a:xfrm>
          <a:prstGeom prst="rect">
            <a:avLst/>
          </a:prstGeom>
        </p:spPr>
        <p:txBody>
          <a:bodyPr vert="horz" wrap="square" lIns="0" tIns="0" rIns="0" bIns="0" rtlCol="0" anchor="b">
            <a:spAutoFit/>
          </a:bodyPr>
          <a:lstStyle/>
          <a:p>
            <a:pPr marL="12700">
              <a:lnSpc>
                <a:spcPct val="100000"/>
              </a:lnSpc>
            </a:pPr>
            <a:r>
              <a:rPr dirty="0"/>
              <a:t>Domain kayıt işlemi</a:t>
            </a:r>
          </a:p>
        </p:txBody>
      </p:sp>
      <p:sp>
        <p:nvSpPr>
          <p:cNvPr id="3" name="object 3"/>
          <p:cNvSpPr txBox="1"/>
          <p:nvPr/>
        </p:nvSpPr>
        <p:spPr>
          <a:xfrm>
            <a:off x="1103167" y="1133746"/>
            <a:ext cx="8367404" cy="4025717"/>
          </a:xfrm>
          <a:prstGeom prst="rect">
            <a:avLst/>
          </a:prstGeom>
        </p:spPr>
        <p:txBody>
          <a:bodyPr vert="horz" wrap="square" lIns="0" tIns="0" rIns="0" bIns="0" rtlCol="0">
            <a:spAutoFit/>
          </a:bodyPr>
          <a:lstStyle/>
          <a:p>
            <a:pPr marL="355600" marR="5080" indent="-342900">
              <a:lnSpc>
                <a:spcPts val="2880"/>
              </a:lnSpc>
              <a:buFont typeface="Arial"/>
              <a:buChar char="•"/>
              <a:tabLst>
                <a:tab pos="354965" algn="l"/>
                <a:tab pos="355600" algn="l"/>
              </a:tabLst>
            </a:pPr>
            <a:r>
              <a:rPr sz="2800" dirty="0">
                <a:solidFill>
                  <a:srgbClr val="002060"/>
                </a:solidFill>
              </a:rPr>
              <a:t>Domain kaydı sadece bu sunucular üzerinde isim  ile ilgili hakların belirtilen süre ile satın  alınmasıdır.</a:t>
            </a:r>
          </a:p>
          <a:p>
            <a:pPr marL="355600" marR="387350" indent="-342900">
              <a:lnSpc>
                <a:spcPct val="80000"/>
              </a:lnSpc>
              <a:spcBef>
                <a:spcPts val="740"/>
              </a:spcBef>
              <a:buFont typeface="Arial"/>
              <a:buChar char="•"/>
              <a:tabLst>
                <a:tab pos="354965" algn="l"/>
                <a:tab pos="355600" algn="l"/>
              </a:tabLst>
            </a:pPr>
            <a:r>
              <a:rPr sz="2800" dirty="0">
                <a:solidFill>
                  <a:srgbClr val="002060"/>
                </a:solidFill>
              </a:rPr>
              <a:t>Bu durumda isim'i kullanabilmek için isim  karşılığında yazılacak bir IP adresine yani bir  sunucu üzerinde sizin istediğiniz hizmetler için  hazırlanmış bir alana (hosting) ihtiyacınız  olacaktır.</a:t>
            </a:r>
          </a:p>
          <a:p>
            <a:pPr marL="355600" marR="50165" indent="-342900">
              <a:lnSpc>
                <a:spcPct val="80000"/>
              </a:lnSpc>
              <a:spcBef>
                <a:spcPts val="715"/>
              </a:spcBef>
              <a:buFont typeface="Arial"/>
              <a:buChar char="•"/>
              <a:tabLst>
                <a:tab pos="354965" algn="l"/>
                <a:tab pos="355600" algn="l"/>
              </a:tabLst>
            </a:pPr>
            <a:r>
              <a:rPr sz="2800" dirty="0">
                <a:solidFill>
                  <a:srgbClr val="002060"/>
                </a:solidFill>
              </a:rPr>
              <a:t>Domain kaydı ile domain olarak aldığınız ismi  belirtilen süre içinde bir başkası alıp kullanamaz.  Eğer eposta yada site ihtiyacınız yok ise yani  sadece isim hakkını almak istiyorsanız, hosting  almanız gerekli değildir.</a:t>
            </a:r>
          </a:p>
        </p:txBody>
      </p:sp>
      <p:sp>
        <p:nvSpPr>
          <p:cNvPr id="4" name="object 4"/>
          <p:cNvSpPr/>
          <p:nvPr/>
        </p:nvSpPr>
        <p:spPr>
          <a:xfrm>
            <a:off x="9902190" y="2005875"/>
            <a:ext cx="1591563" cy="1671447"/>
          </a:xfrm>
          <a:prstGeom prst="rect">
            <a:avLst/>
          </a:prstGeom>
          <a:blipFill>
            <a:blip r:embed="rId2" cstate="print"/>
            <a:stretch>
              <a:fillRect/>
            </a:stretch>
          </a:blipFill>
        </p:spPr>
        <p:txBody>
          <a:bodyPr wrap="square" lIns="0" tIns="0" rIns="0" bIns="0" rtlCol="0"/>
          <a:lstStyle/>
          <a:p>
            <a:endParaRPr/>
          </a:p>
        </p:txBody>
      </p:sp>
    </p:spTree>
    <p:extLst>
      <p:ext uri="{BB962C8B-B14F-4D97-AF65-F5344CB8AC3E}">
        <p14:creationId xmlns:p14="http://schemas.microsoft.com/office/powerpoint/2010/main" val="40587304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03166" y="448933"/>
            <a:ext cx="4594860" cy="553998"/>
          </a:xfrm>
          <a:prstGeom prst="rect">
            <a:avLst/>
          </a:prstGeom>
        </p:spPr>
        <p:txBody>
          <a:bodyPr vert="horz" wrap="square" lIns="0" tIns="0" rIns="0" bIns="0" rtlCol="0" anchor="b">
            <a:spAutoFit/>
          </a:bodyPr>
          <a:lstStyle/>
          <a:p>
            <a:pPr marL="12700">
              <a:lnSpc>
                <a:spcPct val="100000"/>
              </a:lnSpc>
            </a:pPr>
            <a:r>
              <a:rPr dirty="0"/>
              <a:t>Domain kayıt işlemi</a:t>
            </a:r>
          </a:p>
        </p:txBody>
      </p:sp>
      <p:sp>
        <p:nvSpPr>
          <p:cNvPr id="3" name="object 3"/>
          <p:cNvSpPr txBox="1"/>
          <p:nvPr/>
        </p:nvSpPr>
        <p:spPr>
          <a:xfrm>
            <a:off x="996251" y="1359898"/>
            <a:ext cx="8381014" cy="4001095"/>
          </a:xfrm>
          <a:prstGeom prst="rect">
            <a:avLst/>
          </a:prstGeom>
        </p:spPr>
        <p:txBody>
          <a:bodyPr vert="horz" wrap="square" lIns="0" tIns="0" rIns="0" bIns="0" rtlCol="0">
            <a:spAutoFit/>
          </a:bodyPr>
          <a:lstStyle/>
          <a:p>
            <a:pPr marL="355600" marR="5080" indent="-342900">
              <a:buFont typeface="Arial"/>
              <a:buChar char="•"/>
              <a:tabLst>
                <a:tab pos="354965" algn="l"/>
                <a:tab pos="355600" algn="l"/>
              </a:tabLst>
            </a:pPr>
            <a:r>
              <a:rPr sz="3000" dirty="0">
                <a:solidFill>
                  <a:srgbClr val="002060"/>
                </a:solidFill>
              </a:rPr>
              <a:t>Eğer belirtilen süre sonunda domain'e ait  yenileme yapmadıysanız, bu domain 10 gün  içinde kullanılamaz hale gelir.</a:t>
            </a:r>
          </a:p>
          <a:p>
            <a:pPr marL="355600" marR="994410" indent="-342900">
              <a:spcBef>
                <a:spcPts val="770"/>
              </a:spcBef>
              <a:buFont typeface="Arial"/>
              <a:buChar char="•"/>
              <a:tabLst>
                <a:tab pos="354965" algn="l"/>
                <a:tab pos="355600" algn="l"/>
              </a:tabLst>
            </a:pPr>
            <a:r>
              <a:rPr sz="3000" dirty="0">
                <a:solidFill>
                  <a:srgbClr val="002060"/>
                </a:solidFill>
              </a:rPr>
              <a:t>Yaklaşık 45 gün kimse tarafından kayıt  edilemez.</a:t>
            </a:r>
          </a:p>
          <a:p>
            <a:pPr marL="355600" indent="-342900">
              <a:spcBef>
                <a:spcPts val="770"/>
              </a:spcBef>
              <a:buFont typeface="Arial"/>
              <a:buChar char="•"/>
              <a:tabLst>
                <a:tab pos="354965" algn="l"/>
                <a:tab pos="355600" algn="l"/>
              </a:tabLst>
            </a:pPr>
            <a:r>
              <a:rPr sz="3000" dirty="0">
                <a:solidFill>
                  <a:srgbClr val="002060"/>
                </a:solidFill>
              </a:rPr>
              <a:t>Daha sonra tekrar isim serbest kalır.</a:t>
            </a:r>
          </a:p>
          <a:p>
            <a:pPr marL="355600" indent="-342900">
              <a:spcBef>
                <a:spcPts val="765"/>
              </a:spcBef>
              <a:buFont typeface="Arial"/>
              <a:buChar char="•"/>
              <a:tabLst>
                <a:tab pos="354965" algn="l"/>
                <a:tab pos="355600" algn="l"/>
              </a:tabLst>
            </a:pPr>
            <a:r>
              <a:rPr sz="3000" dirty="0">
                <a:solidFill>
                  <a:srgbClr val="002060"/>
                </a:solidFill>
              </a:rPr>
              <a:t>Domain adı maksimum 63 karakter</a:t>
            </a:r>
          </a:p>
          <a:p>
            <a:pPr marL="355600"/>
            <a:r>
              <a:rPr sz="3000" dirty="0">
                <a:solidFill>
                  <a:srgbClr val="002060"/>
                </a:solidFill>
              </a:rPr>
              <a:t>uzunluğunda olabilir.</a:t>
            </a:r>
          </a:p>
        </p:txBody>
      </p:sp>
      <p:sp>
        <p:nvSpPr>
          <p:cNvPr id="4" name="object 4"/>
          <p:cNvSpPr/>
          <p:nvPr/>
        </p:nvSpPr>
        <p:spPr>
          <a:xfrm>
            <a:off x="9100084" y="2970218"/>
            <a:ext cx="1914525" cy="2390775"/>
          </a:xfrm>
          <a:prstGeom prst="rect">
            <a:avLst/>
          </a:prstGeom>
          <a:blipFill>
            <a:blip r:embed="rId2" cstate="print"/>
            <a:stretch>
              <a:fillRect/>
            </a:stretch>
          </a:blipFill>
        </p:spPr>
        <p:txBody>
          <a:bodyPr wrap="square" lIns="0" tIns="0" rIns="0" bIns="0" rtlCol="0"/>
          <a:lstStyle/>
          <a:p>
            <a:endParaRPr/>
          </a:p>
        </p:txBody>
      </p:sp>
    </p:spTree>
    <p:extLst>
      <p:ext uri="{BB962C8B-B14F-4D97-AF65-F5344CB8AC3E}">
        <p14:creationId xmlns:p14="http://schemas.microsoft.com/office/powerpoint/2010/main" val="27719544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58367" y="395726"/>
            <a:ext cx="7566025" cy="553998"/>
          </a:xfrm>
          <a:prstGeom prst="rect">
            <a:avLst/>
          </a:prstGeom>
        </p:spPr>
        <p:txBody>
          <a:bodyPr vert="horz" wrap="square" lIns="0" tIns="0" rIns="0" bIns="0" rtlCol="0" anchor="b">
            <a:spAutoFit/>
          </a:bodyPr>
          <a:lstStyle/>
          <a:p>
            <a:pPr marL="12700">
              <a:lnSpc>
                <a:spcPct val="100000"/>
              </a:lnSpc>
            </a:pPr>
            <a:r>
              <a:rPr dirty="0"/>
              <a:t>Domain alırken dikkat edilecekler</a:t>
            </a:r>
            <a:endParaRPr dirty="0"/>
          </a:p>
        </p:txBody>
      </p:sp>
      <p:sp>
        <p:nvSpPr>
          <p:cNvPr id="3" name="object 3"/>
          <p:cNvSpPr txBox="1"/>
          <p:nvPr/>
        </p:nvSpPr>
        <p:spPr>
          <a:xfrm>
            <a:off x="1158367" y="1217721"/>
            <a:ext cx="9935731" cy="4401205"/>
          </a:xfrm>
          <a:prstGeom prst="rect">
            <a:avLst/>
          </a:prstGeom>
        </p:spPr>
        <p:txBody>
          <a:bodyPr vert="horz" wrap="square" lIns="0" tIns="0" rIns="0" bIns="0" rtlCol="0">
            <a:spAutoFit/>
          </a:bodyPr>
          <a:lstStyle/>
          <a:p>
            <a:pPr marL="355600" marR="5080" indent="-342900" algn="just">
              <a:lnSpc>
                <a:spcPts val="3240"/>
              </a:lnSpc>
              <a:buFont typeface="Arial"/>
              <a:buChar char="•"/>
              <a:tabLst>
                <a:tab pos="355600" algn="l"/>
              </a:tabLst>
            </a:pPr>
            <a:r>
              <a:rPr sz="3000" dirty="0">
                <a:solidFill>
                  <a:srgbClr val="002060"/>
                </a:solidFill>
              </a:rPr>
              <a:t>Mümkün olduğunca kolay iletişim kurabileceğiniz  bölgelerden ve satıcılardan alan adı tahsis etmeye  çalışın. (Türkiye)</a:t>
            </a:r>
          </a:p>
          <a:p>
            <a:pPr marL="355600" indent="-342900">
              <a:lnSpc>
                <a:spcPts val="3420"/>
              </a:lnSpc>
              <a:spcBef>
                <a:spcPts val="310"/>
              </a:spcBef>
              <a:buFont typeface="Arial"/>
              <a:buChar char="•"/>
              <a:tabLst>
                <a:tab pos="354965" algn="l"/>
                <a:tab pos="355600" algn="l"/>
              </a:tabLst>
            </a:pPr>
            <a:r>
              <a:rPr sz="3000" dirty="0">
                <a:solidFill>
                  <a:srgbClr val="002060"/>
                </a:solidFill>
              </a:rPr>
              <a:t>Alan adı aldığınız firma size ne kadar sık geri</a:t>
            </a:r>
          </a:p>
          <a:p>
            <a:pPr marL="355600">
              <a:lnSpc>
                <a:spcPts val="3420"/>
              </a:lnSpc>
            </a:pPr>
            <a:r>
              <a:rPr sz="3000" dirty="0">
                <a:solidFill>
                  <a:srgbClr val="002060"/>
                </a:solidFill>
              </a:rPr>
              <a:t>bildirim sunuyor, bunu gözlemleyin.</a:t>
            </a:r>
          </a:p>
          <a:p>
            <a:pPr marL="355600" marR="104775" indent="-342900">
              <a:lnSpc>
                <a:spcPct val="90000"/>
              </a:lnSpc>
              <a:spcBef>
                <a:spcPts val="725"/>
              </a:spcBef>
              <a:buFont typeface="Arial"/>
              <a:buChar char="•"/>
              <a:tabLst>
                <a:tab pos="354965" algn="l"/>
                <a:tab pos="355600" algn="l"/>
              </a:tabLst>
            </a:pPr>
            <a:r>
              <a:rPr sz="3000" dirty="0">
                <a:solidFill>
                  <a:srgbClr val="002060"/>
                </a:solidFill>
              </a:rPr>
              <a:t>Ödemeyi ve alan kayıt sahibini her zaman ulaşma  imkanınız olan kişilere yaptırın. (Kendi adınıza  olursa işlemler daha kolay olur.)</a:t>
            </a:r>
          </a:p>
          <a:p>
            <a:pPr marL="355600" marR="1040765" indent="-342900">
              <a:lnSpc>
                <a:spcPts val="3240"/>
              </a:lnSpc>
              <a:spcBef>
                <a:spcPts val="765"/>
              </a:spcBef>
              <a:buFont typeface="Arial"/>
              <a:buChar char="•"/>
              <a:tabLst>
                <a:tab pos="354965" algn="l"/>
                <a:tab pos="355600" algn="l"/>
              </a:tabLst>
            </a:pPr>
            <a:r>
              <a:rPr sz="3000" dirty="0">
                <a:solidFill>
                  <a:srgbClr val="002060"/>
                </a:solidFill>
              </a:rPr>
              <a:t>Alan adının, kişi ya da kuruma ait bir prestij  göstergesi olduğunu unutmayın.</a:t>
            </a:r>
          </a:p>
        </p:txBody>
      </p:sp>
    </p:spTree>
    <p:extLst>
      <p:ext uri="{BB962C8B-B14F-4D97-AF65-F5344CB8AC3E}">
        <p14:creationId xmlns:p14="http://schemas.microsoft.com/office/powerpoint/2010/main" val="1322399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036320" y="472369"/>
            <a:ext cx="10058400" cy="553998"/>
          </a:xfrm>
          <a:prstGeom prst="rect">
            <a:avLst/>
          </a:prstGeom>
        </p:spPr>
        <p:txBody>
          <a:bodyPr vert="horz" wrap="square" lIns="0" tIns="0" rIns="0" bIns="0" rtlCol="0" anchor="b">
            <a:spAutoFit/>
          </a:bodyPr>
          <a:lstStyle/>
          <a:p>
            <a:pPr marL="2540" algn="ctr">
              <a:lnSpc>
                <a:spcPct val="100000"/>
              </a:lnSpc>
            </a:pPr>
            <a:r>
              <a:rPr dirty="0"/>
              <a:t>Domain İsmi </a:t>
            </a:r>
            <a:r>
              <a:rPr dirty="0" err="1"/>
              <a:t>Seçiminde</a:t>
            </a:r>
            <a:r>
              <a:rPr dirty="0"/>
              <a:t> </a:t>
            </a:r>
            <a:r>
              <a:rPr dirty="0" err="1" smtClean="0"/>
              <a:t>Dikkat</a:t>
            </a:r>
            <a:r>
              <a:rPr lang="tr-TR" dirty="0" smtClean="0"/>
              <a:t> </a:t>
            </a:r>
            <a:r>
              <a:rPr dirty="0" err="1" smtClean="0"/>
              <a:t>Edilmesi</a:t>
            </a:r>
            <a:r>
              <a:rPr dirty="0" smtClean="0"/>
              <a:t> </a:t>
            </a:r>
            <a:r>
              <a:rPr dirty="0"/>
              <a:t>Gerekenler</a:t>
            </a:r>
          </a:p>
        </p:txBody>
      </p:sp>
      <p:sp>
        <p:nvSpPr>
          <p:cNvPr id="3" name="object 3"/>
          <p:cNvSpPr txBox="1"/>
          <p:nvPr/>
        </p:nvSpPr>
        <p:spPr>
          <a:xfrm>
            <a:off x="802434" y="1093486"/>
            <a:ext cx="10954138" cy="5565626"/>
          </a:xfrm>
          <a:prstGeom prst="rect">
            <a:avLst/>
          </a:prstGeom>
        </p:spPr>
        <p:txBody>
          <a:bodyPr vert="horz" wrap="square" lIns="0" tIns="0" rIns="0" bIns="0" rtlCol="0">
            <a:spAutoFit/>
          </a:bodyPr>
          <a:lstStyle/>
          <a:p>
            <a:pPr marL="355600" marR="179705" indent="-342900">
              <a:lnSpc>
                <a:spcPts val="3000"/>
              </a:lnSpc>
              <a:buFont typeface="Arial"/>
              <a:buChar char="•"/>
              <a:tabLst>
                <a:tab pos="354965" algn="l"/>
                <a:tab pos="355600" algn="l"/>
              </a:tabLst>
            </a:pPr>
            <a:r>
              <a:rPr sz="2600" b="1" spc="-10" dirty="0">
                <a:solidFill>
                  <a:srgbClr val="002060"/>
                </a:solidFill>
                <a:latin typeface="+mj-lt"/>
                <a:cs typeface="Calibri"/>
              </a:rPr>
              <a:t>Kısa </a:t>
            </a:r>
            <a:r>
              <a:rPr sz="2600" b="1" spc="-5" dirty="0">
                <a:solidFill>
                  <a:srgbClr val="002060"/>
                </a:solidFill>
                <a:latin typeface="+mj-lt"/>
                <a:cs typeface="Calibri"/>
              </a:rPr>
              <a:t>Olması: </a:t>
            </a:r>
            <a:r>
              <a:rPr sz="2600" spc="-5" dirty="0">
                <a:solidFill>
                  <a:srgbClr val="002060"/>
                </a:solidFill>
                <a:latin typeface="+mj-lt"/>
                <a:cs typeface="Calibri"/>
              </a:rPr>
              <a:t>Bir </a:t>
            </a:r>
            <a:r>
              <a:rPr sz="2600" spc="-25" dirty="0">
                <a:solidFill>
                  <a:srgbClr val="002060"/>
                </a:solidFill>
                <a:latin typeface="+mj-lt"/>
                <a:cs typeface="Calibri"/>
              </a:rPr>
              <a:t>ya </a:t>
            </a:r>
            <a:r>
              <a:rPr sz="2600" spc="-5" dirty="0">
                <a:solidFill>
                  <a:srgbClr val="002060"/>
                </a:solidFill>
                <a:latin typeface="+mj-lt"/>
                <a:cs typeface="Calibri"/>
              </a:rPr>
              <a:t>da iki </a:t>
            </a:r>
            <a:r>
              <a:rPr sz="2600" spc="-15" dirty="0">
                <a:solidFill>
                  <a:srgbClr val="002060"/>
                </a:solidFill>
                <a:latin typeface="+mj-lt"/>
                <a:cs typeface="Calibri"/>
              </a:rPr>
              <a:t>kelimelik </a:t>
            </a:r>
            <a:r>
              <a:rPr sz="2600" spc="-10" dirty="0">
                <a:solidFill>
                  <a:srgbClr val="002060"/>
                </a:solidFill>
                <a:latin typeface="+mj-lt"/>
                <a:cs typeface="Calibri"/>
              </a:rPr>
              <a:t>domainler </a:t>
            </a:r>
            <a:r>
              <a:rPr sz="2600" spc="-30" dirty="0">
                <a:solidFill>
                  <a:srgbClr val="002060"/>
                </a:solidFill>
                <a:latin typeface="+mj-lt"/>
                <a:cs typeface="Calibri"/>
              </a:rPr>
              <a:t>idealdir. </a:t>
            </a:r>
            <a:r>
              <a:rPr sz="2600" spc="-5" dirty="0">
                <a:solidFill>
                  <a:srgbClr val="002060"/>
                </a:solidFill>
                <a:latin typeface="+mj-lt"/>
                <a:cs typeface="Calibri"/>
              </a:rPr>
              <a:t>Ama </a:t>
            </a:r>
            <a:r>
              <a:rPr sz="2600" spc="-15" dirty="0">
                <a:solidFill>
                  <a:srgbClr val="002060"/>
                </a:solidFill>
                <a:latin typeface="+mj-lt"/>
                <a:cs typeface="Calibri"/>
              </a:rPr>
              <a:t>com  </a:t>
            </a:r>
            <a:r>
              <a:rPr sz="2600" spc="-10" dirty="0">
                <a:solidFill>
                  <a:srgbClr val="002060"/>
                </a:solidFill>
                <a:latin typeface="+mj-lt"/>
                <a:cs typeface="Calibri"/>
              </a:rPr>
              <a:t>uzantılı </a:t>
            </a:r>
            <a:r>
              <a:rPr sz="2600" spc="-5" dirty="0">
                <a:solidFill>
                  <a:srgbClr val="002060"/>
                </a:solidFill>
                <a:latin typeface="+mj-lt"/>
                <a:cs typeface="Calibri"/>
              </a:rPr>
              <a:t>domainlerin hızla </a:t>
            </a:r>
            <a:r>
              <a:rPr sz="2600" spc="-10" dirty="0">
                <a:solidFill>
                  <a:srgbClr val="002060"/>
                </a:solidFill>
                <a:latin typeface="+mj-lt"/>
                <a:cs typeface="Calibri"/>
              </a:rPr>
              <a:t>azalması istenilen </a:t>
            </a:r>
            <a:r>
              <a:rPr sz="2600" spc="-5" dirty="0">
                <a:solidFill>
                  <a:srgbClr val="002060"/>
                </a:solidFill>
                <a:latin typeface="+mj-lt"/>
                <a:cs typeface="Calibri"/>
              </a:rPr>
              <a:t>domainin bulunmasını  </a:t>
            </a:r>
            <a:r>
              <a:rPr sz="2600" spc="-25" dirty="0">
                <a:solidFill>
                  <a:srgbClr val="002060"/>
                </a:solidFill>
                <a:latin typeface="+mj-lt"/>
                <a:cs typeface="Calibri"/>
              </a:rPr>
              <a:t>zorlaştırıyor</a:t>
            </a:r>
            <a:r>
              <a:rPr sz="2600" spc="-25" dirty="0">
                <a:solidFill>
                  <a:srgbClr val="002060"/>
                </a:solidFill>
                <a:latin typeface="+mj-lt"/>
                <a:cs typeface="Calibri"/>
              </a:rPr>
              <a:t>.</a:t>
            </a:r>
            <a:endParaRPr sz="2600" dirty="0">
              <a:solidFill>
                <a:srgbClr val="002060"/>
              </a:solidFill>
              <a:latin typeface="+mj-lt"/>
              <a:cs typeface="Calibri"/>
            </a:endParaRPr>
          </a:p>
          <a:p>
            <a:pPr marL="355600" marR="5080" indent="-342900">
              <a:lnSpc>
                <a:spcPts val="3000"/>
              </a:lnSpc>
              <a:buFont typeface="Arial"/>
              <a:buChar char="•"/>
              <a:tabLst>
                <a:tab pos="354965" algn="l"/>
                <a:tab pos="355600" algn="l"/>
              </a:tabLst>
            </a:pPr>
            <a:r>
              <a:rPr sz="2600" b="1" spc="-10" dirty="0">
                <a:solidFill>
                  <a:srgbClr val="002060"/>
                </a:solidFill>
                <a:latin typeface="+mj-lt"/>
                <a:cs typeface="Calibri"/>
              </a:rPr>
              <a:t>Com Uzantılı </a:t>
            </a:r>
            <a:r>
              <a:rPr sz="2600" b="1" spc="-5" dirty="0">
                <a:solidFill>
                  <a:srgbClr val="002060"/>
                </a:solidFill>
                <a:latin typeface="+mj-lt"/>
                <a:cs typeface="Calibri"/>
              </a:rPr>
              <a:t>Olması: </a:t>
            </a:r>
            <a:r>
              <a:rPr sz="2600" spc="-15" dirty="0">
                <a:solidFill>
                  <a:srgbClr val="002060"/>
                </a:solidFill>
                <a:latin typeface="+mj-lt"/>
                <a:cs typeface="Calibri"/>
              </a:rPr>
              <a:t>com </a:t>
            </a:r>
            <a:r>
              <a:rPr sz="2600" spc="-10" dirty="0">
                <a:solidFill>
                  <a:srgbClr val="002060"/>
                </a:solidFill>
                <a:latin typeface="+mj-lt"/>
                <a:cs typeface="Calibri"/>
              </a:rPr>
              <a:t>uzantılı </a:t>
            </a:r>
            <a:r>
              <a:rPr sz="2600" spc="-5" dirty="0">
                <a:solidFill>
                  <a:srgbClr val="002060"/>
                </a:solidFill>
                <a:latin typeface="+mj-lt"/>
                <a:cs typeface="Calibri"/>
              </a:rPr>
              <a:t>domainler </a:t>
            </a:r>
            <a:r>
              <a:rPr sz="2600" spc="-20" dirty="0">
                <a:solidFill>
                  <a:srgbClr val="002060"/>
                </a:solidFill>
                <a:latin typeface="+mj-lt"/>
                <a:cs typeface="Calibri"/>
              </a:rPr>
              <a:t>internette </a:t>
            </a:r>
            <a:r>
              <a:rPr sz="2600" spc="-5" dirty="0">
                <a:solidFill>
                  <a:srgbClr val="002060"/>
                </a:solidFill>
                <a:latin typeface="+mj-lt"/>
                <a:cs typeface="Calibri"/>
              </a:rPr>
              <a:t>bir </a:t>
            </a:r>
            <a:r>
              <a:rPr sz="2600" spc="-10" dirty="0">
                <a:solidFill>
                  <a:srgbClr val="002060"/>
                </a:solidFill>
                <a:latin typeface="+mj-lt"/>
                <a:cs typeface="Calibri"/>
              </a:rPr>
              <a:t>standart  </a:t>
            </a:r>
            <a:r>
              <a:rPr sz="2600" spc="-5" dirty="0">
                <a:solidFill>
                  <a:srgbClr val="002060"/>
                </a:solidFill>
                <a:latin typeface="+mj-lt"/>
                <a:cs typeface="Calibri"/>
              </a:rPr>
              <a:t>oldu. Bu nedenle mümkün </a:t>
            </a:r>
            <a:r>
              <a:rPr sz="2600" spc="-10" dirty="0">
                <a:solidFill>
                  <a:srgbClr val="002060"/>
                </a:solidFill>
                <a:latin typeface="+mj-lt"/>
                <a:cs typeface="Calibri"/>
              </a:rPr>
              <a:t>olduğunca </a:t>
            </a:r>
            <a:r>
              <a:rPr sz="2600" spc="-15" dirty="0">
                <a:solidFill>
                  <a:srgbClr val="002060"/>
                </a:solidFill>
                <a:latin typeface="+mj-lt"/>
                <a:cs typeface="Calibri"/>
              </a:rPr>
              <a:t>com </a:t>
            </a:r>
            <a:r>
              <a:rPr sz="2600" spc="-10" dirty="0">
                <a:solidFill>
                  <a:srgbClr val="002060"/>
                </a:solidFill>
                <a:latin typeface="+mj-lt"/>
                <a:cs typeface="Calibri"/>
              </a:rPr>
              <a:t>uzantılı </a:t>
            </a:r>
            <a:r>
              <a:rPr sz="2600" spc="-5" dirty="0">
                <a:solidFill>
                  <a:srgbClr val="002060"/>
                </a:solidFill>
                <a:latin typeface="+mj-lt"/>
                <a:cs typeface="Calibri"/>
              </a:rPr>
              <a:t>domainler </a:t>
            </a:r>
            <a:r>
              <a:rPr sz="2600" spc="-15" dirty="0">
                <a:solidFill>
                  <a:srgbClr val="002060"/>
                </a:solidFill>
                <a:latin typeface="+mj-lt"/>
                <a:cs typeface="Calibri"/>
              </a:rPr>
              <a:t>tercih  </a:t>
            </a:r>
            <a:r>
              <a:rPr sz="2600" spc="-25" dirty="0">
                <a:solidFill>
                  <a:srgbClr val="002060"/>
                </a:solidFill>
                <a:latin typeface="+mj-lt"/>
                <a:cs typeface="Calibri"/>
              </a:rPr>
              <a:t>edilmelidir. </a:t>
            </a:r>
            <a:r>
              <a:rPr sz="2600" spc="-5" dirty="0">
                <a:solidFill>
                  <a:srgbClr val="002060"/>
                </a:solidFill>
                <a:latin typeface="+mj-lt"/>
                <a:cs typeface="Calibri"/>
              </a:rPr>
              <a:t>İnsanların </a:t>
            </a:r>
            <a:r>
              <a:rPr sz="2600" spc="-10" dirty="0">
                <a:solidFill>
                  <a:srgbClr val="002060"/>
                </a:solidFill>
                <a:latin typeface="+mj-lt"/>
                <a:cs typeface="Calibri"/>
              </a:rPr>
              <a:t>hafızasında </a:t>
            </a:r>
            <a:r>
              <a:rPr sz="2600" spc="-15" dirty="0">
                <a:solidFill>
                  <a:srgbClr val="002060"/>
                </a:solidFill>
                <a:latin typeface="+mj-lt"/>
                <a:cs typeface="Calibri"/>
              </a:rPr>
              <a:t>com uzantılı </a:t>
            </a:r>
            <a:r>
              <a:rPr sz="2600" spc="-5" dirty="0">
                <a:solidFill>
                  <a:srgbClr val="002060"/>
                </a:solidFill>
                <a:latin typeface="+mj-lt"/>
                <a:cs typeface="Calibri"/>
              </a:rPr>
              <a:t>domainler daha </a:t>
            </a:r>
            <a:r>
              <a:rPr sz="2600" spc="-15" dirty="0">
                <a:solidFill>
                  <a:srgbClr val="002060"/>
                </a:solidFill>
                <a:latin typeface="+mj-lt"/>
                <a:cs typeface="Calibri"/>
              </a:rPr>
              <a:t>çok  </a:t>
            </a:r>
            <a:r>
              <a:rPr sz="2600" spc="-10" dirty="0">
                <a:solidFill>
                  <a:srgbClr val="002060"/>
                </a:solidFill>
                <a:latin typeface="+mj-lt"/>
                <a:cs typeface="Calibri"/>
              </a:rPr>
              <a:t>yer </a:t>
            </a:r>
            <a:r>
              <a:rPr sz="2600" spc="-30" dirty="0">
                <a:solidFill>
                  <a:srgbClr val="002060"/>
                </a:solidFill>
                <a:latin typeface="+mj-lt"/>
                <a:cs typeface="Calibri"/>
              </a:rPr>
              <a:t>etmektedir. </a:t>
            </a:r>
            <a:r>
              <a:rPr sz="2600" spc="-5" dirty="0">
                <a:solidFill>
                  <a:srgbClr val="002060"/>
                </a:solidFill>
                <a:latin typeface="+mj-lt"/>
                <a:cs typeface="Calibri"/>
              </a:rPr>
              <a:t>Ama </a:t>
            </a:r>
            <a:r>
              <a:rPr sz="2600" spc="-20" dirty="0">
                <a:solidFill>
                  <a:srgbClr val="002060"/>
                </a:solidFill>
                <a:latin typeface="+mj-lt"/>
                <a:cs typeface="Calibri"/>
              </a:rPr>
              <a:t>özel </a:t>
            </a:r>
            <a:r>
              <a:rPr sz="2600" spc="-5" dirty="0">
                <a:solidFill>
                  <a:srgbClr val="002060"/>
                </a:solidFill>
                <a:latin typeface="+mj-lt"/>
                <a:cs typeface="Calibri"/>
              </a:rPr>
              <a:t>bir dernek, grup </a:t>
            </a:r>
            <a:r>
              <a:rPr sz="2600" spc="-10" dirty="0">
                <a:solidFill>
                  <a:srgbClr val="002060"/>
                </a:solidFill>
                <a:latin typeface="+mj-lt"/>
                <a:cs typeface="Calibri"/>
              </a:rPr>
              <a:t>vs </a:t>
            </a:r>
            <a:r>
              <a:rPr sz="2600" spc="-5" dirty="0">
                <a:solidFill>
                  <a:srgbClr val="002060"/>
                </a:solidFill>
                <a:latin typeface="+mj-lt"/>
                <a:cs typeface="Calibri"/>
              </a:rPr>
              <a:t>ise </a:t>
            </a:r>
            <a:r>
              <a:rPr sz="2600" spc="-10" dirty="0">
                <a:solidFill>
                  <a:srgbClr val="002060"/>
                </a:solidFill>
                <a:latin typeface="+mj-lt"/>
                <a:cs typeface="Calibri"/>
              </a:rPr>
              <a:t>org uzantılı </a:t>
            </a:r>
            <a:r>
              <a:rPr sz="2600" spc="-25" dirty="0">
                <a:solidFill>
                  <a:srgbClr val="002060"/>
                </a:solidFill>
                <a:latin typeface="+mj-lt"/>
                <a:cs typeface="Calibri"/>
              </a:rPr>
              <a:t>ya </a:t>
            </a:r>
            <a:r>
              <a:rPr sz="2600" spc="-5" dirty="0">
                <a:solidFill>
                  <a:srgbClr val="002060"/>
                </a:solidFill>
                <a:latin typeface="+mj-lt"/>
                <a:cs typeface="Calibri"/>
              </a:rPr>
              <a:t>da  içerik </a:t>
            </a:r>
            <a:r>
              <a:rPr sz="2600" spc="-15" dirty="0">
                <a:solidFill>
                  <a:srgbClr val="002060"/>
                </a:solidFill>
                <a:latin typeface="+mj-lt"/>
                <a:cs typeface="Calibri"/>
              </a:rPr>
              <a:t>internet </a:t>
            </a:r>
            <a:r>
              <a:rPr sz="2600" spc="-25" dirty="0">
                <a:solidFill>
                  <a:srgbClr val="002060"/>
                </a:solidFill>
                <a:latin typeface="+mj-lt"/>
                <a:cs typeface="Calibri"/>
              </a:rPr>
              <a:t>ya </a:t>
            </a:r>
            <a:r>
              <a:rPr sz="2600" spc="-5" dirty="0">
                <a:solidFill>
                  <a:srgbClr val="002060"/>
                </a:solidFill>
                <a:latin typeface="+mj-lt"/>
                <a:cs typeface="Calibri"/>
              </a:rPr>
              <a:t>da </a:t>
            </a:r>
            <a:r>
              <a:rPr sz="2600" spc="-10" dirty="0">
                <a:solidFill>
                  <a:srgbClr val="002060"/>
                </a:solidFill>
                <a:latin typeface="+mj-lt"/>
                <a:cs typeface="Calibri"/>
              </a:rPr>
              <a:t>bilgisayar </a:t>
            </a:r>
            <a:r>
              <a:rPr sz="2600" spc="-5" dirty="0">
                <a:solidFill>
                  <a:srgbClr val="002060"/>
                </a:solidFill>
                <a:latin typeface="+mj-lt"/>
                <a:cs typeface="Calibri"/>
              </a:rPr>
              <a:t>ile </a:t>
            </a:r>
            <a:r>
              <a:rPr sz="2600" dirty="0">
                <a:solidFill>
                  <a:srgbClr val="002060"/>
                </a:solidFill>
                <a:latin typeface="+mj-lt"/>
                <a:cs typeface="Calibri"/>
              </a:rPr>
              <a:t>ilgili </a:t>
            </a:r>
            <a:r>
              <a:rPr sz="2600" spc="-5" dirty="0">
                <a:solidFill>
                  <a:srgbClr val="002060"/>
                </a:solidFill>
                <a:latin typeface="+mj-lt"/>
                <a:cs typeface="Calibri"/>
              </a:rPr>
              <a:t>ise </a:t>
            </a:r>
            <a:r>
              <a:rPr sz="2600" spc="-15" dirty="0">
                <a:solidFill>
                  <a:srgbClr val="002060"/>
                </a:solidFill>
                <a:latin typeface="+mj-lt"/>
                <a:cs typeface="Calibri"/>
              </a:rPr>
              <a:t>özellikle </a:t>
            </a:r>
            <a:r>
              <a:rPr sz="2600" spc="-10" dirty="0">
                <a:solidFill>
                  <a:srgbClr val="002060"/>
                </a:solidFill>
                <a:latin typeface="+mj-lt"/>
                <a:cs typeface="Calibri"/>
              </a:rPr>
              <a:t>net uzantılı  </a:t>
            </a:r>
            <a:r>
              <a:rPr sz="2600" spc="-25" dirty="0">
                <a:solidFill>
                  <a:srgbClr val="002060"/>
                </a:solidFill>
                <a:latin typeface="+mj-lt"/>
                <a:cs typeface="Calibri"/>
              </a:rPr>
              <a:t>alınabilir</a:t>
            </a:r>
            <a:r>
              <a:rPr sz="2600" spc="-25" dirty="0">
                <a:solidFill>
                  <a:srgbClr val="002060"/>
                </a:solidFill>
                <a:latin typeface="+mj-lt"/>
                <a:cs typeface="Calibri"/>
              </a:rPr>
              <a:t>.</a:t>
            </a:r>
            <a:endParaRPr sz="2600" dirty="0">
              <a:solidFill>
                <a:srgbClr val="002060"/>
              </a:solidFill>
              <a:latin typeface="+mj-lt"/>
              <a:cs typeface="Calibri"/>
            </a:endParaRPr>
          </a:p>
          <a:p>
            <a:pPr marL="355600" marR="204470" indent="-342900">
              <a:lnSpc>
                <a:spcPts val="3000"/>
              </a:lnSpc>
              <a:buFont typeface="Arial"/>
              <a:buChar char="•"/>
              <a:tabLst>
                <a:tab pos="354965" algn="l"/>
                <a:tab pos="355600" algn="l"/>
              </a:tabLst>
            </a:pPr>
            <a:r>
              <a:rPr sz="2600" b="1" spc="-5" dirty="0">
                <a:solidFill>
                  <a:srgbClr val="002060"/>
                </a:solidFill>
                <a:latin typeface="+mj-lt"/>
                <a:cs typeface="Calibri"/>
              </a:rPr>
              <a:t>Anlaşılır Olması: </a:t>
            </a:r>
            <a:r>
              <a:rPr sz="2600" spc="-10" dirty="0">
                <a:solidFill>
                  <a:srgbClr val="002060"/>
                </a:solidFill>
                <a:latin typeface="+mj-lt"/>
                <a:cs typeface="Calibri"/>
              </a:rPr>
              <a:t>Kısaltma </a:t>
            </a:r>
            <a:r>
              <a:rPr sz="2600" spc="-5" dirty="0">
                <a:solidFill>
                  <a:srgbClr val="002060"/>
                </a:solidFill>
                <a:latin typeface="+mj-lt"/>
                <a:cs typeface="Calibri"/>
              </a:rPr>
              <a:t>şeklinde domainler </a:t>
            </a:r>
            <a:r>
              <a:rPr sz="2600" spc="-15" dirty="0">
                <a:solidFill>
                  <a:srgbClr val="002060"/>
                </a:solidFill>
                <a:latin typeface="+mj-lt"/>
                <a:cs typeface="Calibri"/>
              </a:rPr>
              <a:t>çok tavsiye </a:t>
            </a:r>
            <a:r>
              <a:rPr sz="2600" spc="-10" dirty="0">
                <a:solidFill>
                  <a:srgbClr val="002060"/>
                </a:solidFill>
                <a:latin typeface="+mj-lt"/>
                <a:cs typeface="Calibri"/>
              </a:rPr>
              <a:t>edilmez.  </a:t>
            </a:r>
            <a:r>
              <a:rPr sz="2600" spc="-5" dirty="0">
                <a:solidFill>
                  <a:srgbClr val="002060"/>
                </a:solidFill>
                <a:latin typeface="+mj-lt"/>
                <a:cs typeface="Calibri"/>
              </a:rPr>
              <a:t>CIA tüm </a:t>
            </a:r>
            <a:r>
              <a:rPr sz="2600" spc="-20" dirty="0">
                <a:solidFill>
                  <a:srgbClr val="002060"/>
                </a:solidFill>
                <a:latin typeface="+mj-lt"/>
                <a:cs typeface="Calibri"/>
              </a:rPr>
              <a:t>dünyaca </a:t>
            </a:r>
            <a:r>
              <a:rPr sz="2600" spc="-5" dirty="0">
                <a:solidFill>
                  <a:srgbClr val="002060"/>
                </a:solidFill>
                <a:latin typeface="+mj-lt"/>
                <a:cs typeface="Calibri"/>
              </a:rPr>
              <a:t>bilinen bir </a:t>
            </a:r>
            <a:r>
              <a:rPr sz="2600" spc="-10" dirty="0">
                <a:solidFill>
                  <a:srgbClr val="002060"/>
                </a:solidFill>
                <a:latin typeface="+mj-lt"/>
                <a:cs typeface="Calibri"/>
              </a:rPr>
              <a:t>kuruluş </a:t>
            </a:r>
            <a:r>
              <a:rPr sz="2600" spc="-5" dirty="0">
                <a:solidFill>
                  <a:srgbClr val="002060"/>
                </a:solidFill>
                <a:latin typeface="+mj-lt"/>
                <a:cs typeface="Calibri"/>
              </a:rPr>
              <a:t>olduğu için cia.gov domaini  </a:t>
            </a:r>
            <a:r>
              <a:rPr sz="2600" spc="-30" dirty="0">
                <a:solidFill>
                  <a:srgbClr val="002060"/>
                </a:solidFill>
                <a:latin typeface="+mj-lt"/>
                <a:cs typeface="Calibri"/>
              </a:rPr>
              <a:t>idealdir. </a:t>
            </a:r>
            <a:r>
              <a:rPr sz="2600" spc="-5" dirty="0">
                <a:solidFill>
                  <a:srgbClr val="002060"/>
                </a:solidFill>
                <a:latin typeface="+mj-lt"/>
                <a:cs typeface="Calibri"/>
              </a:rPr>
              <a:t>Ama daha az bilinenler için kısaltmalar </a:t>
            </a:r>
            <a:r>
              <a:rPr sz="2600" spc="-15" dirty="0">
                <a:solidFill>
                  <a:srgbClr val="002060"/>
                </a:solidFill>
                <a:latin typeface="+mj-lt"/>
                <a:cs typeface="Calibri"/>
              </a:rPr>
              <a:t>tavsiye</a:t>
            </a:r>
            <a:r>
              <a:rPr sz="2600" spc="65" dirty="0">
                <a:solidFill>
                  <a:srgbClr val="002060"/>
                </a:solidFill>
                <a:latin typeface="+mj-lt"/>
                <a:cs typeface="Calibri"/>
              </a:rPr>
              <a:t> </a:t>
            </a:r>
            <a:r>
              <a:rPr sz="2600" spc="-10" dirty="0">
                <a:solidFill>
                  <a:srgbClr val="002060"/>
                </a:solidFill>
                <a:latin typeface="+mj-lt"/>
                <a:cs typeface="Calibri"/>
              </a:rPr>
              <a:t>edilmez</a:t>
            </a:r>
            <a:r>
              <a:rPr sz="2600" spc="-10" dirty="0">
                <a:solidFill>
                  <a:srgbClr val="002060"/>
                </a:solidFill>
                <a:latin typeface="+mj-lt"/>
                <a:cs typeface="Calibri"/>
              </a:rPr>
              <a:t>.</a:t>
            </a:r>
            <a:endParaRPr sz="2600" dirty="0">
              <a:solidFill>
                <a:srgbClr val="002060"/>
              </a:solidFill>
              <a:latin typeface="+mj-lt"/>
              <a:cs typeface="Calibri"/>
            </a:endParaRPr>
          </a:p>
          <a:p>
            <a:pPr marL="355600" indent="-342900">
              <a:lnSpc>
                <a:spcPts val="3000"/>
              </a:lnSpc>
              <a:buFont typeface="Arial"/>
              <a:buChar char="•"/>
              <a:tabLst>
                <a:tab pos="354965" algn="l"/>
                <a:tab pos="355600" algn="l"/>
              </a:tabLst>
            </a:pPr>
            <a:r>
              <a:rPr sz="2600" b="1" spc="-10" dirty="0">
                <a:solidFill>
                  <a:srgbClr val="002060"/>
                </a:solidFill>
                <a:latin typeface="+mj-lt"/>
                <a:cs typeface="Calibri"/>
              </a:rPr>
              <a:t>Site </a:t>
            </a:r>
            <a:r>
              <a:rPr sz="2600" b="1" spc="-5" dirty="0">
                <a:solidFill>
                  <a:srgbClr val="002060"/>
                </a:solidFill>
                <a:latin typeface="+mj-lt"/>
                <a:cs typeface="Calibri"/>
              </a:rPr>
              <a:t>İçeriğini </a:t>
            </a:r>
            <a:r>
              <a:rPr sz="2600" b="1" spc="-15" dirty="0">
                <a:solidFill>
                  <a:srgbClr val="002060"/>
                </a:solidFill>
                <a:latin typeface="+mj-lt"/>
                <a:cs typeface="Calibri"/>
              </a:rPr>
              <a:t>İfade </a:t>
            </a:r>
            <a:r>
              <a:rPr sz="2600" b="1" spc="-10" dirty="0">
                <a:solidFill>
                  <a:srgbClr val="002060"/>
                </a:solidFill>
                <a:latin typeface="+mj-lt"/>
                <a:cs typeface="Calibri"/>
              </a:rPr>
              <a:t>Edebilen: </a:t>
            </a:r>
            <a:r>
              <a:rPr sz="2600" spc="-5" dirty="0">
                <a:solidFill>
                  <a:srgbClr val="002060"/>
                </a:solidFill>
                <a:latin typeface="+mj-lt"/>
                <a:cs typeface="Calibri"/>
              </a:rPr>
              <a:t>En az </a:t>
            </a:r>
            <a:r>
              <a:rPr sz="2600" spc="-15" dirty="0">
                <a:solidFill>
                  <a:srgbClr val="002060"/>
                </a:solidFill>
                <a:latin typeface="+mj-lt"/>
                <a:cs typeface="Calibri"/>
              </a:rPr>
              <a:t>sözcükle </a:t>
            </a:r>
            <a:r>
              <a:rPr sz="2600" spc="-10" dirty="0">
                <a:solidFill>
                  <a:srgbClr val="002060"/>
                </a:solidFill>
                <a:latin typeface="+mj-lt"/>
                <a:cs typeface="Calibri"/>
              </a:rPr>
              <a:t>site </a:t>
            </a:r>
            <a:r>
              <a:rPr sz="2600" spc="-5" dirty="0">
                <a:solidFill>
                  <a:srgbClr val="002060"/>
                </a:solidFill>
                <a:latin typeface="+mj-lt"/>
                <a:cs typeface="Calibri"/>
              </a:rPr>
              <a:t>içeriğini</a:t>
            </a:r>
            <a:r>
              <a:rPr sz="2600" spc="204" dirty="0">
                <a:solidFill>
                  <a:srgbClr val="002060"/>
                </a:solidFill>
                <a:latin typeface="+mj-lt"/>
                <a:cs typeface="Calibri"/>
              </a:rPr>
              <a:t> </a:t>
            </a:r>
            <a:r>
              <a:rPr sz="2600" spc="-15" dirty="0">
                <a:solidFill>
                  <a:srgbClr val="002060"/>
                </a:solidFill>
                <a:latin typeface="+mj-lt"/>
                <a:cs typeface="Calibri"/>
              </a:rPr>
              <a:t>ifade</a:t>
            </a:r>
            <a:endParaRPr sz="2600" dirty="0">
              <a:solidFill>
                <a:srgbClr val="002060"/>
              </a:solidFill>
              <a:latin typeface="+mj-lt"/>
              <a:cs typeface="Calibri"/>
            </a:endParaRPr>
          </a:p>
          <a:p>
            <a:pPr marL="355600">
              <a:lnSpc>
                <a:spcPts val="3000"/>
              </a:lnSpc>
            </a:pPr>
            <a:r>
              <a:rPr sz="2600" spc="-5" dirty="0">
                <a:solidFill>
                  <a:srgbClr val="002060"/>
                </a:solidFill>
                <a:latin typeface="+mj-lt"/>
                <a:cs typeface="Calibri"/>
              </a:rPr>
              <a:t>edebilmesi</a:t>
            </a:r>
            <a:r>
              <a:rPr sz="2600" spc="-60" dirty="0">
                <a:solidFill>
                  <a:srgbClr val="002060"/>
                </a:solidFill>
                <a:latin typeface="+mj-lt"/>
                <a:cs typeface="Calibri"/>
              </a:rPr>
              <a:t> </a:t>
            </a:r>
            <a:r>
              <a:rPr sz="2600" spc="-25" dirty="0">
                <a:solidFill>
                  <a:srgbClr val="002060"/>
                </a:solidFill>
                <a:latin typeface="+mj-lt"/>
                <a:cs typeface="Calibri"/>
              </a:rPr>
              <a:t>önemlidir</a:t>
            </a:r>
            <a:r>
              <a:rPr sz="2600" spc="-25" dirty="0">
                <a:solidFill>
                  <a:srgbClr val="002060"/>
                </a:solidFill>
                <a:latin typeface="+mj-lt"/>
                <a:cs typeface="Calibri"/>
              </a:rPr>
              <a:t>.</a:t>
            </a:r>
            <a:endParaRPr sz="2600" dirty="0">
              <a:solidFill>
                <a:srgbClr val="002060"/>
              </a:solidFill>
              <a:latin typeface="+mj-lt"/>
              <a:cs typeface="Calibri"/>
            </a:endParaRPr>
          </a:p>
          <a:p>
            <a:pPr marL="355600" marR="488950" indent="-342900">
              <a:lnSpc>
                <a:spcPts val="3000"/>
              </a:lnSpc>
              <a:buFont typeface="Arial"/>
              <a:buChar char="•"/>
              <a:tabLst>
                <a:tab pos="354965" algn="l"/>
                <a:tab pos="355600" algn="l"/>
              </a:tabLst>
            </a:pPr>
            <a:r>
              <a:rPr sz="2600" b="1" spc="-10" dirty="0">
                <a:solidFill>
                  <a:srgbClr val="002060"/>
                </a:solidFill>
                <a:latin typeface="+mj-lt"/>
                <a:cs typeface="Calibri"/>
              </a:rPr>
              <a:t>Global </a:t>
            </a:r>
            <a:r>
              <a:rPr sz="2600" b="1" spc="-5" dirty="0">
                <a:solidFill>
                  <a:srgbClr val="002060"/>
                </a:solidFill>
                <a:latin typeface="+mj-lt"/>
                <a:cs typeface="Calibri"/>
              </a:rPr>
              <a:t>Anlam Olması: </a:t>
            </a:r>
            <a:r>
              <a:rPr sz="2600" spc="-5" dirty="0">
                <a:solidFill>
                  <a:srgbClr val="002060"/>
                </a:solidFill>
                <a:latin typeface="+mj-lt"/>
                <a:cs typeface="Calibri"/>
              </a:rPr>
              <a:t>Bir domainin global anlamı olması büyük  </a:t>
            </a:r>
            <a:r>
              <a:rPr sz="2600" spc="-35" dirty="0">
                <a:solidFill>
                  <a:srgbClr val="002060"/>
                </a:solidFill>
                <a:latin typeface="+mj-lt"/>
                <a:cs typeface="Calibri"/>
              </a:rPr>
              <a:t>avantajdır. </a:t>
            </a:r>
            <a:r>
              <a:rPr sz="2600" spc="-5" dirty="0">
                <a:solidFill>
                  <a:srgbClr val="002060"/>
                </a:solidFill>
                <a:latin typeface="+mj-lt"/>
                <a:cs typeface="Calibri"/>
              </a:rPr>
              <a:t>Örneğin global.com, </a:t>
            </a:r>
            <a:r>
              <a:rPr sz="2600" spc="-10" dirty="0">
                <a:solidFill>
                  <a:srgbClr val="002060"/>
                </a:solidFill>
                <a:latin typeface="+mj-lt"/>
                <a:cs typeface="Calibri"/>
              </a:rPr>
              <a:t>export.com</a:t>
            </a:r>
            <a:r>
              <a:rPr sz="2600" spc="20" dirty="0">
                <a:solidFill>
                  <a:srgbClr val="002060"/>
                </a:solidFill>
                <a:latin typeface="+mj-lt"/>
                <a:cs typeface="Calibri"/>
              </a:rPr>
              <a:t> </a:t>
            </a:r>
            <a:r>
              <a:rPr sz="2600" spc="-5" dirty="0">
                <a:solidFill>
                  <a:srgbClr val="002060"/>
                </a:solidFill>
                <a:latin typeface="+mj-lt"/>
                <a:cs typeface="Calibri"/>
              </a:rPr>
              <a:t>gibi</a:t>
            </a:r>
            <a:r>
              <a:rPr sz="2600" spc="-5" dirty="0">
                <a:solidFill>
                  <a:srgbClr val="002060"/>
                </a:solidFill>
                <a:latin typeface="+mj-lt"/>
                <a:cs typeface="Calibri"/>
              </a:rPr>
              <a:t>...</a:t>
            </a:r>
            <a:endParaRPr sz="2600" dirty="0">
              <a:solidFill>
                <a:srgbClr val="002060"/>
              </a:solidFill>
              <a:latin typeface="+mj-lt"/>
              <a:cs typeface="Calibri"/>
            </a:endParaRPr>
          </a:p>
        </p:txBody>
      </p:sp>
    </p:spTree>
    <p:extLst>
      <p:ext uri="{BB962C8B-B14F-4D97-AF65-F5344CB8AC3E}">
        <p14:creationId xmlns:p14="http://schemas.microsoft.com/office/powerpoint/2010/main" val="11003027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054375" y="461041"/>
            <a:ext cx="2973070" cy="553998"/>
          </a:xfrm>
          <a:prstGeom prst="rect">
            <a:avLst/>
          </a:prstGeom>
        </p:spPr>
        <p:txBody>
          <a:bodyPr vert="horz" wrap="square" lIns="0" tIns="0" rIns="0" bIns="0" rtlCol="0" anchor="b">
            <a:spAutoFit/>
          </a:bodyPr>
          <a:lstStyle/>
          <a:p>
            <a:pPr marL="12700">
              <a:lnSpc>
                <a:spcPct val="100000"/>
              </a:lnSpc>
            </a:pPr>
            <a:r>
              <a:rPr dirty="0"/>
              <a:t>Host-Hosting</a:t>
            </a:r>
          </a:p>
        </p:txBody>
      </p:sp>
      <p:sp>
        <p:nvSpPr>
          <p:cNvPr id="3" name="object 3"/>
          <p:cNvSpPr txBox="1"/>
          <p:nvPr/>
        </p:nvSpPr>
        <p:spPr>
          <a:xfrm>
            <a:off x="977590" y="1230286"/>
            <a:ext cx="8231724" cy="4737194"/>
          </a:xfrm>
          <a:prstGeom prst="rect">
            <a:avLst/>
          </a:prstGeom>
        </p:spPr>
        <p:txBody>
          <a:bodyPr vert="horz" wrap="square" lIns="0" tIns="0" rIns="0" bIns="0" rtlCol="0">
            <a:spAutoFit/>
          </a:bodyPr>
          <a:lstStyle/>
          <a:p>
            <a:pPr marL="355600" marR="5080" indent="-342900">
              <a:lnSpc>
                <a:spcPct val="90000"/>
              </a:lnSpc>
              <a:buFont typeface="Arial"/>
              <a:buChar char="•"/>
              <a:tabLst>
                <a:tab pos="354965" algn="l"/>
                <a:tab pos="355600" algn="l"/>
              </a:tabLst>
            </a:pPr>
            <a:r>
              <a:rPr sz="3000" dirty="0">
                <a:solidFill>
                  <a:srgbClr val="002060"/>
                </a:solidFill>
              </a:rPr>
              <a:t>Alınma amacı ne olursa olsun, satın aldığınız alan  adınıza (domain) hazırladığınız web sayfalarını  yüklemek için bir başka deyişle, insanlar sizin  sitenizin adını tarayıcının adres çubuğuna yazdığı  zaman hazırladığınız sayfaların görüntülenmesi  için o sayfaların bir yerde yüklü olması gerekir.</a:t>
            </a:r>
          </a:p>
          <a:p>
            <a:pPr marL="355600" marR="447675" indent="-342900">
              <a:lnSpc>
                <a:spcPts val="3240"/>
              </a:lnSpc>
              <a:spcBef>
                <a:spcPts val="770"/>
              </a:spcBef>
              <a:buFont typeface="Arial"/>
              <a:buChar char="•"/>
              <a:tabLst>
                <a:tab pos="354965" algn="l"/>
                <a:tab pos="355600" algn="l"/>
              </a:tabLst>
            </a:pPr>
            <a:r>
              <a:rPr sz="3000" dirty="0">
                <a:solidFill>
                  <a:srgbClr val="002060"/>
                </a:solidFill>
              </a:rPr>
              <a:t>Sizin adınıza 24 saat boyunca ziyaretçilerin  uğrayabilmesi için bir depo vazifesi gören yere  ihtiyacınız olacak.</a:t>
            </a:r>
          </a:p>
          <a:p>
            <a:pPr marL="355600" indent="-342900">
              <a:lnSpc>
                <a:spcPts val="3420"/>
              </a:lnSpc>
              <a:spcBef>
                <a:spcPts val="310"/>
              </a:spcBef>
              <a:buFont typeface="Arial"/>
              <a:buChar char="•"/>
              <a:tabLst>
                <a:tab pos="354965" algn="l"/>
                <a:tab pos="355600" algn="l"/>
              </a:tabLst>
            </a:pPr>
            <a:r>
              <a:rPr sz="3000" dirty="0">
                <a:solidFill>
                  <a:srgbClr val="002060"/>
                </a:solidFill>
              </a:rPr>
              <a:t>İşte internette bu depo vazifesi gören işlemin adı</a:t>
            </a:r>
          </a:p>
          <a:p>
            <a:pPr marL="355600">
              <a:lnSpc>
                <a:spcPts val="3420"/>
              </a:lnSpc>
            </a:pPr>
            <a:r>
              <a:rPr sz="3000" dirty="0">
                <a:solidFill>
                  <a:srgbClr val="002060"/>
                </a:solidFill>
              </a:rPr>
              <a:t>hosting (barındırma)' dır.</a:t>
            </a:r>
          </a:p>
        </p:txBody>
      </p:sp>
      <p:sp>
        <p:nvSpPr>
          <p:cNvPr id="4" name="object 4"/>
          <p:cNvSpPr/>
          <p:nvPr/>
        </p:nvSpPr>
        <p:spPr>
          <a:xfrm>
            <a:off x="9575620" y="3314913"/>
            <a:ext cx="1872233" cy="1402333"/>
          </a:xfrm>
          <a:prstGeom prst="rect">
            <a:avLst/>
          </a:prstGeom>
          <a:blipFill>
            <a:blip r:embed="rId2" cstate="print"/>
            <a:stretch>
              <a:fillRect/>
            </a:stretch>
          </a:blipFill>
        </p:spPr>
        <p:txBody>
          <a:bodyPr wrap="square" lIns="0" tIns="0" rIns="0" bIns="0" rtlCol="0"/>
          <a:lstStyle/>
          <a:p>
            <a:endParaRPr/>
          </a:p>
        </p:txBody>
      </p:sp>
      <p:sp>
        <p:nvSpPr>
          <p:cNvPr id="5" name="object 5"/>
          <p:cNvSpPr/>
          <p:nvPr/>
        </p:nvSpPr>
        <p:spPr>
          <a:xfrm>
            <a:off x="9445317" y="1485550"/>
            <a:ext cx="2002536" cy="1499996"/>
          </a:xfrm>
          <a:prstGeom prst="rect">
            <a:avLst/>
          </a:prstGeom>
          <a:blipFill>
            <a:blip r:embed="rId3" cstate="print"/>
            <a:stretch>
              <a:fillRect/>
            </a:stretch>
          </a:blipFill>
        </p:spPr>
        <p:txBody>
          <a:bodyPr wrap="square" lIns="0" tIns="0" rIns="0" bIns="0" rtlCol="0"/>
          <a:lstStyle/>
          <a:p>
            <a:endParaRPr/>
          </a:p>
        </p:txBody>
      </p:sp>
    </p:spTree>
    <p:extLst>
      <p:ext uri="{BB962C8B-B14F-4D97-AF65-F5344CB8AC3E}">
        <p14:creationId xmlns:p14="http://schemas.microsoft.com/office/powerpoint/2010/main" val="32762771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p:cNvSpPr txBox="1">
            <a:spLocks noGrp="1"/>
          </p:cNvSpPr>
          <p:nvPr>
            <p:ph type="title"/>
          </p:nvPr>
        </p:nvSpPr>
        <p:spPr>
          <a:xfrm>
            <a:off x="1097280" y="360402"/>
            <a:ext cx="10058400" cy="553998"/>
          </a:xfrm>
          <a:prstGeom prst="rect">
            <a:avLst/>
          </a:prstGeom>
        </p:spPr>
        <p:txBody>
          <a:bodyPr vert="horz" wrap="square" lIns="0" tIns="0" rIns="0" bIns="0" rtlCol="0">
            <a:spAutoFit/>
          </a:bodyPr>
          <a:lstStyle/>
          <a:p>
            <a:pPr marL="12700">
              <a:lnSpc>
                <a:spcPct val="100000"/>
              </a:lnSpc>
            </a:pPr>
            <a:r>
              <a:rPr dirty="0"/>
              <a:t>IP Adresi Nedir, Ne İşe Yarar?</a:t>
            </a:r>
          </a:p>
        </p:txBody>
      </p:sp>
      <p:sp>
        <p:nvSpPr>
          <p:cNvPr id="5" name="object 3"/>
          <p:cNvSpPr txBox="1">
            <a:spLocks noGrp="1"/>
          </p:cNvSpPr>
          <p:nvPr>
            <p:ph idx="1"/>
          </p:nvPr>
        </p:nvSpPr>
        <p:spPr>
          <a:xfrm>
            <a:off x="1097280" y="1064999"/>
            <a:ext cx="10058400" cy="3660874"/>
          </a:xfrm>
          <a:prstGeom prst="rect">
            <a:avLst/>
          </a:prstGeom>
        </p:spPr>
        <p:txBody>
          <a:bodyPr vert="horz" wrap="square" lIns="0" tIns="0" rIns="0" bIns="0" rtlCol="0">
            <a:spAutoFit/>
          </a:bodyPr>
          <a:lstStyle/>
          <a:p>
            <a:pPr marL="355600" marR="210185" indent="-342900">
              <a:lnSpc>
                <a:spcPct val="80000"/>
              </a:lnSpc>
              <a:buFont typeface="Arial"/>
              <a:buChar char="•"/>
              <a:tabLst>
                <a:tab pos="354965" algn="l"/>
                <a:tab pos="355600" algn="l"/>
              </a:tabLst>
            </a:pPr>
            <a:r>
              <a:rPr dirty="0"/>
              <a:t>IP adresi (Yani İnternet Protokol adresi), TCP/IP (İletim  Kontrol Protokolü/İnternet Protokolü) standardını  kullanan bir ağdaki cihazların birbirini tanımak,  birbirleriyle iletişim kurmak ve veri alışverişinde  bulunmak için kullandıkları benzersiz bir numaradır.</a:t>
            </a:r>
          </a:p>
          <a:p>
            <a:pPr marL="355600" marR="5080" indent="-342900">
              <a:lnSpc>
                <a:spcPct val="80000"/>
              </a:lnSpc>
              <a:spcBef>
                <a:spcPts val="645"/>
              </a:spcBef>
              <a:buFont typeface="Arial"/>
              <a:buChar char="•"/>
              <a:tabLst>
                <a:tab pos="354965" algn="l"/>
                <a:tab pos="355600" algn="l"/>
              </a:tabLst>
            </a:pPr>
            <a:r>
              <a:rPr dirty="0"/>
              <a:t>İnternet bağlantısı bulunan her cihazın bu cihaza tahsis  edilen bir adresi olması gerekir. Bu adres ya da numara,  iletilen bilginin doğru adrese gönderilmesini, ya da  verinin doğru adresten alınmasını sağlar.</a:t>
            </a:r>
          </a:p>
          <a:p>
            <a:pPr marL="355600" marR="1212850" indent="-342900">
              <a:lnSpc>
                <a:spcPct val="80000"/>
              </a:lnSpc>
              <a:spcBef>
                <a:spcPts val="645"/>
              </a:spcBef>
              <a:buFont typeface="Arial"/>
              <a:buChar char="•"/>
              <a:tabLst>
                <a:tab pos="354965" algn="l"/>
                <a:tab pos="355600" algn="l"/>
              </a:tabLst>
            </a:pPr>
            <a:r>
              <a:rPr dirty="0"/>
              <a:t>Bugün halen kullanılmakta olan iki tür İnternet  Protokolü bulunmaktadır: IPv4 ve IPv6</a:t>
            </a:r>
          </a:p>
        </p:txBody>
      </p:sp>
    </p:spTree>
    <p:extLst>
      <p:ext uri="{BB962C8B-B14F-4D97-AF65-F5344CB8AC3E}">
        <p14:creationId xmlns:p14="http://schemas.microsoft.com/office/powerpoint/2010/main" val="36776677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063705" y="399678"/>
            <a:ext cx="2973070" cy="553998"/>
          </a:xfrm>
          <a:prstGeom prst="rect">
            <a:avLst/>
          </a:prstGeom>
        </p:spPr>
        <p:txBody>
          <a:bodyPr vert="horz" wrap="square" lIns="0" tIns="0" rIns="0" bIns="0" rtlCol="0" anchor="b">
            <a:spAutoFit/>
          </a:bodyPr>
          <a:lstStyle/>
          <a:p>
            <a:pPr marL="12700">
              <a:lnSpc>
                <a:spcPct val="100000"/>
              </a:lnSpc>
            </a:pPr>
            <a:r>
              <a:rPr dirty="0"/>
              <a:t>Host-Hosting</a:t>
            </a:r>
          </a:p>
        </p:txBody>
      </p:sp>
      <p:sp>
        <p:nvSpPr>
          <p:cNvPr id="3" name="object 3"/>
          <p:cNvSpPr txBox="1"/>
          <p:nvPr/>
        </p:nvSpPr>
        <p:spPr>
          <a:xfrm>
            <a:off x="576374" y="1186942"/>
            <a:ext cx="7624445" cy="4144724"/>
          </a:xfrm>
          <a:prstGeom prst="rect">
            <a:avLst/>
          </a:prstGeom>
        </p:spPr>
        <p:txBody>
          <a:bodyPr vert="horz" wrap="square" lIns="0" tIns="0" rIns="0" bIns="0" rtlCol="0">
            <a:spAutoFit/>
          </a:bodyPr>
          <a:lstStyle/>
          <a:p>
            <a:pPr marL="355600" indent="-342900">
              <a:buFont typeface="Arial"/>
              <a:buChar char="•"/>
              <a:tabLst>
                <a:tab pos="354965" algn="l"/>
                <a:tab pos="355600" algn="l"/>
              </a:tabLst>
            </a:pPr>
            <a:r>
              <a:rPr sz="3200" dirty="0">
                <a:solidFill>
                  <a:srgbClr val="002060"/>
                </a:solidFill>
              </a:rPr>
              <a:t>Sürekli internete açık olan yerler sayesinde</a:t>
            </a:r>
          </a:p>
          <a:p>
            <a:pPr marL="355600"/>
            <a:r>
              <a:rPr sz="3200" dirty="0">
                <a:solidFill>
                  <a:srgbClr val="002060"/>
                </a:solidFill>
              </a:rPr>
              <a:t>siteniz günün her saatinde ziyaret edilebilir.</a:t>
            </a:r>
          </a:p>
          <a:p>
            <a:pPr marL="355600" marR="165735" indent="-342900">
              <a:spcBef>
                <a:spcPts val="770"/>
              </a:spcBef>
              <a:buFont typeface="Arial"/>
              <a:buChar char="•"/>
              <a:tabLst>
                <a:tab pos="354965" algn="l"/>
                <a:tab pos="355600" algn="l"/>
              </a:tabLst>
            </a:pPr>
            <a:r>
              <a:rPr sz="3200" dirty="0">
                <a:solidFill>
                  <a:srgbClr val="002060"/>
                </a:solidFill>
              </a:rPr>
              <a:t>Günümüzde bir çok yerli ve yabancı firma  hosting işlemi yapmakta ve sizlere aldığınız  domain adının aktif hale getirilmesi için yer  tahsis etmektedir.</a:t>
            </a:r>
          </a:p>
          <a:p>
            <a:pPr marL="355600" indent="-342900">
              <a:spcBef>
                <a:spcPts val="765"/>
              </a:spcBef>
              <a:buFont typeface="Arial"/>
              <a:buChar char="•"/>
              <a:tabLst>
                <a:tab pos="354965" algn="l"/>
                <a:tab pos="355600" algn="l"/>
              </a:tabLst>
            </a:pPr>
            <a:r>
              <a:rPr sz="3200" dirty="0">
                <a:solidFill>
                  <a:srgbClr val="002060"/>
                </a:solidFill>
              </a:rPr>
              <a:t>Bu yer tahsis işlemi (hosting) aylık</a:t>
            </a:r>
            <a:r>
              <a:rPr sz="3200" dirty="0">
                <a:solidFill>
                  <a:srgbClr val="002060"/>
                </a:solidFill>
              </a:rPr>
              <a:t> yada </a:t>
            </a:r>
            <a:r>
              <a:rPr sz="3200" dirty="0" err="1" smtClean="0">
                <a:solidFill>
                  <a:srgbClr val="002060"/>
                </a:solidFill>
              </a:rPr>
              <a:t>yıllık</a:t>
            </a:r>
            <a:r>
              <a:rPr lang="tr-TR" sz="3200" dirty="0" smtClean="0">
                <a:solidFill>
                  <a:srgbClr val="002060"/>
                </a:solidFill>
              </a:rPr>
              <a:t> </a:t>
            </a:r>
            <a:r>
              <a:rPr sz="3200" dirty="0" err="1" smtClean="0">
                <a:solidFill>
                  <a:srgbClr val="002060"/>
                </a:solidFill>
              </a:rPr>
              <a:t>olarak</a:t>
            </a:r>
            <a:r>
              <a:rPr sz="3200" dirty="0" smtClean="0">
                <a:solidFill>
                  <a:srgbClr val="002060"/>
                </a:solidFill>
              </a:rPr>
              <a:t> </a:t>
            </a:r>
            <a:r>
              <a:rPr sz="3200" dirty="0">
                <a:solidFill>
                  <a:srgbClr val="002060"/>
                </a:solidFill>
              </a:rPr>
              <a:t>kira usulü ile yapılmaktadır.</a:t>
            </a:r>
          </a:p>
        </p:txBody>
      </p:sp>
      <p:pic>
        <p:nvPicPr>
          <p:cNvPr id="4" name="Picture 2" descr="data center ile ilgili görsel sonucu"/>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80272" y="1419656"/>
            <a:ext cx="3646812" cy="20513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315093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66341" y="399678"/>
            <a:ext cx="2973070" cy="553998"/>
          </a:xfrm>
          <a:prstGeom prst="rect">
            <a:avLst/>
          </a:prstGeom>
        </p:spPr>
        <p:txBody>
          <a:bodyPr vert="horz" wrap="square" lIns="0" tIns="0" rIns="0" bIns="0" rtlCol="0" anchor="b">
            <a:spAutoFit/>
          </a:bodyPr>
          <a:lstStyle/>
          <a:p>
            <a:pPr marL="12700">
              <a:lnSpc>
                <a:spcPct val="100000"/>
              </a:lnSpc>
            </a:pPr>
            <a:r>
              <a:rPr dirty="0"/>
              <a:t>Host-Hosting</a:t>
            </a:r>
          </a:p>
        </p:txBody>
      </p:sp>
      <p:sp>
        <p:nvSpPr>
          <p:cNvPr id="3" name="object 3"/>
          <p:cNvSpPr txBox="1"/>
          <p:nvPr/>
        </p:nvSpPr>
        <p:spPr>
          <a:xfrm>
            <a:off x="1089557" y="1145292"/>
            <a:ext cx="10013872" cy="2277547"/>
          </a:xfrm>
          <a:prstGeom prst="rect">
            <a:avLst/>
          </a:prstGeom>
        </p:spPr>
        <p:txBody>
          <a:bodyPr vert="horz" wrap="square" lIns="0" tIns="0" rIns="0" bIns="0" rtlCol="0">
            <a:spAutoFit/>
          </a:bodyPr>
          <a:lstStyle/>
          <a:p>
            <a:pPr marL="355600" indent="-342900">
              <a:buFont typeface="Arial"/>
              <a:buChar char="•"/>
              <a:tabLst>
                <a:tab pos="354965" algn="l"/>
                <a:tab pos="355600" algn="l"/>
              </a:tabLst>
            </a:pPr>
            <a:r>
              <a:rPr sz="3200" b="1" spc="-5" dirty="0">
                <a:solidFill>
                  <a:srgbClr val="002060"/>
                </a:solidFill>
                <a:cs typeface="Calibri"/>
              </a:rPr>
              <a:t>Hosting </a:t>
            </a:r>
            <a:r>
              <a:rPr sz="3200" b="1" dirty="0">
                <a:solidFill>
                  <a:srgbClr val="002060"/>
                </a:solidFill>
                <a:cs typeface="Calibri"/>
              </a:rPr>
              <a:t>işlemlerinde </a:t>
            </a:r>
            <a:r>
              <a:rPr sz="3200" b="1" dirty="0" err="1">
                <a:solidFill>
                  <a:srgbClr val="002060"/>
                </a:solidFill>
                <a:cs typeface="Calibri"/>
              </a:rPr>
              <a:t>önemli</a:t>
            </a:r>
            <a:r>
              <a:rPr sz="3200" b="1" spc="-90" dirty="0">
                <a:solidFill>
                  <a:srgbClr val="002060"/>
                </a:solidFill>
                <a:cs typeface="Calibri"/>
              </a:rPr>
              <a:t> </a:t>
            </a:r>
            <a:r>
              <a:rPr sz="3200" b="1" spc="-5" dirty="0" err="1" smtClean="0">
                <a:solidFill>
                  <a:srgbClr val="002060"/>
                </a:solidFill>
                <a:cs typeface="Calibri"/>
              </a:rPr>
              <a:t>noktalar</a:t>
            </a:r>
            <a:r>
              <a:rPr lang="tr-TR" sz="3200" b="1" spc="-5" dirty="0" smtClean="0">
                <a:solidFill>
                  <a:srgbClr val="002060"/>
                </a:solidFill>
                <a:cs typeface="Calibri"/>
              </a:rPr>
              <a:t> </a:t>
            </a:r>
            <a:r>
              <a:rPr sz="3200" b="1" spc="-5" dirty="0" err="1" smtClean="0">
                <a:solidFill>
                  <a:srgbClr val="002060"/>
                </a:solidFill>
                <a:cs typeface="Calibri"/>
              </a:rPr>
              <a:t>şunlardır</a:t>
            </a:r>
            <a:r>
              <a:rPr sz="3200" b="1" spc="-110" dirty="0" smtClean="0">
                <a:solidFill>
                  <a:srgbClr val="002060"/>
                </a:solidFill>
                <a:cs typeface="Calibri"/>
              </a:rPr>
              <a:t> </a:t>
            </a:r>
            <a:r>
              <a:rPr sz="3200" b="1" dirty="0">
                <a:solidFill>
                  <a:srgbClr val="002060"/>
                </a:solidFill>
                <a:cs typeface="Calibri"/>
              </a:rPr>
              <a:t>:</a:t>
            </a:r>
            <a:endParaRPr sz="3200" dirty="0">
              <a:solidFill>
                <a:srgbClr val="002060"/>
              </a:solidFill>
              <a:cs typeface="Calibri"/>
            </a:endParaRPr>
          </a:p>
          <a:p>
            <a:pPr marL="355600" indent="-342900">
              <a:spcBef>
                <a:spcPts val="770"/>
              </a:spcBef>
              <a:buFont typeface="Arial"/>
              <a:buChar char="•"/>
              <a:tabLst>
                <a:tab pos="354965" algn="l"/>
                <a:tab pos="355600" algn="l"/>
              </a:tabLst>
            </a:pPr>
            <a:r>
              <a:rPr sz="3200" dirty="0">
                <a:solidFill>
                  <a:srgbClr val="002060"/>
                </a:solidFill>
                <a:cs typeface="Calibri"/>
              </a:rPr>
              <a:t>-</a:t>
            </a:r>
            <a:r>
              <a:rPr sz="3200" spc="-95" dirty="0">
                <a:solidFill>
                  <a:srgbClr val="002060"/>
                </a:solidFill>
                <a:cs typeface="Calibri"/>
              </a:rPr>
              <a:t> </a:t>
            </a:r>
            <a:r>
              <a:rPr sz="3200" spc="-5" dirty="0">
                <a:solidFill>
                  <a:srgbClr val="002060"/>
                </a:solidFill>
                <a:cs typeface="Calibri"/>
              </a:rPr>
              <a:t>Hız</a:t>
            </a:r>
            <a:endParaRPr sz="3200" dirty="0">
              <a:solidFill>
                <a:srgbClr val="002060"/>
              </a:solidFill>
              <a:cs typeface="Calibri"/>
            </a:endParaRPr>
          </a:p>
          <a:p>
            <a:pPr marL="355600" indent="-342900">
              <a:spcBef>
                <a:spcPts val="765"/>
              </a:spcBef>
              <a:buFont typeface="Arial"/>
              <a:buChar char="•"/>
              <a:tabLst>
                <a:tab pos="354965" algn="l"/>
                <a:tab pos="355600" algn="l"/>
              </a:tabLst>
            </a:pPr>
            <a:r>
              <a:rPr sz="3200" dirty="0">
                <a:solidFill>
                  <a:srgbClr val="002060"/>
                </a:solidFill>
                <a:cs typeface="Calibri"/>
              </a:rPr>
              <a:t>- </a:t>
            </a:r>
            <a:r>
              <a:rPr sz="3200" spc="-5" dirty="0">
                <a:solidFill>
                  <a:srgbClr val="002060"/>
                </a:solidFill>
                <a:cs typeface="Calibri"/>
              </a:rPr>
              <a:t>Siteniz </a:t>
            </a:r>
            <a:r>
              <a:rPr sz="3200" dirty="0">
                <a:solidFill>
                  <a:srgbClr val="002060"/>
                </a:solidFill>
                <a:cs typeface="Calibri"/>
              </a:rPr>
              <a:t>için </a:t>
            </a:r>
            <a:r>
              <a:rPr sz="3200" spc="-20" dirty="0">
                <a:solidFill>
                  <a:srgbClr val="002060"/>
                </a:solidFill>
                <a:cs typeface="Calibri"/>
              </a:rPr>
              <a:t>size </a:t>
            </a:r>
            <a:r>
              <a:rPr sz="3200" spc="-5" dirty="0">
                <a:solidFill>
                  <a:srgbClr val="002060"/>
                </a:solidFill>
                <a:cs typeface="Calibri"/>
              </a:rPr>
              <a:t>verilecek </a:t>
            </a:r>
            <a:r>
              <a:rPr sz="3200" dirty="0">
                <a:solidFill>
                  <a:srgbClr val="002060"/>
                </a:solidFill>
                <a:cs typeface="Calibri"/>
              </a:rPr>
              <a:t>alan </a:t>
            </a:r>
            <a:r>
              <a:rPr sz="3200" spc="-5" dirty="0">
                <a:solidFill>
                  <a:srgbClr val="002060"/>
                </a:solidFill>
                <a:cs typeface="Calibri"/>
              </a:rPr>
              <a:t>boyutu</a:t>
            </a:r>
            <a:r>
              <a:rPr sz="3200" spc="-20" dirty="0">
                <a:solidFill>
                  <a:srgbClr val="002060"/>
                </a:solidFill>
                <a:cs typeface="Calibri"/>
              </a:rPr>
              <a:t> </a:t>
            </a:r>
            <a:r>
              <a:rPr sz="3200" spc="5" dirty="0">
                <a:solidFill>
                  <a:srgbClr val="002060"/>
                </a:solidFill>
                <a:cs typeface="Calibri"/>
              </a:rPr>
              <a:t>(MB)</a:t>
            </a:r>
            <a:endParaRPr sz="3200" dirty="0">
              <a:solidFill>
                <a:srgbClr val="002060"/>
              </a:solidFill>
              <a:cs typeface="Calibri"/>
            </a:endParaRPr>
          </a:p>
          <a:p>
            <a:pPr marL="355600" indent="-342900">
              <a:spcBef>
                <a:spcPts val="765"/>
              </a:spcBef>
              <a:buFont typeface="Arial"/>
              <a:buChar char="•"/>
              <a:tabLst>
                <a:tab pos="354965" algn="l"/>
                <a:tab pos="355600" algn="l"/>
              </a:tabLst>
            </a:pPr>
            <a:r>
              <a:rPr sz="3200" dirty="0">
                <a:solidFill>
                  <a:srgbClr val="002060"/>
                </a:solidFill>
                <a:cs typeface="Calibri"/>
              </a:rPr>
              <a:t>- </a:t>
            </a:r>
            <a:r>
              <a:rPr sz="3200" spc="-10" dirty="0">
                <a:solidFill>
                  <a:srgbClr val="002060"/>
                </a:solidFill>
                <a:cs typeface="Calibri"/>
              </a:rPr>
              <a:t>Desteklediği programlar </a:t>
            </a:r>
            <a:r>
              <a:rPr sz="3200" spc="-15" dirty="0">
                <a:solidFill>
                  <a:srgbClr val="002060"/>
                </a:solidFill>
                <a:cs typeface="Calibri"/>
              </a:rPr>
              <a:t>ve </a:t>
            </a:r>
            <a:r>
              <a:rPr sz="3200" spc="-5" dirty="0">
                <a:solidFill>
                  <a:srgbClr val="002060"/>
                </a:solidFill>
                <a:cs typeface="Calibri"/>
              </a:rPr>
              <a:t>genel</a:t>
            </a:r>
            <a:r>
              <a:rPr sz="3200" spc="15" dirty="0">
                <a:solidFill>
                  <a:srgbClr val="002060"/>
                </a:solidFill>
                <a:cs typeface="Calibri"/>
              </a:rPr>
              <a:t> </a:t>
            </a:r>
            <a:r>
              <a:rPr sz="3200" spc="-15" dirty="0">
                <a:solidFill>
                  <a:srgbClr val="002060"/>
                </a:solidFill>
                <a:cs typeface="Calibri"/>
              </a:rPr>
              <a:t>özellikler</a:t>
            </a:r>
            <a:endParaRPr sz="3200" dirty="0">
              <a:solidFill>
                <a:srgbClr val="002060"/>
              </a:solidFill>
              <a:cs typeface="Calibri"/>
            </a:endParaRPr>
          </a:p>
        </p:txBody>
      </p:sp>
      <p:sp>
        <p:nvSpPr>
          <p:cNvPr id="4" name="object 4"/>
          <p:cNvSpPr/>
          <p:nvPr/>
        </p:nvSpPr>
        <p:spPr>
          <a:xfrm>
            <a:off x="4001254" y="4055981"/>
            <a:ext cx="2676525" cy="1704975"/>
          </a:xfrm>
          <a:prstGeom prst="rect">
            <a:avLst/>
          </a:prstGeom>
          <a:blipFill>
            <a:blip r:embed="rId2" cstate="print"/>
            <a:stretch>
              <a:fillRect/>
            </a:stretch>
          </a:blipFill>
        </p:spPr>
        <p:txBody>
          <a:bodyPr wrap="square" lIns="0" tIns="0" rIns="0" bIns="0" rtlCol="0"/>
          <a:lstStyle/>
          <a:p>
            <a:endParaRPr/>
          </a:p>
        </p:txBody>
      </p:sp>
    </p:spTree>
    <p:extLst>
      <p:ext uri="{BB962C8B-B14F-4D97-AF65-F5344CB8AC3E}">
        <p14:creationId xmlns:p14="http://schemas.microsoft.com/office/powerpoint/2010/main" val="17181572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46778" y="343695"/>
            <a:ext cx="2733040" cy="553998"/>
          </a:xfrm>
          <a:prstGeom prst="rect">
            <a:avLst/>
          </a:prstGeom>
        </p:spPr>
        <p:txBody>
          <a:bodyPr vert="horz" wrap="square" lIns="0" tIns="0" rIns="0" bIns="0" rtlCol="0" anchor="b">
            <a:spAutoFit/>
          </a:bodyPr>
          <a:lstStyle/>
          <a:p>
            <a:pPr marL="12700">
              <a:lnSpc>
                <a:spcPct val="100000"/>
              </a:lnSpc>
            </a:pPr>
            <a:r>
              <a:rPr dirty="0"/>
              <a:t>Hosting-HIZ</a:t>
            </a:r>
          </a:p>
        </p:txBody>
      </p:sp>
      <p:sp>
        <p:nvSpPr>
          <p:cNvPr id="3" name="object 3"/>
          <p:cNvSpPr txBox="1"/>
          <p:nvPr/>
        </p:nvSpPr>
        <p:spPr>
          <a:xfrm>
            <a:off x="1146778" y="1229269"/>
            <a:ext cx="10096610" cy="4001095"/>
          </a:xfrm>
          <a:prstGeom prst="rect">
            <a:avLst/>
          </a:prstGeom>
        </p:spPr>
        <p:txBody>
          <a:bodyPr vert="horz" wrap="square" lIns="0" tIns="0" rIns="0" bIns="0" rtlCol="0">
            <a:spAutoFit/>
          </a:bodyPr>
          <a:lstStyle/>
          <a:p>
            <a:pPr marL="355600" indent="-342900">
              <a:buFont typeface="Arial"/>
              <a:buChar char="•"/>
              <a:tabLst>
                <a:tab pos="354965" algn="l"/>
                <a:tab pos="355600" algn="l"/>
              </a:tabLst>
            </a:pPr>
            <a:r>
              <a:rPr sz="3000" dirty="0">
                <a:solidFill>
                  <a:srgbClr val="002060"/>
                </a:solidFill>
              </a:rPr>
              <a:t>Sitenize ait sayfaların yüklenme hızı burada</a:t>
            </a:r>
          </a:p>
          <a:p>
            <a:pPr marL="355600"/>
            <a:r>
              <a:rPr sz="3000" dirty="0">
                <a:solidFill>
                  <a:srgbClr val="002060"/>
                </a:solidFill>
              </a:rPr>
              <a:t>çok önemli bir unsur oluşturmaktadır.</a:t>
            </a:r>
          </a:p>
          <a:p>
            <a:pPr marL="355600" marR="5080" indent="-342900">
              <a:spcBef>
                <a:spcPts val="770"/>
              </a:spcBef>
              <a:buFont typeface="Arial"/>
              <a:buChar char="•"/>
              <a:tabLst>
                <a:tab pos="354965" algn="l"/>
                <a:tab pos="355600" algn="l"/>
              </a:tabLst>
            </a:pPr>
            <a:r>
              <a:rPr sz="3000" dirty="0">
                <a:solidFill>
                  <a:srgbClr val="002060"/>
                </a:solidFill>
              </a:rPr>
              <a:t>Gezilen sitelerin yavaş olarak gelmesinin yada  gelmemesinin iki önemli nedeni vardır.</a:t>
            </a:r>
          </a:p>
          <a:p>
            <a:pPr marL="355600" marR="636270" indent="-342900">
              <a:spcBef>
                <a:spcPts val="765"/>
              </a:spcBef>
              <a:buFont typeface="Arial"/>
              <a:buChar char="•"/>
              <a:tabLst>
                <a:tab pos="354965" algn="l"/>
                <a:tab pos="355600" algn="l"/>
              </a:tabLst>
            </a:pPr>
            <a:r>
              <a:rPr sz="3000" dirty="0">
                <a:solidFill>
                  <a:srgbClr val="002060"/>
                </a:solidFill>
              </a:rPr>
              <a:t>Bunlardan ilki internete bağlandığınız  bilgisayarın yeterli aksama sahip  olamamasından kaynaklanan nedenlerdir.</a:t>
            </a:r>
          </a:p>
          <a:p>
            <a:pPr marL="355600" indent="-342900">
              <a:spcBef>
                <a:spcPts val="765"/>
              </a:spcBef>
              <a:buFont typeface="Arial"/>
              <a:buChar char="•"/>
              <a:tabLst>
                <a:tab pos="354965" algn="l"/>
                <a:tab pos="355600" algn="l"/>
              </a:tabLst>
            </a:pPr>
            <a:r>
              <a:rPr sz="3000" dirty="0">
                <a:solidFill>
                  <a:srgbClr val="002060"/>
                </a:solidFill>
              </a:rPr>
              <a:t>İkincisi ise hostingden daha doğrusu hosting</a:t>
            </a:r>
          </a:p>
          <a:p>
            <a:pPr marL="355600"/>
            <a:r>
              <a:rPr sz="3000" dirty="0">
                <a:solidFill>
                  <a:srgbClr val="002060"/>
                </a:solidFill>
              </a:rPr>
              <a:t>aldığınız serverdan kaynaklanan nedenlerdir.</a:t>
            </a:r>
          </a:p>
        </p:txBody>
      </p:sp>
    </p:spTree>
    <p:extLst>
      <p:ext uri="{BB962C8B-B14F-4D97-AF65-F5344CB8AC3E}">
        <p14:creationId xmlns:p14="http://schemas.microsoft.com/office/powerpoint/2010/main" val="39182355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00125" y="395726"/>
            <a:ext cx="2733040" cy="553998"/>
          </a:xfrm>
          <a:prstGeom prst="rect">
            <a:avLst/>
          </a:prstGeom>
        </p:spPr>
        <p:txBody>
          <a:bodyPr vert="horz" wrap="square" lIns="0" tIns="0" rIns="0" bIns="0" rtlCol="0" anchor="b">
            <a:spAutoFit/>
          </a:bodyPr>
          <a:lstStyle/>
          <a:p>
            <a:pPr marL="12700">
              <a:lnSpc>
                <a:spcPct val="100000"/>
              </a:lnSpc>
            </a:pPr>
            <a:r>
              <a:rPr dirty="0"/>
              <a:t>Hosting-HIZ</a:t>
            </a:r>
          </a:p>
        </p:txBody>
      </p:sp>
      <p:sp>
        <p:nvSpPr>
          <p:cNvPr id="3" name="object 3"/>
          <p:cNvSpPr txBox="1"/>
          <p:nvPr/>
        </p:nvSpPr>
        <p:spPr>
          <a:xfrm>
            <a:off x="1100125" y="1230287"/>
            <a:ext cx="10264561" cy="3506088"/>
          </a:xfrm>
          <a:prstGeom prst="rect">
            <a:avLst/>
          </a:prstGeom>
        </p:spPr>
        <p:txBody>
          <a:bodyPr vert="horz" wrap="square" lIns="0" tIns="0" rIns="0" bIns="0" rtlCol="0">
            <a:spAutoFit/>
          </a:bodyPr>
          <a:lstStyle/>
          <a:p>
            <a:pPr marL="355600" marR="5080" indent="-342900">
              <a:lnSpc>
                <a:spcPct val="90000"/>
              </a:lnSpc>
              <a:buFont typeface="Arial"/>
              <a:buChar char="•"/>
              <a:tabLst>
                <a:tab pos="354965" algn="l"/>
                <a:tab pos="355600" algn="l"/>
              </a:tabLst>
            </a:pPr>
            <a:r>
              <a:rPr sz="3000" spc="-25" dirty="0">
                <a:solidFill>
                  <a:srgbClr val="002060"/>
                </a:solidFill>
                <a:cs typeface="Calibri"/>
              </a:rPr>
              <a:t>Şayet </a:t>
            </a:r>
            <a:r>
              <a:rPr sz="3000" spc="-10" dirty="0">
                <a:solidFill>
                  <a:srgbClr val="002060"/>
                </a:solidFill>
                <a:cs typeface="Calibri"/>
              </a:rPr>
              <a:t>hosting </a:t>
            </a:r>
            <a:r>
              <a:rPr sz="3000" spc="-5" dirty="0">
                <a:solidFill>
                  <a:srgbClr val="002060"/>
                </a:solidFill>
                <a:cs typeface="Calibri"/>
              </a:rPr>
              <a:t>aldığınız sunucunun </a:t>
            </a:r>
            <a:r>
              <a:rPr sz="3000" spc="-20" dirty="0">
                <a:solidFill>
                  <a:srgbClr val="002060"/>
                </a:solidFill>
                <a:cs typeface="Calibri"/>
              </a:rPr>
              <a:t>internete </a:t>
            </a:r>
            <a:r>
              <a:rPr sz="3000" spc="-5" dirty="0">
                <a:solidFill>
                  <a:srgbClr val="002060"/>
                </a:solidFill>
                <a:cs typeface="Calibri"/>
              </a:rPr>
              <a:t>çıkış  hızı düşük </a:t>
            </a:r>
            <a:r>
              <a:rPr sz="3000" dirty="0">
                <a:solidFill>
                  <a:srgbClr val="002060"/>
                </a:solidFill>
                <a:cs typeface="Calibri"/>
              </a:rPr>
              <a:t>ise </a:t>
            </a:r>
            <a:r>
              <a:rPr sz="3000" spc="-30" dirty="0">
                <a:solidFill>
                  <a:srgbClr val="002060"/>
                </a:solidFill>
                <a:cs typeface="Calibri"/>
              </a:rPr>
              <a:t>ya </a:t>
            </a:r>
            <a:r>
              <a:rPr sz="3000" spc="-5" dirty="0">
                <a:solidFill>
                  <a:srgbClr val="002060"/>
                </a:solidFill>
                <a:cs typeface="Calibri"/>
              </a:rPr>
              <a:t>da </a:t>
            </a:r>
            <a:r>
              <a:rPr sz="3000" spc="-10" dirty="0">
                <a:solidFill>
                  <a:srgbClr val="002060"/>
                </a:solidFill>
                <a:cs typeface="Calibri"/>
              </a:rPr>
              <a:t>kapasitesinin üstünde hosting  </a:t>
            </a:r>
            <a:r>
              <a:rPr sz="3000" spc="-5" dirty="0">
                <a:solidFill>
                  <a:srgbClr val="002060"/>
                </a:solidFill>
                <a:cs typeface="Calibri"/>
              </a:rPr>
              <a:t>hizmeti </a:t>
            </a:r>
            <a:r>
              <a:rPr sz="3000" spc="-15" dirty="0">
                <a:solidFill>
                  <a:srgbClr val="002060"/>
                </a:solidFill>
                <a:cs typeface="Calibri"/>
              </a:rPr>
              <a:t>veriyorsa doğal </a:t>
            </a:r>
            <a:r>
              <a:rPr sz="3000" spc="-10" dirty="0">
                <a:solidFill>
                  <a:srgbClr val="002060"/>
                </a:solidFill>
                <a:cs typeface="Calibri"/>
              </a:rPr>
              <a:t>olarak sayfalarınızın  </a:t>
            </a:r>
            <a:r>
              <a:rPr sz="3000" spc="-5" dirty="0">
                <a:solidFill>
                  <a:srgbClr val="002060"/>
                </a:solidFill>
                <a:cs typeface="Calibri"/>
              </a:rPr>
              <a:t>yüklenme hızı </a:t>
            </a:r>
            <a:r>
              <a:rPr sz="3000" spc="-30" dirty="0">
                <a:solidFill>
                  <a:srgbClr val="002060"/>
                </a:solidFill>
                <a:cs typeface="Calibri"/>
              </a:rPr>
              <a:t>yavaş</a:t>
            </a:r>
            <a:r>
              <a:rPr sz="3000" spc="-40" dirty="0">
                <a:solidFill>
                  <a:srgbClr val="002060"/>
                </a:solidFill>
                <a:cs typeface="Calibri"/>
              </a:rPr>
              <a:t> </a:t>
            </a:r>
            <a:r>
              <a:rPr sz="3000" spc="-65" dirty="0">
                <a:solidFill>
                  <a:srgbClr val="002060"/>
                </a:solidFill>
                <a:cs typeface="Calibri"/>
              </a:rPr>
              <a:t>olur</a:t>
            </a:r>
            <a:r>
              <a:rPr sz="3000" spc="-65" dirty="0">
                <a:solidFill>
                  <a:srgbClr val="002060"/>
                </a:solidFill>
                <a:cs typeface="Calibri"/>
              </a:rPr>
              <a:t>.</a:t>
            </a:r>
            <a:endParaRPr sz="3000" dirty="0">
              <a:solidFill>
                <a:srgbClr val="002060"/>
              </a:solidFill>
              <a:cs typeface="Calibri"/>
            </a:endParaRPr>
          </a:p>
          <a:p>
            <a:pPr marL="355600" marR="281305" indent="-342900">
              <a:lnSpc>
                <a:spcPct val="90000"/>
              </a:lnSpc>
              <a:spcBef>
                <a:spcPts val="720"/>
              </a:spcBef>
              <a:buFont typeface="Arial"/>
              <a:buChar char="•"/>
              <a:tabLst>
                <a:tab pos="354965" algn="l"/>
                <a:tab pos="355600" algn="l"/>
              </a:tabLst>
            </a:pPr>
            <a:r>
              <a:rPr sz="3000" spc="-20" dirty="0">
                <a:solidFill>
                  <a:srgbClr val="002060"/>
                </a:solidFill>
                <a:cs typeface="Calibri"/>
              </a:rPr>
              <a:t>Ayrıca </a:t>
            </a:r>
            <a:r>
              <a:rPr sz="3000" spc="-5" dirty="0">
                <a:solidFill>
                  <a:srgbClr val="002060"/>
                </a:solidFill>
                <a:cs typeface="Calibri"/>
              </a:rPr>
              <a:t>hız </a:t>
            </a:r>
            <a:r>
              <a:rPr sz="3000" spc="-20" dirty="0">
                <a:solidFill>
                  <a:srgbClr val="002060"/>
                </a:solidFill>
                <a:cs typeface="Calibri"/>
              </a:rPr>
              <a:t>konusu </a:t>
            </a:r>
            <a:r>
              <a:rPr sz="3000" spc="-10" dirty="0">
                <a:solidFill>
                  <a:srgbClr val="002060"/>
                </a:solidFill>
                <a:cs typeface="Calibri"/>
              </a:rPr>
              <a:t>sayfalarınızın </a:t>
            </a:r>
            <a:r>
              <a:rPr sz="3000" spc="-5" dirty="0">
                <a:solidFill>
                  <a:srgbClr val="002060"/>
                </a:solidFill>
                <a:cs typeface="Calibri"/>
              </a:rPr>
              <a:t>boyutu </a:t>
            </a:r>
            <a:r>
              <a:rPr sz="3000" spc="-15" dirty="0">
                <a:solidFill>
                  <a:srgbClr val="002060"/>
                </a:solidFill>
                <a:cs typeface="Calibri"/>
              </a:rPr>
              <a:t>ve  </a:t>
            </a:r>
            <a:r>
              <a:rPr sz="3000" spc="-5" dirty="0">
                <a:solidFill>
                  <a:srgbClr val="002060"/>
                </a:solidFill>
                <a:cs typeface="Calibri"/>
              </a:rPr>
              <a:t>hazırlandıkları </a:t>
            </a:r>
            <a:r>
              <a:rPr sz="3000" spc="-10" dirty="0">
                <a:solidFill>
                  <a:srgbClr val="002060"/>
                </a:solidFill>
                <a:cs typeface="Calibri"/>
              </a:rPr>
              <a:t>programlarla </a:t>
            </a:r>
            <a:r>
              <a:rPr sz="3000" spc="-5" dirty="0">
                <a:solidFill>
                  <a:srgbClr val="002060"/>
                </a:solidFill>
                <a:cs typeface="Calibri"/>
              </a:rPr>
              <a:t>da </a:t>
            </a:r>
            <a:r>
              <a:rPr sz="3000" spc="-10" dirty="0">
                <a:solidFill>
                  <a:srgbClr val="002060"/>
                </a:solidFill>
                <a:cs typeface="Calibri"/>
              </a:rPr>
              <a:t>alakalı </a:t>
            </a:r>
            <a:r>
              <a:rPr sz="3000" spc="-5" dirty="0">
                <a:solidFill>
                  <a:srgbClr val="002060"/>
                </a:solidFill>
                <a:cs typeface="Calibri"/>
              </a:rPr>
              <a:t>olduğunu  </a:t>
            </a:r>
            <a:r>
              <a:rPr sz="3000" spc="-10" dirty="0">
                <a:solidFill>
                  <a:srgbClr val="002060"/>
                </a:solidFill>
                <a:cs typeface="Calibri"/>
              </a:rPr>
              <a:t>hatırlatalım. </a:t>
            </a:r>
            <a:r>
              <a:rPr sz="3000" spc="-5" dirty="0">
                <a:solidFill>
                  <a:srgbClr val="002060"/>
                </a:solidFill>
                <a:cs typeface="Calibri"/>
              </a:rPr>
              <a:t>Çünkü </a:t>
            </a:r>
            <a:r>
              <a:rPr sz="3000" dirty="0">
                <a:solidFill>
                  <a:srgbClr val="002060"/>
                </a:solidFill>
                <a:cs typeface="Calibri"/>
              </a:rPr>
              <a:t>bazı </a:t>
            </a:r>
            <a:r>
              <a:rPr sz="3000" spc="-10" dirty="0">
                <a:solidFill>
                  <a:srgbClr val="002060"/>
                </a:solidFill>
                <a:cs typeface="Calibri"/>
              </a:rPr>
              <a:t>siteler </a:t>
            </a:r>
            <a:r>
              <a:rPr sz="3000" spc="-5" dirty="0">
                <a:solidFill>
                  <a:srgbClr val="002060"/>
                </a:solidFill>
                <a:cs typeface="Calibri"/>
              </a:rPr>
              <a:t>flash </a:t>
            </a:r>
            <a:r>
              <a:rPr sz="3000" spc="-15" dirty="0">
                <a:solidFill>
                  <a:srgbClr val="002060"/>
                </a:solidFill>
                <a:cs typeface="Calibri"/>
              </a:rPr>
              <a:t>ve  </a:t>
            </a:r>
            <a:r>
              <a:rPr sz="3000" spc="-10" dirty="0">
                <a:solidFill>
                  <a:srgbClr val="002060"/>
                </a:solidFill>
                <a:cs typeface="Calibri"/>
              </a:rPr>
              <a:t>animasyon programları </a:t>
            </a:r>
            <a:r>
              <a:rPr sz="3000" spc="-5" dirty="0">
                <a:solidFill>
                  <a:srgbClr val="002060"/>
                </a:solidFill>
                <a:cs typeface="Calibri"/>
              </a:rPr>
              <a:t>ile</a:t>
            </a:r>
            <a:r>
              <a:rPr sz="3000" spc="-65" dirty="0">
                <a:solidFill>
                  <a:srgbClr val="002060"/>
                </a:solidFill>
                <a:cs typeface="Calibri"/>
              </a:rPr>
              <a:t> </a:t>
            </a:r>
            <a:r>
              <a:rPr sz="3000" spc="-30" dirty="0">
                <a:solidFill>
                  <a:srgbClr val="002060"/>
                </a:solidFill>
                <a:cs typeface="Calibri"/>
              </a:rPr>
              <a:t>hazırlanır</a:t>
            </a:r>
            <a:r>
              <a:rPr sz="3000" spc="-30" dirty="0">
                <a:solidFill>
                  <a:srgbClr val="002060"/>
                </a:solidFill>
                <a:cs typeface="Calibri"/>
              </a:rPr>
              <a:t>.</a:t>
            </a:r>
            <a:endParaRPr sz="3000" dirty="0">
              <a:solidFill>
                <a:srgbClr val="002060"/>
              </a:solidFill>
              <a:cs typeface="Calibri"/>
            </a:endParaRPr>
          </a:p>
          <a:p>
            <a:pPr marL="355600" marR="731520" indent="-342900" algn="just">
              <a:lnSpc>
                <a:spcPts val="3240"/>
              </a:lnSpc>
              <a:spcBef>
                <a:spcPts val="765"/>
              </a:spcBef>
              <a:buFont typeface="Arial"/>
              <a:buChar char="•"/>
              <a:tabLst>
                <a:tab pos="355600" algn="l"/>
              </a:tabLst>
            </a:pPr>
            <a:r>
              <a:rPr sz="3000" dirty="0">
                <a:solidFill>
                  <a:srgbClr val="002060"/>
                </a:solidFill>
                <a:cs typeface="Calibri"/>
              </a:rPr>
              <a:t>Bu </a:t>
            </a:r>
            <a:r>
              <a:rPr sz="3000" spc="-5" dirty="0">
                <a:solidFill>
                  <a:srgbClr val="002060"/>
                </a:solidFill>
                <a:cs typeface="Calibri"/>
              </a:rPr>
              <a:t>durum </a:t>
            </a:r>
            <a:r>
              <a:rPr sz="3000" dirty="0">
                <a:solidFill>
                  <a:srgbClr val="002060"/>
                </a:solidFill>
                <a:cs typeface="Calibri"/>
              </a:rPr>
              <a:t>HTML </a:t>
            </a:r>
            <a:r>
              <a:rPr sz="3000" spc="-25" dirty="0">
                <a:solidFill>
                  <a:srgbClr val="002060"/>
                </a:solidFill>
                <a:cs typeface="Calibri"/>
              </a:rPr>
              <a:t>formatta </a:t>
            </a:r>
            <a:r>
              <a:rPr sz="3000" spc="-5" dirty="0">
                <a:solidFill>
                  <a:srgbClr val="002060"/>
                </a:solidFill>
                <a:cs typeface="Calibri"/>
              </a:rPr>
              <a:t>hazırlanan </a:t>
            </a:r>
            <a:r>
              <a:rPr sz="3000" spc="-15" dirty="0">
                <a:solidFill>
                  <a:srgbClr val="002060"/>
                </a:solidFill>
                <a:cs typeface="Calibri"/>
              </a:rPr>
              <a:t>sitelere  oranla </a:t>
            </a:r>
            <a:r>
              <a:rPr sz="3000" spc="-5" dirty="0">
                <a:solidFill>
                  <a:srgbClr val="002060"/>
                </a:solidFill>
                <a:cs typeface="Calibri"/>
              </a:rPr>
              <a:t>flashlı </a:t>
            </a:r>
            <a:r>
              <a:rPr sz="3000" spc="-10" dirty="0">
                <a:solidFill>
                  <a:srgbClr val="002060"/>
                </a:solidFill>
                <a:cs typeface="Calibri"/>
              </a:rPr>
              <a:t>sitelerin </a:t>
            </a:r>
            <a:r>
              <a:rPr sz="3000" dirty="0">
                <a:solidFill>
                  <a:srgbClr val="002060"/>
                </a:solidFill>
                <a:cs typeface="Calibri"/>
              </a:rPr>
              <a:t>daha </a:t>
            </a:r>
            <a:r>
              <a:rPr sz="3000" spc="-30" dirty="0">
                <a:solidFill>
                  <a:srgbClr val="002060"/>
                </a:solidFill>
                <a:cs typeface="Calibri"/>
              </a:rPr>
              <a:t>yavaş </a:t>
            </a:r>
            <a:r>
              <a:rPr sz="3000" dirty="0">
                <a:solidFill>
                  <a:srgbClr val="002060"/>
                </a:solidFill>
                <a:cs typeface="Calibri"/>
              </a:rPr>
              <a:t>açılmasına  </a:t>
            </a:r>
            <a:r>
              <a:rPr sz="3000" spc="-10" dirty="0">
                <a:solidFill>
                  <a:srgbClr val="002060"/>
                </a:solidFill>
                <a:cs typeface="Calibri"/>
              </a:rPr>
              <a:t>neden</a:t>
            </a:r>
            <a:r>
              <a:rPr sz="3000" spc="-80" dirty="0">
                <a:solidFill>
                  <a:srgbClr val="002060"/>
                </a:solidFill>
                <a:cs typeface="Calibri"/>
              </a:rPr>
              <a:t> </a:t>
            </a:r>
            <a:r>
              <a:rPr sz="3000" spc="-65" dirty="0">
                <a:solidFill>
                  <a:srgbClr val="002060"/>
                </a:solidFill>
                <a:cs typeface="Calibri"/>
              </a:rPr>
              <a:t>olur</a:t>
            </a:r>
            <a:r>
              <a:rPr sz="3000" spc="-65" dirty="0">
                <a:solidFill>
                  <a:srgbClr val="002060"/>
                </a:solidFill>
                <a:cs typeface="Calibri"/>
              </a:rPr>
              <a:t>.</a:t>
            </a:r>
            <a:endParaRPr sz="3000" dirty="0">
              <a:solidFill>
                <a:srgbClr val="002060"/>
              </a:solidFill>
              <a:cs typeface="Calibri"/>
            </a:endParaRPr>
          </a:p>
        </p:txBody>
      </p:sp>
    </p:spTree>
    <p:extLst>
      <p:ext uri="{BB962C8B-B14F-4D97-AF65-F5344CB8AC3E}">
        <p14:creationId xmlns:p14="http://schemas.microsoft.com/office/powerpoint/2010/main" val="33975505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082351" y="434893"/>
            <a:ext cx="8807815" cy="553998"/>
          </a:xfrm>
          <a:prstGeom prst="rect">
            <a:avLst/>
          </a:prstGeom>
        </p:spPr>
        <p:txBody>
          <a:bodyPr vert="horz" wrap="square" lIns="0" tIns="0" rIns="0" bIns="0" rtlCol="0" anchor="b">
            <a:spAutoFit/>
          </a:bodyPr>
          <a:lstStyle/>
          <a:p>
            <a:pPr marL="12700">
              <a:lnSpc>
                <a:spcPct val="100000"/>
              </a:lnSpc>
            </a:pPr>
            <a:r>
              <a:rPr dirty="0"/>
              <a:t>Hosting-VERİLECEK ALANIN BOYUTU</a:t>
            </a:r>
          </a:p>
        </p:txBody>
      </p:sp>
      <p:sp>
        <p:nvSpPr>
          <p:cNvPr id="3" name="object 3"/>
          <p:cNvSpPr txBox="1"/>
          <p:nvPr/>
        </p:nvSpPr>
        <p:spPr>
          <a:xfrm>
            <a:off x="1220184" y="1182616"/>
            <a:ext cx="9939227" cy="3652282"/>
          </a:xfrm>
          <a:prstGeom prst="rect">
            <a:avLst/>
          </a:prstGeom>
        </p:spPr>
        <p:txBody>
          <a:bodyPr vert="horz" wrap="square" lIns="0" tIns="0" rIns="0" bIns="0" rtlCol="0">
            <a:spAutoFit/>
          </a:bodyPr>
          <a:lstStyle/>
          <a:p>
            <a:pPr marL="355600" indent="-342900">
              <a:buFont typeface="Arial"/>
              <a:buChar char="•"/>
              <a:tabLst>
                <a:tab pos="354965" algn="l"/>
                <a:tab pos="355600" algn="l"/>
              </a:tabLst>
            </a:pPr>
            <a:r>
              <a:rPr sz="3200" spc="-20" dirty="0">
                <a:solidFill>
                  <a:srgbClr val="002060"/>
                </a:solidFill>
                <a:latin typeface="+mj-lt"/>
                <a:cs typeface="Calibri"/>
              </a:rPr>
              <a:t>Size </a:t>
            </a:r>
            <a:r>
              <a:rPr sz="3200" spc="-5" dirty="0">
                <a:solidFill>
                  <a:srgbClr val="002060"/>
                </a:solidFill>
                <a:latin typeface="+mj-lt"/>
                <a:cs typeface="Calibri"/>
              </a:rPr>
              <a:t>verilecek </a:t>
            </a:r>
            <a:r>
              <a:rPr sz="3200" dirty="0">
                <a:solidFill>
                  <a:srgbClr val="002060"/>
                </a:solidFill>
                <a:latin typeface="+mj-lt"/>
                <a:cs typeface="Calibri"/>
              </a:rPr>
              <a:t>alan </a:t>
            </a:r>
            <a:r>
              <a:rPr sz="3200" spc="-5" dirty="0">
                <a:solidFill>
                  <a:srgbClr val="002060"/>
                </a:solidFill>
                <a:latin typeface="+mj-lt"/>
                <a:cs typeface="Calibri"/>
              </a:rPr>
              <a:t>boyutu </a:t>
            </a:r>
            <a:r>
              <a:rPr sz="3200" spc="-15" dirty="0">
                <a:solidFill>
                  <a:srgbClr val="002060"/>
                </a:solidFill>
                <a:latin typeface="+mj-lt"/>
                <a:cs typeface="Calibri"/>
              </a:rPr>
              <a:t>(kaç</a:t>
            </a:r>
            <a:r>
              <a:rPr sz="3200" spc="20" dirty="0">
                <a:solidFill>
                  <a:srgbClr val="002060"/>
                </a:solidFill>
                <a:latin typeface="+mj-lt"/>
                <a:cs typeface="Calibri"/>
              </a:rPr>
              <a:t> </a:t>
            </a:r>
            <a:r>
              <a:rPr sz="3200" spc="-15" dirty="0">
                <a:solidFill>
                  <a:srgbClr val="002060"/>
                </a:solidFill>
                <a:latin typeface="+mj-lt"/>
                <a:cs typeface="Calibri"/>
              </a:rPr>
              <a:t>megabayt</a:t>
            </a:r>
            <a:r>
              <a:rPr sz="3200" spc="-15" dirty="0">
                <a:solidFill>
                  <a:srgbClr val="002060"/>
                </a:solidFill>
                <a:latin typeface="+mj-lt"/>
                <a:cs typeface="Calibri"/>
              </a:rPr>
              <a:t>)</a:t>
            </a:r>
            <a:endParaRPr sz="3200" dirty="0">
              <a:solidFill>
                <a:srgbClr val="002060"/>
              </a:solidFill>
              <a:latin typeface="+mj-lt"/>
              <a:cs typeface="Calibri"/>
            </a:endParaRPr>
          </a:p>
          <a:p>
            <a:pPr marL="355600"/>
            <a:r>
              <a:rPr sz="3200" spc="-15" dirty="0">
                <a:solidFill>
                  <a:srgbClr val="002060"/>
                </a:solidFill>
                <a:latin typeface="+mj-lt"/>
                <a:cs typeface="Calibri"/>
              </a:rPr>
              <a:t>ücrete göre </a:t>
            </a:r>
            <a:r>
              <a:rPr sz="3200" dirty="0">
                <a:solidFill>
                  <a:srgbClr val="002060"/>
                </a:solidFill>
                <a:latin typeface="+mj-lt"/>
                <a:cs typeface="Calibri"/>
              </a:rPr>
              <a:t>de değişiklik</a:t>
            </a:r>
            <a:r>
              <a:rPr sz="3200" spc="-55" dirty="0">
                <a:solidFill>
                  <a:srgbClr val="002060"/>
                </a:solidFill>
                <a:latin typeface="+mj-lt"/>
                <a:cs typeface="Calibri"/>
              </a:rPr>
              <a:t> </a:t>
            </a:r>
            <a:r>
              <a:rPr sz="3200" spc="-35" dirty="0">
                <a:solidFill>
                  <a:srgbClr val="002060"/>
                </a:solidFill>
                <a:latin typeface="+mj-lt"/>
                <a:cs typeface="Calibri"/>
              </a:rPr>
              <a:t>göstermektedir</a:t>
            </a:r>
            <a:r>
              <a:rPr sz="3200" spc="-35" dirty="0">
                <a:solidFill>
                  <a:srgbClr val="002060"/>
                </a:solidFill>
                <a:latin typeface="+mj-lt"/>
                <a:cs typeface="Calibri"/>
              </a:rPr>
              <a:t>.</a:t>
            </a:r>
            <a:endParaRPr sz="3200" dirty="0">
              <a:solidFill>
                <a:srgbClr val="002060"/>
              </a:solidFill>
              <a:latin typeface="+mj-lt"/>
              <a:cs typeface="Calibri"/>
            </a:endParaRPr>
          </a:p>
          <a:p>
            <a:pPr marL="355600" marR="5080" indent="-342900">
              <a:spcBef>
                <a:spcPts val="770"/>
              </a:spcBef>
              <a:buFont typeface="Arial"/>
              <a:buChar char="•"/>
              <a:tabLst>
                <a:tab pos="354965" algn="l"/>
                <a:tab pos="355600" algn="l"/>
              </a:tabLst>
            </a:pPr>
            <a:r>
              <a:rPr sz="3200" spc="-15" dirty="0">
                <a:solidFill>
                  <a:srgbClr val="002060"/>
                </a:solidFill>
                <a:latin typeface="+mj-lt"/>
                <a:cs typeface="Calibri"/>
              </a:rPr>
              <a:t>Konusuna göre </a:t>
            </a:r>
            <a:r>
              <a:rPr sz="3200" spc="-10" dirty="0">
                <a:solidFill>
                  <a:srgbClr val="002060"/>
                </a:solidFill>
                <a:latin typeface="+mj-lt"/>
                <a:cs typeface="Calibri"/>
              </a:rPr>
              <a:t>hazırlayacağınız </a:t>
            </a:r>
            <a:r>
              <a:rPr sz="3200" spc="-20" dirty="0">
                <a:solidFill>
                  <a:srgbClr val="002060"/>
                </a:solidFill>
                <a:latin typeface="+mj-lt"/>
                <a:cs typeface="Calibri"/>
              </a:rPr>
              <a:t>sitenize </a:t>
            </a:r>
            <a:r>
              <a:rPr sz="3200" dirty="0">
                <a:solidFill>
                  <a:srgbClr val="002060"/>
                </a:solidFill>
                <a:latin typeface="+mj-lt"/>
                <a:cs typeface="Calibri"/>
              </a:rPr>
              <a:t>ne  </a:t>
            </a:r>
            <a:r>
              <a:rPr sz="3200" spc="-10" dirty="0">
                <a:solidFill>
                  <a:srgbClr val="002060"/>
                </a:solidFill>
                <a:latin typeface="+mj-lt"/>
                <a:cs typeface="Calibri"/>
              </a:rPr>
              <a:t>kadarlık </a:t>
            </a:r>
            <a:r>
              <a:rPr sz="3200" dirty="0">
                <a:solidFill>
                  <a:srgbClr val="002060"/>
                </a:solidFill>
                <a:latin typeface="+mj-lt"/>
                <a:cs typeface="Calibri"/>
              </a:rPr>
              <a:t>bir alan </a:t>
            </a:r>
            <a:r>
              <a:rPr sz="3200" spc="-10" dirty="0">
                <a:solidFill>
                  <a:srgbClr val="002060"/>
                </a:solidFill>
                <a:latin typeface="+mj-lt"/>
                <a:cs typeface="Calibri"/>
              </a:rPr>
              <a:t>gerekli </a:t>
            </a:r>
            <a:r>
              <a:rPr sz="3200" spc="-5" dirty="0">
                <a:solidFill>
                  <a:srgbClr val="002060"/>
                </a:solidFill>
                <a:latin typeface="+mj-lt"/>
                <a:cs typeface="Calibri"/>
              </a:rPr>
              <a:t>ise, </a:t>
            </a:r>
            <a:r>
              <a:rPr sz="3200" dirty="0">
                <a:solidFill>
                  <a:srgbClr val="002060"/>
                </a:solidFill>
                <a:latin typeface="+mj-lt"/>
                <a:cs typeface="Calibri"/>
              </a:rPr>
              <a:t>o </a:t>
            </a:r>
            <a:r>
              <a:rPr sz="3200" spc="-10" dirty="0">
                <a:solidFill>
                  <a:srgbClr val="002060"/>
                </a:solidFill>
                <a:latin typeface="+mj-lt"/>
                <a:cs typeface="Calibri"/>
              </a:rPr>
              <a:t>oranda hosting  </a:t>
            </a:r>
            <a:r>
              <a:rPr sz="3200" dirty="0">
                <a:solidFill>
                  <a:srgbClr val="002060"/>
                </a:solidFill>
                <a:latin typeface="+mj-lt"/>
                <a:cs typeface="Calibri"/>
              </a:rPr>
              <a:t>alanı </a:t>
            </a:r>
            <a:r>
              <a:rPr sz="3200" spc="-10" dirty="0">
                <a:solidFill>
                  <a:srgbClr val="002060"/>
                </a:solidFill>
                <a:latin typeface="+mj-lt"/>
                <a:cs typeface="Calibri"/>
              </a:rPr>
              <a:t>talep</a:t>
            </a:r>
            <a:r>
              <a:rPr sz="3200" spc="-50" dirty="0">
                <a:solidFill>
                  <a:srgbClr val="002060"/>
                </a:solidFill>
                <a:latin typeface="+mj-lt"/>
                <a:cs typeface="Calibri"/>
              </a:rPr>
              <a:t> </a:t>
            </a:r>
            <a:r>
              <a:rPr sz="3200" spc="-5" dirty="0">
                <a:solidFill>
                  <a:srgbClr val="002060"/>
                </a:solidFill>
                <a:latin typeface="+mj-lt"/>
                <a:cs typeface="Calibri"/>
              </a:rPr>
              <a:t>etmelisiniz</a:t>
            </a:r>
            <a:r>
              <a:rPr sz="3200" spc="-5" dirty="0">
                <a:solidFill>
                  <a:srgbClr val="002060"/>
                </a:solidFill>
                <a:latin typeface="+mj-lt"/>
                <a:cs typeface="Calibri"/>
              </a:rPr>
              <a:t>.</a:t>
            </a:r>
            <a:endParaRPr sz="3200" dirty="0">
              <a:solidFill>
                <a:srgbClr val="002060"/>
              </a:solidFill>
              <a:latin typeface="+mj-lt"/>
              <a:cs typeface="Calibri"/>
            </a:endParaRPr>
          </a:p>
          <a:p>
            <a:pPr marL="355600" marR="767080" indent="-342900">
              <a:spcBef>
                <a:spcPts val="770"/>
              </a:spcBef>
              <a:buFont typeface="Arial"/>
              <a:buChar char="•"/>
              <a:tabLst>
                <a:tab pos="354965" algn="l"/>
                <a:tab pos="355600" algn="l"/>
              </a:tabLst>
            </a:pPr>
            <a:r>
              <a:rPr sz="3200" dirty="0">
                <a:solidFill>
                  <a:srgbClr val="002060"/>
                </a:solidFill>
                <a:latin typeface="+mj-lt"/>
                <a:cs typeface="Calibri"/>
              </a:rPr>
              <a:t>Geniş </a:t>
            </a:r>
            <a:r>
              <a:rPr sz="3200" spc="-10" dirty="0">
                <a:solidFill>
                  <a:srgbClr val="002060"/>
                </a:solidFill>
                <a:latin typeface="+mj-lt"/>
                <a:cs typeface="Calibri"/>
              </a:rPr>
              <a:t>kapsamlı </a:t>
            </a:r>
            <a:r>
              <a:rPr sz="3200" spc="-15" dirty="0">
                <a:solidFill>
                  <a:srgbClr val="002060"/>
                </a:solidFill>
                <a:latin typeface="+mj-lt"/>
                <a:cs typeface="Calibri"/>
              </a:rPr>
              <a:t>ve </a:t>
            </a:r>
            <a:r>
              <a:rPr sz="3200" dirty="0">
                <a:solidFill>
                  <a:srgbClr val="002060"/>
                </a:solidFill>
                <a:latin typeface="+mj-lt"/>
                <a:cs typeface="Calibri"/>
              </a:rPr>
              <a:t>içeriği </a:t>
            </a:r>
            <a:r>
              <a:rPr sz="3200" spc="-20" dirty="0">
                <a:solidFill>
                  <a:srgbClr val="002060"/>
                </a:solidFill>
                <a:latin typeface="+mj-lt"/>
                <a:cs typeface="Calibri"/>
              </a:rPr>
              <a:t>fazla </a:t>
            </a:r>
            <a:r>
              <a:rPr sz="3200" dirty="0">
                <a:solidFill>
                  <a:srgbClr val="002060"/>
                </a:solidFill>
                <a:latin typeface="+mj-lt"/>
                <a:cs typeface="Calibri"/>
              </a:rPr>
              <a:t>bir </a:t>
            </a:r>
            <a:r>
              <a:rPr sz="3200" spc="-15" dirty="0">
                <a:solidFill>
                  <a:srgbClr val="002060"/>
                </a:solidFill>
                <a:latin typeface="+mj-lt"/>
                <a:cs typeface="Calibri"/>
              </a:rPr>
              <a:t>site  </a:t>
            </a:r>
            <a:r>
              <a:rPr sz="3200" spc="-10" dirty="0">
                <a:solidFill>
                  <a:srgbClr val="002060"/>
                </a:solidFill>
                <a:latin typeface="+mj-lt"/>
                <a:cs typeface="Calibri"/>
              </a:rPr>
              <a:t>düşünüyorsanız </a:t>
            </a:r>
            <a:r>
              <a:rPr sz="3200" spc="-20" dirty="0">
                <a:solidFill>
                  <a:srgbClr val="002060"/>
                </a:solidFill>
                <a:latin typeface="+mj-lt"/>
                <a:cs typeface="Calibri"/>
              </a:rPr>
              <a:t>sitenize </a:t>
            </a:r>
            <a:r>
              <a:rPr sz="3200" spc="-5" dirty="0">
                <a:solidFill>
                  <a:srgbClr val="002060"/>
                </a:solidFill>
                <a:latin typeface="+mj-lt"/>
                <a:cs typeface="Calibri"/>
              </a:rPr>
              <a:t>verilecek </a:t>
            </a:r>
            <a:r>
              <a:rPr sz="3200" dirty="0">
                <a:solidFill>
                  <a:srgbClr val="002060"/>
                </a:solidFill>
                <a:latin typeface="+mj-lt"/>
                <a:cs typeface="Calibri"/>
              </a:rPr>
              <a:t>alanın  </a:t>
            </a:r>
            <a:r>
              <a:rPr sz="3200" spc="-5" dirty="0">
                <a:solidFill>
                  <a:srgbClr val="002060"/>
                </a:solidFill>
                <a:latin typeface="+mj-lt"/>
                <a:cs typeface="Calibri"/>
              </a:rPr>
              <a:t>boyutu </a:t>
            </a:r>
            <a:r>
              <a:rPr sz="3200" dirty="0">
                <a:solidFill>
                  <a:srgbClr val="002060"/>
                </a:solidFill>
                <a:latin typeface="+mj-lt"/>
                <a:cs typeface="Calibri"/>
              </a:rPr>
              <a:t>da büyük </a:t>
            </a:r>
            <a:r>
              <a:rPr sz="3200" spc="-5" dirty="0">
                <a:solidFill>
                  <a:srgbClr val="002060"/>
                </a:solidFill>
                <a:latin typeface="+mj-lt"/>
                <a:cs typeface="Calibri"/>
              </a:rPr>
              <a:t>olması</a:t>
            </a:r>
            <a:r>
              <a:rPr sz="3200" spc="10" dirty="0">
                <a:solidFill>
                  <a:srgbClr val="002060"/>
                </a:solidFill>
                <a:latin typeface="+mj-lt"/>
                <a:cs typeface="Calibri"/>
              </a:rPr>
              <a:t> </a:t>
            </a:r>
            <a:r>
              <a:rPr sz="3200" spc="-50" dirty="0">
                <a:solidFill>
                  <a:srgbClr val="002060"/>
                </a:solidFill>
                <a:latin typeface="+mj-lt"/>
                <a:cs typeface="Calibri"/>
              </a:rPr>
              <a:t>gerekir</a:t>
            </a:r>
            <a:r>
              <a:rPr sz="3200" spc="-50" dirty="0">
                <a:solidFill>
                  <a:srgbClr val="002060"/>
                </a:solidFill>
                <a:latin typeface="+mj-lt"/>
                <a:cs typeface="Calibri"/>
              </a:rPr>
              <a:t>.</a:t>
            </a:r>
            <a:endParaRPr sz="3200" dirty="0">
              <a:solidFill>
                <a:srgbClr val="002060"/>
              </a:solidFill>
              <a:latin typeface="+mj-lt"/>
              <a:cs typeface="Calibri"/>
            </a:endParaRPr>
          </a:p>
        </p:txBody>
      </p:sp>
    </p:spTree>
    <p:extLst>
      <p:ext uri="{BB962C8B-B14F-4D97-AF65-F5344CB8AC3E}">
        <p14:creationId xmlns:p14="http://schemas.microsoft.com/office/powerpoint/2010/main" val="20218026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082351" y="416232"/>
            <a:ext cx="8985096" cy="553998"/>
          </a:xfrm>
          <a:prstGeom prst="rect">
            <a:avLst/>
          </a:prstGeom>
        </p:spPr>
        <p:txBody>
          <a:bodyPr vert="horz" wrap="square" lIns="0" tIns="0" rIns="0" bIns="0" rtlCol="0" anchor="b">
            <a:spAutoFit/>
          </a:bodyPr>
          <a:lstStyle/>
          <a:p>
            <a:pPr marL="12700">
              <a:lnSpc>
                <a:spcPct val="100000"/>
              </a:lnSpc>
            </a:pPr>
            <a:r>
              <a:rPr dirty="0"/>
              <a:t>Hosting-VERİLECEK ALANIN BOYUTU</a:t>
            </a:r>
          </a:p>
        </p:txBody>
      </p:sp>
      <p:sp>
        <p:nvSpPr>
          <p:cNvPr id="3" name="object 3"/>
          <p:cNvSpPr txBox="1"/>
          <p:nvPr/>
        </p:nvSpPr>
        <p:spPr>
          <a:xfrm>
            <a:off x="1082351" y="1191946"/>
            <a:ext cx="10105053" cy="3652282"/>
          </a:xfrm>
          <a:prstGeom prst="rect">
            <a:avLst/>
          </a:prstGeom>
        </p:spPr>
        <p:txBody>
          <a:bodyPr vert="horz" wrap="square" lIns="0" tIns="0" rIns="0" bIns="0" rtlCol="0">
            <a:spAutoFit/>
          </a:bodyPr>
          <a:lstStyle/>
          <a:p>
            <a:pPr marL="355600" marR="17780" indent="-342900">
              <a:buFont typeface="Arial"/>
              <a:buChar char="•"/>
              <a:tabLst>
                <a:tab pos="354965" algn="l"/>
                <a:tab pos="355600" algn="l"/>
              </a:tabLst>
            </a:pPr>
            <a:r>
              <a:rPr sz="3200" spc="-20" dirty="0">
                <a:solidFill>
                  <a:srgbClr val="002060"/>
                </a:solidFill>
                <a:cs typeface="Calibri"/>
              </a:rPr>
              <a:t>Verilecek </a:t>
            </a:r>
            <a:r>
              <a:rPr sz="3200" dirty="0">
                <a:solidFill>
                  <a:srgbClr val="002060"/>
                </a:solidFill>
                <a:cs typeface="Calibri"/>
              </a:rPr>
              <a:t>alan </a:t>
            </a:r>
            <a:r>
              <a:rPr sz="3200" spc="-5" dirty="0">
                <a:solidFill>
                  <a:srgbClr val="002060"/>
                </a:solidFill>
                <a:cs typeface="Calibri"/>
              </a:rPr>
              <a:t>iki </a:t>
            </a:r>
            <a:r>
              <a:rPr sz="3200" dirty="0">
                <a:solidFill>
                  <a:srgbClr val="002060"/>
                </a:solidFill>
                <a:cs typeface="Calibri"/>
              </a:rPr>
              <a:t>açıdan önemlidir; </a:t>
            </a:r>
            <a:r>
              <a:rPr sz="3200" spc="-5" dirty="0">
                <a:solidFill>
                  <a:srgbClr val="002060"/>
                </a:solidFill>
                <a:cs typeface="Calibri"/>
              </a:rPr>
              <a:t>birincisi  </a:t>
            </a:r>
            <a:r>
              <a:rPr sz="3200" dirty="0">
                <a:solidFill>
                  <a:srgbClr val="002060"/>
                </a:solidFill>
                <a:cs typeface="Calibri"/>
              </a:rPr>
              <a:t>daha öncede </a:t>
            </a:r>
            <a:r>
              <a:rPr sz="3200" spc="-15" dirty="0">
                <a:solidFill>
                  <a:srgbClr val="002060"/>
                </a:solidFill>
                <a:cs typeface="Calibri"/>
              </a:rPr>
              <a:t>ifade </a:t>
            </a:r>
            <a:r>
              <a:rPr sz="3200" spc="-10" dirty="0">
                <a:solidFill>
                  <a:srgbClr val="002060"/>
                </a:solidFill>
                <a:cs typeface="Calibri"/>
              </a:rPr>
              <a:t>ettiğimiz </a:t>
            </a:r>
            <a:r>
              <a:rPr sz="3200" dirty="0">
                <a:solidFill>
                  <a:srgbClr val="002060"/>
                </a:solidFill>
                <a:cs typeface="Calibri"/>
              </a:rPr>
              <a:t>gibi </a:t>
            </a:r>
            <a:r>
              <a:rPr sz="3200" spc="-5" dirty="0">
                <a:solidFill>
                  <a:srgbClr val="002060"/>
                </a:solidFill>
                <a:cs typeface="Calibri"/>
              </a:rPr>
              <a:t>hazırlanacak  </a:t>
            </a:r>
            <a:r>
              <a:rPr sz="3200" spc="-10" dirty="0">
                <a:solidFill>
                  <a:srgbClr val="002060"/>
                </a:solidFill>
                <a:cs typeface="Calibri"/>
              </a:rPr>
              <a:t>sitenin </a:t>
            </a:r>
            <a:r>
              <a:rPr sz="3200" spc="-5" dirty="0">
                <a:solidFill>
                  <a:srgbClr val="002060"/>
                </a:solidFill>
                <a:cs typeface="Calibri"/>
              </a:rPr>
              <a:t>boyutu </a:t>
            </a:r>
            <a:r>
              <a:rPr sz="3200" dirty="0">
                <a:solidFill>
                  <a:srgbClr val="002060"/>
                </a:solidFill>
                <a:cs typeface="Calibri"/>
              </a:rPr>
              <a:t>açısından, </a:t>
            </a:r>
            <a:r>
              <a:rPr sz="3200" spc="-5" dirty="0">
                <a:solidFill>
                  <a:srgbClr val="002060"/>
                </a:solidFill>
                <a:cs typeface="Calibri"/>
              </a:rPr>
              <a:t>ikincisi ise </a:t>
            </a:r>
            <a:r>
              <a:rPr sz="3200" dirty="0">
                <a:solidFill>
                  <a:srgbClr val="002060"/>
                </a:solidFill>
                <a:cs typeface="Calibri"/>
              </a:rPr>
              <a:t>e-mailler  </a:t>
            </a:r>
            <a:r>
              <a:rPr sz="3200" spc="-30" dirty="0">
                <a:solidFill>
                  <a:srgbClr val="002060"/>
                </a:solidFill>
                <a:cs typeface="Calibri"/>
              </a:rPr>
              <a:t>açısındandır</a:t>
            </a:r>
            <a:r>
              <a:rPr sz="3200" spc="-30" dirty="0">
                <a:solidFill>
                  <a:srgbClr val="002060"/>
                </a:solidFill>
                <a:cs typeface="Calibri"/>
              </a:rPr>
              <a:t>.</a:t>
            </a:r>
            <a:endParaRPr sz="3200" dirty="0">
              <a:solidFill>
                <a:srgbClr val="002060"/>
              </a:solidFill>
              <a:cs typeface="Calibri"/>
            </a:endParaRPr>
          </a:p>
          <a:p>
            <a:pPr marL="355600" indent="-342900">
              <a:spcBef>
                <a:spcPts val="765"/>
              </a:spcBef>
              <a:buFont typeface="Arial"/>
              <a:buChar char="•"/>
              <a:tabLst>
                <a:tab pos="354965" algn="l"/>
                <a:tab pos="355600" algn="l"/>
              </a:tabLst>
            </a:pPr>
            <a:r>
              <a:rPr sz="3200" spc="-5" dirty="0">
                <a:solidFill>
                  <a:srgbClr val="002060"/>
                </a:solidFill>
                <a:cs typeface="Calibri"/>
              </a:rPr>
              <a:t>Çünkü </a:t>
            </a:r>
            <a:r>
              <a:rPr sz="3200" spc="-10" dirty="0">
                <a:solidFill>
                  <a:srgbClr val="002060"/>
                </a:solidFill>
                <a:cs typeface="Calibri"/>
              </a:rPr>
              <a:t>yapılan </a:t>
            </a:r>
            <a:r>
              <a:rPr sz="3200" spc="-5" dirty="0">
                <a:solidFill>
                  <a:srgbClr val="002060"/>
                </a:solidFill>
                <a:cs typeface="Calibri"/>
              </a:rPr>
              <a:t>tasarımla </a:t>
            </a:r>
            <a:r>
              <a:rPr sz="3200" spc="-10" dirty="0">
                <a:solidFill>
                  <a:srgbClr val="002060"/>
                </a:solidFill>
                <a:cs typeface="Calibri"/>
              </a:rPr>
              <a:t>beraber </a:t>
            </a:r>
            <a:r>
              <a:rPr sz="3200" spc="-5" dirty="0" err="1">
                <a:solidFill>
                  <a:srgbClr val="002060"/>
                </a:solidFill>
                <a:cs typeface="Calibri"/>
              </a:rPr>
              <a:t>verilen</a:t>
            </a:r>
            <a:r>
              <a:rPr sz="3200" spc="55" dirty="0">
                <a:solidFill>
                  <a:srgbClr val="002060"/>
                </a:solidFill>
                <a:cs typeface="Calibri"/>
              </a:rPr>
              <a:t> </a:t>
            </a:r>
            <a:r>
              <a:rPr sz="3200" spc="5" dirty="0" smtClean="0">
                <a:solidFill>
                  <a:srgbClr val="002060"/>
                </a:solidFill>
                <a:cs typeface="Calibri"/>
              </a:rPr>
              <a:t>E-</a:t>
            </a:r>
            <a:r>
              <a:rPr sz="3200" spc="-10" dirty="0" err="1" smtClean="0">
                <a:solidFill>
                  <a:srgbClr val="002060"/>
                </a:solidFill>
                <a:cs typeface="Calibri"/>
              </a:rPr>
              <a:t>maillerde</a:t>
            </a:r>
            <a:r>
              <a:rPr sz="3200" spc="-10" dirty="0" smtClean="0">
                <a:solidFill>
                  <a:srgbClr val="002060"/>
                </a:solidFill>
                <a:cs typeface="Calibri"/>
              </a:rPr>
              <a:t> </a:t>
            </a:r>
            <a:r>
              <a:rPr sz="3200" spc="-15" dirty="0">
                <a:solidFill>
                  <a:srgbClr val="002060"/>
                </a:solidFill>
                <a:cs typeface="Calibri"/>
              </a:rPr>
              <a:t>aynı </a:t>
            </a:r>
            <a:r>
              <a:rPr sz="3200" dirty="0">
                <a:solidFill>
                  <a:srgbClr val="002060"/>
                </a:solidFill>
                <a:cs typeface="Calibri"/>
              </a:rPr>
              <a:t>alanı</a:t>
            </a:r>
            <a:r>
              <a:rPr sz="3200" spc="10" dirty="0">
                <a:solidFill>
                  <a:srgbClr val="002060"/>
                </a:solidFill>
                <a:cs typeface="Calibri"/>
              </a:rPr>
              <a:t> </a:t>
            </a:r>
            <a:r>
              <a:rPr sz="3200" spc="-45" dirty="0">
                <a:solidFill>
                  <a:srgbClr val="002060"/>
                </a:solidFill>
                <a:cs typeface="Calibri"/>
              </a:rPr>
              <a:t>paylaşır</a:t>
            </a:r>
            <a:r>
              <a:rPr sz="3200" spc="-45" dirty="0">
                <a:solidFill>
                  <a:srgbClr val="002060"/>
                </a:solidFill>
                <a:cs typeface="Calibri"/>
              </a:rPr>
              <a:t>.</a:t>
            </a:r>
            <a:endParaRPr sz="3200" dirty="0">
              <a:solidFill>
                <a:srgbClr val="002060"/>
              </a:solidFill>
              <a:cs typeface="Calibri"/>
            </a:endParaRPr>
          </a:p>
          <a:p>
            <a:pPr marL="355600" marR="5080" indent="-342900">
              <a:spcBef>
                <a:spcPts val="765"/>
              </a:spcBef>
              <a:buFont typeface="Arial"/>
              <a:buChar char="•"/>
              <a:tabLst>
                <a:tab pos="354965" algn="l"/>
                <a:tab pos="355600" algn="l"/>
              </a:tabLst>
            </a:pPr>
            <a:r>
              <a:rPr sz="3200" spc="-5" dirty="0">
                <a:solidFill>
                  <a:srgbClr val="002060"/>
                </a:solidFill>
                <a:cs typeface="Calibri"/>
              </a:rPr>
              <a:t>Eğer </a:t>
            </a:r>
            <a:r>
              <a:rPr sz="3200" spc="-10" dirty="0">
                <a:solidFill>
                  <a:srgbClr val="002060"/>
                </a:solidFill>
                <a:cs typeface="Calibri"/>
              </a:rPr>
              <a:t>verilen hosting </a:t>
            </a:r>
            <a:r>
              <a:rPr sz="3200" dirty="0">
                <a:solidFill>
                  <a:srgbClr val="002060"/>
                </a:solidFill>
                <a:cs typeface="Calibri"/>
              </a:rPr>
              <a:t>alanı küçük ise </a:t>
            </a:r>
            <a:r>
              <a:rPr sz="3200" spc="-5" dirty="0">
                <a:solidFill>
                  <a:srgbClr val="002060"/>
                </a:solidFill>
                <a:cs typeface="Calibri"/>
              </a:rPr>
              <a:t>belli </a:t>
            </a:r>
            <a:r>
              <a:rPr sz="3200" dirty="0">
                <a:solidFill>
                  <a:srgbClr val="002060"/>
                </a:solidFill>
                <a:cs typeface="Calibri"/>
              </a:rPr>
              <a:t>bir  </a:t>
            </a:r>
            <a:r>
              <a:rPr sz="3200" spc="-5" dirty="0">
                <a:solidFill>
                  <a:srgbClr val="002060"/>
                </a:solidFill>
                <a:cs typeface="Calibri"/>
              </a:rPr>
              <a:t>süreden </a:t>
            </a:r>
            <a:r>
              <a:rPr sz="3200" spc="-15" dirty="0">
                <a:solidFill>
                  <a:srgbClr val="002060"/>
                </a:solidFill>
                <a:cs typeface="Calibri"/>
              </a:rPr>
              <a:t>sonra </a:t>
            </a:r>
            <a:r>
              <a:rPr sz="3200" dirty="0">
                <a:solidFill>
                  <a:srgbClr val="002060"/>
                </a:solidFill>
                <a:cs typeface="Calibri"/>
              </a:rPr>
              <a:t>mail </a:t>
            </a:r>
            <a:r>
              <a:rPr sz="3200" spc="-10" dirty="0">
                <a:solidFill>
                  <a:srgbClr val="002060"/>
                </a:solidFill>
                <a:cs typeface="Calibri"/>
              </a:rPr>
              <a:t>trafiğinde </a:t>
            </a:r>
            <a:r>
              <a:rPr sz="3200" dirty="0">
                <a:solidFill>
                  <a:srgbClr val="002060"/>
                </a:solidFill>
                <a:cs typeface="Calibri"/>
              </a:rPr>
              <a:t>sorunlar </a:t>
            </a:r>
            <a:r>
              <a:rPr sz="3200" spc="-25" dirty="0">
                <a:solidFill>
                  <a:srgbClr val="002060"/>
                </a:solidFill>
                <a:cs typeface="Calibri"/>
              </a:rPr>
              <a:t>ortaya  </a:t>
            </a:r>
            <a:r>
              <a:rPr sz="3200" spc="-40" dirty="0">
                <a:solidFill>
                  <a:srgbClr val="002060"/>
                </a:solidFill>
                <a:cs typeface="Calibri"/>
              </a:rPr>
              <a:t>çıkabilir</a:t>
            </a:r>
            <a:r>
              <a:rPr sz="3200" spc="-40" dirty="0">
                <a:solidFill>
                  <a:srgbClr val="002060"/>
                </a:solidFill>
                <a:cs typeface="Calibri"/>
              </a:rPr>
              <a:t>.</a:t>
            </a:r>
            <a:endParaRPr sz="3200" dirty="0">
              <a:solidFill>
                <a:srgbClr val="002060"/>
              </a:solidFill>
              <a:cs typeface="Calibri"/>
            </a:endParaRPr>
          </a:p>
        </p:txBody>
      </p:sp>
    </p:spTree>
    <p:extLst>
      <p:ext uri="{BB962C8B-B14F-4D97-AF65-F5344CB8AC3E}">
        <p14:creationId xmlns:p14="http://schemas.microsoft.com/office/powerpoint/2010/main" val="35071144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09013" y="417198"/>
            <a:ext cx="5778500" cy="553998"/>
          </a:xfrm>
          <a:prstGeom prst="rect">
            <a:avLst/>
          </a:prstGeom>
        </p:spPr>
        <p:txBody>
          <a:bodyPr vert="horz" wrap="square" lIns="0" tIns="0" rIns="0" bIns="0" rtlCol="0" anchor="b">
            <a:spAutoFit/>
          </a:bodyPr>
          <a:lstStyle/>
          <a:p>
            <a:pPr marL="12700">
              <a:lnSpc>
                <a:spcPct val="100000"/>
              </a:lnSpc>
            </a:pPr>
            <a:r>
              <a:rPr dirty="0"/>
              <a:t>Hosting-SERVER DESTEĞİ</a:t>
            </a:r>
          </a:p>
        </p:txBody>
      </p:sp>
      <p:sp>
        <p:nvSpPr>
          <p:cNvPr id="3" name="object 3"/>
          <p:cNvSpPr txBox="1"/>
          <p:nvPr/>
        </p:nvSpPr>
        <p:spPr>
          <a:xfrm>
            <a:off x="1192194" y="1152906"/>
            <a:ext cx="10004541" cy="3334246"/>
          </a:xfrm>
          <a:prstGeom prst="rect">
            <a:avLst/>
          </a:prstGeom>
        </p:spPr>
        <p:txBody>
          <a:bodyPr vert="horz" wrap="square" lIns="0" tIns="0" rIns="0" bIns="0" rtlCol="0">
            <a:spAutoFit/>
          </a:bodyPr>
          <a:lstStyle/>
          <a:p>
            <a:pPr marL="355600" marR="825500" indent="-342900">
              <a:buFont typeface="Arial"/>
              <a:buChar char="•"/>
              <a:tabLst>
                <a:tab pos="354965" algn="l"/>
                <a:tab pos="355600" algn="l"/>
              </a:tabLst>
            </a:pPr>
            <a:r>
              <a:rPr sz="3000" spc="-40" dirty="0">
                <a:solidFill>
                  <a:srgbClr val="002060"/>
                </a:solidFill>
                <a:cs typeface="Calibri"/>
              </a:rPr>
              <a:t>Web </a:t>
            </a:r>
            <a:r>
              <a:rPr sz="3000" spc="-10" dirty="0">
                <a:solidFill>
                  <a:srgbClr val="002060"/>
                </a:solidFill>
                <a:cs typeface="Calibri"/>
              </a:rPr>
              <a:t>hostingde </a:t>
            </a:r>
            <a:r>
              <a:rPr sz="3000" dirty="0">
                <a:solidFill>
                  <a:srgbClr val="002060"/>
                </a:solidFill>
                <a:cs typeface="Calibri"/>
              </a:rPr>
              <a:t>bir </a:t>
            </a:r>
            <a:r>
              <a:rPr sz="3000" spc="-5" dirty="0">
                <a:solidFill>
                  <a:srgbClr val="002060"/>
                </a:solidFill>
                <a:cs typeface="Calibri"/>
              </a:rPr>
              <a:t>diğer </a:t>
            </a:r>
            <a:r>
              <a:rPr sz="3000" dirty="0">
                <a:solidFill>
                  <a:srgbClr val="002060"/>
                </a:solidFill>
                <a:cs typeface="Calibri"/>
              </a:rPr>
              <a:t>önemli </a:t>
            </a:r>
            <a:r>
              <a:rPr sz="3000" spc="-15" dirty="0">
                <a:solidFill>
                  <a:srgbClr val="002060"/>
                </a:solidFill>
                <a:cs typeface="Calibri"/>
              </a:rPr>
              <a:t>nokta </a:t>
            </a:r>
            <a:r>
              <a:rPr sz="3000" dirty="0">
                <a:solidFill>
                  <a:srgbClr val="002060"/>
                </a:solidFill>
                <a:cs typeface="Calibri"/>
              </a:rPr>
              <a:t>da  </a:t>
            </a:r>
            <a:r>
              <a:rPr sz="3000" spc="-5" dirty="0">
                <a:solidFill>
                  <a:srgbClr val="002060"/>
                </a:solidFill>
                <a:cs typeface="Calibri"/>
              </a:rPr>
              <a:t>kullandığınız </a:t>
            </a:r>
            <a:r>
              <a:rPr sz="3000" spc="-15" dirty="0">
                <a:solidFill>
                  <a:srgbClr val="002060"/>
                </a:solidFill>
                <a:cs typeface="Calibri"/>
              </a:rPr>
              <a:t>program </a:t>
            </a:r>
            <a:r>
              <a:rPr sz="3000" spc="-20" dirty="0">
                <a:solidFill>
                  <a:srgbClr val="002060"/>
                </a:solidFill>
                <a:cs typeface="Calibri"/>
              </a:rPr>
              <a:t>ve </a:t>
            </a:r>
            <a:r>
              <a:rPr sz="3000" spc="-10" dirty="0">
                <a:solidFill>
                  <a:srgbClr val="002060"/>
                </a:solidFill>
                <a:cs typeface="Calibri"/>
              </a:rPr>
              <a:t>veritabanının  </a:t>
            </a:r>
            <a:r>
              <a:rPr sz="3000" spc="-5" dirty="0">
                <a:solidFill>
                  <a:srgbClr val="002060"/>
                </a:solidFill>
                <a:cs typeface="Calibri"/>
              </a:rPr>
              <a:t>kiraladığınız sunucunun</a:t>
            </a:r>
            <a:r>
              <a:rPr sz="3000" spc="35" dirty="0">
                <a:solidFill>
                  <a:srgbClr val="002060"/>
                </a:solidFill>
                <a:cs typeface="Calibri"/>
              </a:rPr>
              <a:t> </a:t>
            </a:r>
            <a:r>
              <a:rPr sz="3000" spc="-30" dirty="0">
                <a:solidFill>
                  <a:srgbClr val="002060"/>
                </a:solidFill>
                <a:cs typeface="Calibri"/>
              </a:rPr>
              <a:t>desteklemesidir</a:t>
            </a:r>
            <a:r>
              <a:rPr sz="3000" spc="-30" dirty="0">
                <a:solidFill>
                  <a:srgbClr val="002060"/>
                </a:solidFill>
                <a:cs typeface="Calibri"/>
              </a:rPr>
              <a:t>.</a:t>
            </a:r>
            <a:endParaRPr sz="3000" dirty="0">
              <a:solidFill>
                <a:srgbClr val="002060"/>
              </a:solidFill>
              <a:cs typeface="Calibri"/>
            </a:endParaRPr>
          </a:p>
          <a:p>
            <a:pPr marL="355600" marR="5080" indent="-342900">
              <a:spcBef>
                <a:spcPts val="770"/>
              </a:spcBef>
              <a:buFont typeface="Arial"/>
              <a:buChar char="•"/>
              <a:tabLst>
                <a:tab pos="354965" algn="l"/>
                <a:tab pos="355600" algn="l"/>
              </a:tabLst>
            </a:pPr>
            <a:r>
              <a:rPr sz="3000" spc="-10" dirty="0">
                <a:solidFill>
                  <a:srgbClr val="002060"/>
                </a:solidFill>
                <a:cs typeface="Calibri"/>
              </a:rPr>
              <a:t>Günümüzde </a:t>
            </a:r>
            <a:r>
              <a:rPr sz="3000" dirty="0">
                <a:solidFill>
                  <a:srgbClr val="002060"/>
                </a:solidFill>
                <a:cs typeface="Calibri"/>
              </a:rPr>
              <a:t>artık </a:t>
            </a:r>
            <a:r>
              <a:rPr sz="3000" spc="-10" dirty="0">
                <a:solidFill>
                  <a:srgbClr val="002060"/>
                </a:solidFill>
                <a:cs typeface="Calibri"/>
              </a:rPr>
              <a:t>internet </a:t>
            </a:r>
            <a:r>
              <a:rPr sz="3000" spc="-5" dirty="0">
                <a:solidFill>
                  <a:srgbClr val="002060"/>
                </a:solidFill>
                <a:cs typeface="Calibri"/>
              </a:rPr>
              <a:t>siteleri tanıtımın  </a:t>
            </a:r>
            <a:r>
              <a:rPr sz="3000" spc="-10" dirty="0">
                <a:solidFill>
                  <a:srgbClr val="002060"/>
                </a:solidFill>
                <a:cs typeface="Calibri"/>
              </a:rPr>
              <a:t>yanında </a:t>
            </a:r>
            <a:r>
              <a:rPr sz="3000" dirty="0">
                <a:solidFill>
                  <a:srgbClr val="002060"/>
                </a:solidFill>
                <a:cs typeface="Calibri"/>
              </a:rPr>
              <a:t>hazırlanan dinamik </a:t>
            </a:r>
            <a:r>
              <a:rPr sz="3000" spc="-10" dirty="0">
                <a:solidFill>
                  <a:srgbClr val="002060"/>
                </a:solidFill>
                <a:cs typeface="Calibri"/>
              </a:rPr>
              <a:t>formlar </a:t>
            </a:r>
            <a:r>
              <a:rPr sz="3000" spc="-15" dirty="0">
                <a:solidFill>
                  <a:srgbClr val="002060"/>
                </a:solidFill>
                <a:cs typeface="Calibri"/>
              </a:rPr>
              <a:t>sayesinde  </a:t>
            </a:r>
            <a:r>
              <a:rPr sz="3000" dirty="0">
                <a:solidFill>
                  <a:srgbClr val="002060"/>
                </a:solidFill>
                <a:cs typeface="Calibri"/>
              </a:rPr>
              <a:t>daha </a:t>
            </a:r>
            <a:r>
              <a:rPr sz="3000" spc="-15" dirty="0">
                <a:solidFill>
                  <a:srgbClr val="002060"/>
                </a:solidFill>
                <a:cs typeface="Calibri"/>
              </a:rPr>
              <a:t>farklı </a:t>
            </a:r>
            <a:r>
              <a:rPr sz="3000" dirty="0">
                <a:solidFill>
                  <a:srgbClr val="002060"/>
                </a:solidFill>
                <a:cs typeface="Calibri"/>
              </a:rPr>
              <a:t>işlevleri de (İş </a:t>
            </a:r>
            <a:r>
              <a:rPr sz="3000" spc="-5" dirty="0">
                <a:solidFill>
                  <a:srgbClr val="002060"/>
                </a:solidFill>
                <a:cs typeface="Calibri"/>
              </a:rPr>
              <a:t>başvuru </a:t>
            </a:r>
            <a:r>
              <a:rPr sz="3000" spc="-10" dirty="0">
                <a:solidFill>
                  <a:srgbClr val="002060"/>
                </a:solidFill>
                <a:cs typeface="Calibri"/>
              </a:rPr>
              <a:t>formları,  talep formları, kredi </a:t>
            </a:r>
            <a:r>
              <a:rPr sz="3000" spc="-15" dirty="0">
                <a:solidFill>
                  <a:srgbClr val="002060"/>
                </a:solidFill>
                <a:cs typeface="Calibri"/>
              </a:rPr>
              <a:t>kartı </a:t>
            </a:r>
            <a:r>
              <a:rPr sz="3000" spc="-5" dirty="0">
                <a:solidFill>
                  <a:srgbClr val="002060"/>
                </a:solidFill>
                <a:cs typeface="Calibri"/>
              </a:rPr>
              <a:t>ile satış </a:t>
            </a:r>
            <a:r>
              <a:rPr sz="3000" dirty="0">
                <a:solidFill>
                  <a:srgbClr val="002060"/>
                </a:solidFill>
                <a:cs typeface="Calibri"/>
              </a:rPr>
              <a:t>gibi) </a:t>
            </a:r>
            <a:r>
              <a:rPr sz="3000" spc="-5" dirty="0">
                <a:solidFill>
                  <a:srgbClr val="002060"/>
                </a:solidFill>
                <a:cs typeface="Calibri"/>
              </a:rPr>
              <a:t>yerine  </a:t>
            </a:r>
            <a:r>
              <a:rPr sz="3000" spc="-35" dirty="0">
                <a:solidFill>
                  <a:srgbClr val="002060"/>
                </a:solidFill>
                <a:cs typeface="Calibri"/>
              </a:rPr>
              <a:t>getirmektedir</a:t>
            </a:r>
            <a:r>
              <a:rPr sz="3000" spc="-35" dirty="0">
                <a:solidFill>
                  <a:srgbClr val="002060"/>
                </a:solidFill>
                <a:cs typeface="Calibri"/>
              </a:rPr>
              <a:t>.</a:t>
            </a:r>
            <a:endParaRPr sz="3000" dirty="0">
              <a:solidFill>
                <a:srgbClr val="002060"/>
              </a:solidFill>
              <a:cs typeface="Calibri"/>
            </a:endParaRPr>
          </a:p>
        </p:txBody>
      </p:sp>
      <p:sp>
        <p:nvSpPr>
          <p:cNvPr id="4" name="object 4"/>
          <p:cNvSpPr/>
          <p:nvPr/>
        </p:nvSpPr>
        <p:spPr>
          <a:xfrm>
            <a:off x="7266959" y="4420681"/>
            <a:ext cx="2733675" cy="1672206"/>
          </a:xfrm>
          <a:prstGeom prst="rect">
            <a:avLst/>
          </a:prstGeom>
          <a:blipFill>
            <a:blip r:embed="rId2" cstate="print"/>
            <a:stretch>
              <a:fillRect/>
            </a:stretch>
          </a:blipFill>
        </p:spPr>
        <p:txBody>
          <a:bodyPr wrap="square" lIns="0" tIns="0" rIns="0" bIns="0" rtlCol="0"/>
          <a:lstStyle/>
          <a:p>
            <a:endParaRPr/>
          </a:p>
        </p:txBody>
      </p:sp>
    </p:spTree>
    <p:extLst>
      <p:ext uri="{BB962C8B-B14F-4D97-AF65-F5344CB8AC3E}">
        <p14:creationId xmlns:p14="http://schemas.microsoft.com/office/powerpoint/2010/main" val="9793870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14486" y="395727"/>
            <a:ext cx="5095240" cy="553998"/>
          </a:xfrm>
          <a:prstGeom prst="rect">
            <a:avLst/>
          </a:prstGeom>
        </p:spPr>
        <p:txBody>
          <a:bodyPr vert="horz" wrap="square" lIns="0" tIns="0" rIns="0" bIns="0" rtlCol="0" anchor="b">
            <a:spAutoFit/>
          </a:bodyPr>
          <a:lstStyle/>
          <a:p>
            <a:pPr marL="12700">
              <a:lnSpc>
                <a:spcPct val="100000"/>
              </a:lnSpc>
            </a:pPr>
            <a:r>
              <a:rPr dirty="0"/>
              <a:t>Hosting- Veri transferi</a:t>
            </a:r>
            <a:endParaRPr dirty="0"/>
          </a:p>
        </p:txBody>
      </p:sp>
      <p:sp>
        <p:nvSpPr>
          <p:cNvPr id="3" name="object 3"/>
          <p:cNvSpPr txBox="1"/>
          <p:nvPr/>
        </p:nvSpPr>
        <p:spPr>
          <a:xfrm>
            <a:off x="1114486" y="1189728"/>
            <a:ext cx="9979612" cy="3495829"/>
          </a:xfrm>
          <a:prstGeom prst="rect">
            <a:avLst/>
          </a:prstGeom>
        </p:spPr>
        <p:txBody>
          <a:bodyPr vert="horz" wrap="square" lIns="0" tIns="0" rIns="0" bIns="0" rtlCol="0">
            <a:spAutoFit/>
          </a:bodyPr>
          <a:lstStyle/>
          <a:p>
            <a:pPr marL="355600" marR="5080" indent="-342900">
              <a:lnSpc>
                <a:spcPts val="3240"/>
              </a:lnSpc>
              <a:buFont typeface="Arial"/>
              <a:buChar char="•"/>
              <a:tabLst>
                <a:tab pos="354965" algn="l"/>
                <a:tab pos="355600" algn="l"/>
              </a:tabLst>
            </a:pPr>
            <a:r>
              <a:rPr sz="3000" dirty="0">
                <a:solidFill>
                  <a:srgbClr val="002060"/>
                </a:solidFill>
                <a:cs typeface="Calibri"/>
              </a:rPr>
              <a:t>1 GB'lık </a:t>
            </a:r>
            <a:r>
              <a:rPr sz="3000" spc="-10" dirty="0">
                <a:solidFill>
                  <a:srgbClr val="002060"/>
                </a:solidFill>
                <a:cs typeface="Calibri"/>
              </a:rPr>
              <a:t>veri </a:t>
            </a:r>
            <a:r>
              <a:rPr sz="3000" spc="-20" dirty="0">
                <a:solidFill>
                  <a:srgbClr val="002060"/>
                </a:solidFill>
                <a:cs typeface="Calibri"/>
              </a:rPr>
              <a:t>transferi </a:t>
            </a:r>
            <a:r>
              <a:rPr sz="3000" spc="-5" dirty="0">
                <a:solidFill>
                  <a:srgbClr val="002060"/>
                </a:solidFill>
                <a:cs typeface="Calibri"/>
              </a:rPr>
              <a:t>limiti (bandwidth) </a:t>
            </a:r>
            <a:r>
              <a:rPr sz="3000" dirty="0">
                <a:solidFill>
                  <a:srgbClr val="002060"/>
                </a:solidFill>
                <a:cs typeface="Calibri"/>
              </a:rPr>
              <a:t>50kb'lık  </a:t>
            </a:r>
            <a:r>
              <a:rPr sz="3000" spc="-5" dirty="0">
                <a:solidFill>
                  <a:srgbClr val="002060"/>
                </a:solidFill>
                <a:cs typeface="Calibri"/>
              </a:rPr>
              <a:t>bir </a:t>
            </a:r>
            <a:r>
              <a:rPr sz="3000" spc="-15" dirty="0">
                <a:solidFill>
                  <a:srgbClr val="002060"/>
                </a:solidFill>
                <a:cs typeface="Calibri"/>
              </a:rPr>
              <a:t>sayfanın </a:t>
            </a:r>
            <a:r>
              <a:rPr sz="3000" spc="-5" dirty="0">
                <a:solidFill>
                  <a:srgbClr val="002060"/>
                </a:solidFill>
                <a:cs typeface="Calibri"/>
              </a:rPr>
              <a:t>bir </a:t>
            </a:r>
            <a:r>
              <a:rPr sz="3000" spc="-25" dirty="0">
                <a:solidFill>
                  <a:srgbClr val="002060"/>
                </a:solidFill>
                <a:cs typeface="Calibri"/>
              </a:rPr>
              <a:t>ayda </a:t>
            </a:r>
            <a:r>
              <a:rPr sz="3000" dirty="0">
                <a:solidFill>
                  <a:srgbClr val="002060"/>
                </a:solidFill>
                <a:cs typeface="Calibri"/>
              </a:rPr>
              <a:t>20.000 </a:t>
            </a:r>
            <a:r>
              <a:rPr sz="3000" spc="-35" dirty="0">
                <a:solidFill>
                  <a:srgbClr val="002060"/>
                </a:solidFill>
                <a:cs typeface="Calibri"/>
              </a:rPr>
              <a:t>kere </a:t>
            </a:r>
            <a:r>
              <a:rPr sz="3000" spc="-10" dirty="0">
                <a:solidFill>
                  <a:srgbClr val="002060"/>
                </a:solidFill>
                <a:cs typeface="Calibri"/>
              </a:rPr>
              <a:t>gösterilmesi </a:t>
            </a:r>
            <a:r>
              <a:rPr sz="3000" spc="-5" dirty="0">
                <a:solidFill>
                  <a:srgbClr val="002060"/>
                </a:solidFill>
                <a:cs typeface="Calibri"/>
              </a:rPr>
              <a:t>için  </a:t>
            </a:r>
            <a:r>
              <a:rPr sz="3000" spc="-15" dirty="0">
                <a:solidFill>
                  <a:srgbClr val="002060"/>
                </a:solidFill>
                <a:cs typeface="Calibri"/>
              </a:rPr>
              <a:t>yeterli</a:t>
            </a:r>
            <a:r>
              <a:rPr sz="3000" spc="-85" dirty="0">
                <a:solidFill>
                  <a:srgbClr val="002060"/>
                </a:solidFill>
                <a:cs typeface="Calibri"/>
              </a:rPr>
              <a:t> </a:t>
            </a:r>
            <a:r>
              <a:rPr sz="3000" spc="-35" dirty="0">
                <a:solidFill>
                  <a:srgbClr val="002060"/>
                </a:solidFill>
                <a:cs typeface="Calibri"/>
              </a:rPr>
              <a:t>olacaktır</a:t>
            </a:r>
            <a:r>
              <a:rPr sz="3000" spc="-35" dirty="0">
                <a:solidFill>
                  <a:srgbClr val="002060"/>
                </a:solidFill>
                <a:cs typeface="Calibri"/>
              </a:rPr>
              <a:t>.</a:t>
            </a:r>
            <a:endParaRPr sz="3000" dirty="0">
              <a:solidFill>
                <a:srgbClr val="002060"/>
              </a:solidFill>
              <a:cs typeface="Calibri"/>
            </a:endParaRPr>
          </a:p>
          <a:p>
            <a:pPr marL="355600" marR="174625" indent="-342900">
              <a:lnSpc>
                <a:spcPct val="90000"/>
              </a:lnSpc>
              <a:spcBef>
                <a:spcPts val="670"/>
              </a:spcBef>
              <a:buFont typeface="Arial"/>
              <a:buChar char="•"/>
              <a:tabLst>
                <a:tab pos="354965" algn="l"/>
                <a:tab pos="355600" algn="l"/>
              </a:tabLst>
            </a:pPr>
            <a:r>
              <a:rPr sz="3000" spc="-5" dirty="0">
                <a:solidFill>
                  <a:srgbClr val="002060"/>
                </a:solidFill>
                <a:cs typeface="Calibri"/>
              </a:rPr>
              <a:t>Eğer yüksek </a:t>
            </a:r>
            <a:r>
              <a:rPr sz="3000" spc="-20" dirty="0">
                <a:solidFill>
                  <a:srgbClr val="002060"/>
                </a:solidFill>
                <a:cs typeface="Calibri"/>
              </a:rPr>
              <a:t>ziyaretçi </a:t>
            </a:r>
            <a:r>
              <a:rPr sz="3000" spc="-10" dirty="0">
                <a:solidFill>
                  <a:srgbClr val="002060"/>
                </a:solidFill>
                <a:cs typeface="Calibri"/>
              </a:rPr>
              <a:t>potansiyeli </a:t>
            </a:r>
            <a:r>
              <a:rPr sz="3000" dirty="0">
                <a:solidFill>
                  <a:srgbClr val="002060"/>
                </a:solidFill>
                <a:cs typeface="Calibri"/>
              </a:rPr>
              <a:t>olan </a:t>
            </a:r>
            <a:r>
              <a:rPr sz="3000" spc="-5" dirty="0">
                <a:solidFill>
                  <a:srgbClr val="002060"/>
                </a:solidFill>
                <a:cs typeface="Calibri"/>
              </a:rPr>
              <a:t>bir </a:t>
            </a:r>
            <a:r>
              <a:rPr sz="3000" spc="-10" dirty="0">
                <a:solidFill>
                  <a:srgbClr val="002060"/>
                </a:solidFill>
                <a:cs typeface="Calibri"/>
              </a:rPr>
              <a:t>siteniz  </a:t>
            </a:r>
            <a:r>
              <a:rPr sz="3000" spc="-20" dirty="0">
                <a:solidFill>
                  <a:srgbClr val="002060"/>
                </a:solidFill>
                <a:cs typeface="Calibri"/>
              </a:rPr>
              <a:t>varsa, </a:t>
            </a:r>
            <a:r>
              <a:rPr sz="3000" spc="-15" dirty="0">
                <a:solidFill>
                  <a:srgbClr val="002060"/>
                </a:solidFill>
                <a:cs typeface="Calibri"/>
              </a:rPr>
              <a:t>ve ziyaretçilerinize </a:t>
            </a:r>
            <a:r>
              <a:rPr sz="3000" spc="-5" dirty="0">
                <a:solidFill>
                  <a:srgbClr val="002060"/>
                </a:solidFill>
                <a:cs typeface="Calibri"/>
              </a:rPr>
              <a:t>sunduğunuz </a:t>
            </a:r>
            <a:r>
              <a:rPr sz="3000" spc="-15" dirty="0">
                <a:solidFill>
                  <a:srgbClr val="002060"/>
                </a:solidFill>
                <a:cs typeface="Calibri"/>
              </a:rPr>
              <a:t>dosyalar  </a:t>
            </a:r>
            <a:r>
              <a:rPr sz="3000" spc="-10" dirty="0">
                <a:solidFill>
                  <a:srgbClr val="002060"/>
                </a:solidFill>
                <a:cs typeface="Calibri"/>
              </a:rPr>
              <a:t>(html, </a:t>
            </a:r>
            <a:r>
              <a:rPr sz="3000" spc="-50" dirty="0">
                <a:solidFill>
                  <a:srgbClr val="002060"/>
                </a:solidFill>
                <a:cs typeface="Calibri"/>
              </a:rPr>
              <a:t>gif, </a:t>
            </a:r>
            <a:r>
              <a:rPr sz="3000" spc="5" dirty="0">
                <a:solidFill>
                  <a:srgbClr val="002060"/>
                </a:solidFill>
                <a:cs typeface="Calibri"/>
              </a:rPr>
              <a:t>jpg, </a:t>
            </a:r>
            <a:r>
              <a:rPr sz="3000" spc="-5" dirty="0">
                <a:solidFill>
                  <a:srgbClr val="002060"/>
                </a:solidFill>
                <a:cs typeface="Calibri"/>
              </a:rPr>
              <a:t>swf vs..) büyük </a:t>
            </a:r>
            <a:r>
              <a:rPr sz="3000" spc="-15" dirty="0">
                <a:solidFill>
                  <a:srgbClr val="002060"/>
                </a:solidFill>
                <a:cs typeface="Calibri"/>
              </a:rPr>
              <a:t>boyutlardaysa </a:t>
            </a:r>
            <a:r>
              <a:rPr sz="3000" spc="-10" dirty="0">
                <a:solidFill>
                  <a:srgbClr val="002060"/>
                </a:solidFill>
                <a:cs typeface="Calibri"/>
              </a:rPr>
              <a:t>veri  </a:t>
            </a:r>
            <a:r>
              <a:rPr sz="3000" spc="-20" dirty="0">
                <a:solidFill>
                  <a:srgbClr val="002060"/>
                </a:solidFill>
                <a:cs typeface="Calibri"/>
              </a:rPr>
              <a:t>transferi </a:t>
            </a:r>
            <a:r>
              <a:rPr sz="3000" spc="-10" dirty="0">
                <a:solidFill>
                  <a:srgbClr val="002060"/>
                </a:solidFill>
                <a:cs typeface="Calibri"/>
              </a:rPr>
              <a:t>ihtiyacınız </a:t>
            </a:r>
            <a:r>
              <a:rPr sz="3000" dirty="0">
                <a:solidFill>
                  <a:srgbClr val="002060"/>
                </a:solidFill>
                <a:cs typeface="Calibri"/>
              </a:rPr>
              <a:t>da </a:t>
            </a:r>
            <a:r>
              <a:rPr sz="3000" spc="-5" dirty="0">
                <a:solidFill>
                  <a:srgbClr val="002060"/>
                </a:solidFill>
                <a:cs typeface="Calibri"/>
              </a:rPr>
              <a:t>buna </a:t>
            </a:r>
            <a:r>
              <a:rPr sz="3000" spc="-10" dirty="0">
                <a:solidFill>
                  <a:srgbClr val="002060"/>
                </a:solidFill>
                <a:cs typeface="Calibri"/>
              </a:rPr>
              <a:t>paralel </a:t>
            </a:r>
            <a:r>
              <a:rPr sz="3000" spc="-15" dirty="0">
                <a:solidFill>
                  <a:srgbClr val="002060"/>
                </a:solidFill>
                <a:cs typeface="Calibri"/>
              </a:rPr>
              <a:t>olarak  </a:t>
            </a:r>
            <a:r>
              <a:rPr sz="3000" spc="-30" dirty="0">
                <a:solidFill>
                  <a:srgbClr val="002060"/>
                </a:solidFill>
                <a:cs typeface="Calibri"/>
              </a:rPr>
              <a:t>yükselecektir</a:t>
            </a:r>
            <a:r>
              <a:rPr sz="3000" spc="-30" dirty="0">
                <a:solidFill>
                  <a:srgbClr val="002060"/>
                </a:solidFill>
                <a:cs typeface="Calibri"/>
              </a:rPr>
              <a:t>.</a:t>
            </a:r>
            <a:endParaRPr sz="3000" dirty="0">
              <a:solidFill>
                <a:srgbClr val="002060"/>
              </a:solidFill>
              <a:cs typeface="Calibri"/>
            </a:endParaRPr>
          </a:p>
          <a:p>
            <a:pPr marL="355600" indent="-342900">
              <a:lnSpc>
                <a:spcPts val="3420"/>
              </a:lnSpc>
              <a:spcBef>
                <a:spcPts val="355"/>
              </a:spcBef>
              <a:buFont typeface="Arial"/>
              <a:buChar char="•"/>
              <a:tabLst>
                <a:tab pos="354965" algn="l"/>
                <a:tab pos="355600" algn="l"/>
              </a:tabLst>
            </a:pPr>
            <a:r>
              <a:rPr sz="3000" spc="-5" dirty="0">
                <a:solidFill>
                  <a:srgbClr val="002060"/>
                </a:solidFill>
                <a:cs typeface="Calibri"/>
              </a:rPr>
              <a:t>Çoğu </a:t>
            </a:r>
            <a:r>
              <a:rPr sz="3000" spc="-10" dirty="0">
                <a:solidFill>
                  <a:srgbClr val="002060"/>
                </a:solidFill>
                <a:cs typeface="Calibri"/>
              </a:rPr>
              <a:t>site </a:t>
            </a:r>
            <a:r>
              <a:rPr sz="3000" spc="-5" dirty="0">
                <a:solidFill>
                  <a:srgbClr val="002060"/>
                </a:solidFill>
                <a:cs typeface="Calibri"/>
              </a:rPr>
              <a:t>için </a:t>
            </a:r>
            <a:r>
              <a:rPr sz="3000" dirty="0">
                <a:solidFill>
                  <a:srgbClr val="002060"/>
                </a:solidFill>
                <a:cs typeface="Calibri"/>
              </a:rPr>
              <a:t>3 - 5 GB </a:t>
            </a:r>
            <a:r>
              <a:rPr sz="3000" spc="-15" dirty="0">
                <a:solidFill>
                  <a:srgbClr val="002060"/>
                </a:solidFill>
                <a:cs typeface="Calibri"/>
              </a:rPr>
              <a:t>arası </a:t>
            </a:r>
            <a:r>
              <a:rPr sz="3000" spc="-10" dirty="0">
                <a:solidFill>
                  <a:srgbClr val="002060"/>
                </a:solidFill>
                <a:cs typeface="Calibri"/>
              </a:rPr>
              <a:t>veri </a:t>
            </a:r>
            <a:r>
              <a:rPr sz="3000" spc="-20" dirty="0">
                <a:solidFill>
                  <a:srgbClr val="002060"/>
                </a:solidFill>
                <a:cs typeface="Calibri"/>
              </a:rPr>
              <a:t>transferi</a:t>
            </a:r>
            <a:r>
              <a:rPr sz="3000" spc="-35" dirty="0">
                <a:solidFill>
                  <a:srgbClr val="002060"/>
                </a:solidFill>
                <a:cs typeface="Calibri"/>
              </a:rPr>
              <a:t> </a:t>
            </a:r>
            <a:r>
              <a:rPr sz="3000" spc="-5" dirty="0">
                <a:solidFill>
                  <a:srgbClr val="002060"/>
                </a:solidFill>
                <a:cs typeface="Calibri"/>
              </a:rPr>
              <a:t>limiti</a:t>
            </a:r>
            <a:endParaRPr sz="3000" dirty="0">
              <a:solidFill>
                <a:srgbClr val="002060"/>
              </a:solidFill>
              <a:cs typeface="Calibri"/>
            </a:endParaRPr>
          </a:p>
          <a:p>
            <a:pPr marL="355600">
              <a:lnSpc>
                <a:spcPts val="3420"/>
              </a:lnSpc>
            </a:pPr>
            <a:r>
              <a:rPr sz="3000" spc="-15" dirty="0">
                <a:solidFill>
                  <a:srgbClr val="002060"/>
                </a:solidFill>
                <a:cs typeface="Calibri"/>
              </a:rPr>
              <a:t>yeterli</a:t>
            </a:r>
            <a:r>
              <a:rPr sz="3000" spc="-90" dirty="0">
                <a:solidFill>
                  <a:srgbClr val="002060"/>
                </a:solidFill>
                <a:cs typeface="Calibri"/>
              </a:rPr>
              <a:t> </a:t>
            </a:r>
            <a:r>
              <a:rPr sz="3000" spc="-35" dirty="0">
                <a:solidFill>
                  <a:srgbClr val="002060"/>
                </a:solidFill>
                <a:cs typeface="Calibri"/>
              </a:rPr>
              <a:t>olacaktır</a:t>
            </a:r>
            <a:r>
              <a:rPr sz="3000" spc="-35" dirty="0">
                <a:solidFill>
                  <a:srgbClr val="002060"/>
                </a:solidFill>
                <a:cs typeface="Calibri"/>
              </a:rPr>
              <a:t>.</a:t>
            </a:r>
            <a:endParaRPr sz="3000" dirty="0">
              <a:solidFill>
                <a:srgbClr val="002060"/>
              </a:solidFill>
              <a:cs typeface="Calibri"/>
            </a:endParaRPr>
          </a:p>
        </p:txBody>
      </p:sp>
    </p:spTree>
    <p:extLst>
      <p:ext uri="{BB962C8B-B14F-4D97-AF65-F5344CB8AC3E}">
        <p14:creationId xmlns:p14="http://schemas.microsoft.com/office/powerpoint/2010/main" val="27399600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24845" y="414760"/>
            <a:ext cx="7858759" cy="553998"/>
          </a:xfrm>
          <a:prstGeom prst="rect">
            <a:avLst/>
          </a:prstGeom>
        </p:spPr>
        <p:txBody>
          <a:bodyPr vert="horz" wrap="square" lIns="0" tIns="0" rIns="0" bIns="0" rtlCol="0" anchor="b">
            <a:spAutoFit/>
          </a:bodyPr>
          <a:lstStyle/>
          <a:p>
            <a:pPr marL="12700">
              <a:lnSpc>
                <a:spcPct val="100000"/>
              </a:lnSpc>
            </a:pPr>
            <a:r>
              <a:rPr dirty="0"/>
              <a:t>Hosting </a:t>
            </a:r>
            <a:r>
              <a:rPr dirty="0" err="1"/>
              <a:t>sunucusu</a:t>
            </a:r>
            <a:r>
              <a:rPr dirty="0"/>
              <a:t> </a:t>
            </a:r>
            <a:r>
              <a:rPr dirty="0" smtClean="0"/>
              <a:t>Unix</a:t>
            </a:r>
            <a:r>
              <a:rPr lang="tr-TR" dirty="0" smtClean="0"/>
              <a:t>-Linux</a:t>
            </a:r>
            <a:r>
              <a:rPr dirty="0" smtClean="0"/>
              <a:t> </a:t>
            </a:r>
            <a:r>
              <a:rPr lang="tr-TR" dirty="0" err="1" smtClean="0"/>
              <a:t>vs</a:t>
            </a:r>
            <a:r>
              <a:rPr lang="tr-TR" dirty="0" smtClean="0"/>
              <a:t> </a:t>
            </a:r>
            <a:r>
              <a:rPr dirty="0" smtClean="0"/>
              <a:t>Windows</a:t>
            </a:r>
            <a:endParaRPr dirty="0"/>
          </a:p>
        </p:txBody>
      </p:sp>
      <p:sp>
        <p:nvSpPr>
          <p:cNvPr id="4" name="object 4"/>
          <p:cNvSpPr/>
          <p:nvPr/>
        </p:nvSpPr>
        <p:spPr>
          <a:xfrm>
            <a:off x="9426447" y="185840"/>
            <a:ext cx="2466975" cy="1847849"/>
          </a:xfrm>
          <a:prstGeom prst="rect">
            <a:avLst/>
          </a:prstGeom>
          <a:blipFill>
            <a:blip r:embed="rId2" cstate="print"/>
            <a:stretch>
              <a:fillRect/>
            </a:stretch>
          </a:blipFill>
        </p:spPr>
        <p:txBody>
          <a:bodyPr wrap="square" lIns="0" tIns="0" rIns="0" bIns="0" rtlCol="0"/>
          <a:lstStyle/>
          <a:p>
            <a:endParaRPr/>
          </a:p>
        </p:txBody>
      </p:sp>
      <p:sp>
        <p:nvSpPr>
          <p:cNvPr id="3" name="object 3"/>
          <p:cNvSpPr txBox="1"/>
          <p:nvPr/>
        </p:nvSpPr>
        <p:spPr>
          <a:xfrm>
            <a:off x="611662" y="1241440"/>
            <a:ext cx="10379800" cy="4924425"/>
          </a:xfrm>
          <a:prstGeom prst="rect">
            <a:avLst/>
          </a:prstGeom>
        </p:spPr>
        <p:txBody>
          <a:bodyPr vert="horz" wrap="square" lIns="0" tIns="0" rIns="0" bIns="0" rtlCol="0">
            <a:spAutoFit/>
          </a:bodyPr>
          <a:lstStyle/>
          <a:p>
            <a:pPr marL="355600" marR="391160" indent="-342900">
              <a:lnSpc>
                <a:spcPts val="3200"/>
              </a:lnSpc>
              <a:buFont typeface="Arial"/>
              <a:buChar char="•"/>
              <a:tabLst>
                <a:tab pos="354965" algn="l"/>
                <a:tab pos="355600" algn="l"/>
              </a:tabLst>
            </a:pPr>
            <a:r>
              <a:rPr sz="2800" spc="-5" dirty="0">
                <a:solidFill>
                  <a:srgbClr val="002060"/>
                </a:solidFill>
                <a:cs typeface="Calibri"/>
              </a:rPr>
              <a:t>Bu sorunun </a:t>
            </a:r>
            <a:r>
              <a:rPr sz="2800" spc="-15" dirty="0">
                <a:solidFill>
                  <a:srgbClr val="002060"/>
                </a:solidFill>
                <a:cs typeface="Calibri"/>
              </a:rPr>
              <a:t>cevabı sitenizde </a:t>
            </a:r>
            <a:r>
              <a:rPr sz="2800" spc="-10" dirty="0">
                <a:solidFill>
                  <a:srgbClr val="002060"/>
                </a:solidFill>
                <a:cs typeface="Calibri"/>
              </a:rPr>
              <a:t>ihtiyacınız </a:t>
            </a:r>
            <a:r>
              <a:rPr sz="2800" spc="-5" dirty="0">
                <a:solidFill>
                  <a:srgbClr val="002060"/>
                </a:solidFill>
                <a:cs typeface="Calibri"/>
              </a:rPr>
              <a:t>olan  </a:t>
            </a:r>
            <a:r>
              <a:rPr sz="2800" spc="-10" dirty="0">
                <a:solidFill>
                  <a:srgbClr val="002060"/>
                </a:solidFill>
                <a:cs typeface="Calibri"/>
              </a:rPr>
              <a:t>yazılımlara </a:t>
            </a:r>
            <a:r>
              <a:rPr sz="2800" spc="-15" dirty="0">
                <a:solidFill>
                  <a:srgbClr val="002060"/>
                </a:solidFill>
                <a:cs typeface="Calibri"/>
              </a:rPr>
              <a:t>göre</a:t>
            </a:r>
            <a:r>
              <a:rPr sz="2800" spc="-80" dirty="0">
                <a:solidFill>
                  <a:srgbClr val="002060"/>
                </a:solidFill>
                <a:cs typeface="Calibri"/>
              </a:rPr>
              <a:t> </a:t>
            </a:r>
            <a:r>
              <a:rPr sz="2800" spc="-20" dirty="0">
                <a:solidFill>
                  <a:srgbClr val="002060"/>
                </a:solidFill>
                <a:cs typeface="Calibri"/>
              </a:rPr>
              <a:t>değişecektir</a:t>
            </a:r>
            <a:r>
              <a:rPr sz="2800" spc="-20" dirty="0">
                <a:solidFill>
                  <a:srgbClr val="002060"/>
                </a:solidFill>
                <a:cs typeface="Calibri"/>
              </a:rPr>
              <a:t>.</a:t>
            </a:r>
            <a:endParaRPr sz="2800" dirty="0">
              <a:solidFill>
                <a:srgbClr val="002060"/>
              </a:solidFill>
              <a:cs typeface="Calibri"/>
            </a:endParaRPr>
          </a:p>
          <a:p>
            <a:pPr marL="355600" marR="253365" indent="-342900">
              <a:lnSpc>
                <a:spcPts val="3200"/>
              </a:lnSpc>
              <a:buFont typeface="Arial"/>
              <a:buChar char="•"/>
              <a:tabLst>
                <a:tab pos="354965" algn="l"/>
                <a:tab pos="355600" algn="l"/>
              </a:tabLst>
            </a:pPr>
            <a:r>
              <a:rPr sz="2800" spc="-15" dirty="0">
                <a:solidFill>
                  <a:srgbClr val="002060"/>
                </a:solidFill>
                <a:cs typeface="Calibri"/>
              </a:rPr>
              <a:t>Eğer sitenizde </a:t>
            </a:r>
            <a:r>
              <a:rPr sz="2800" spc="-5" dirty="0">
                <a:solidFill>
                  <a:srgbClr val="002060"/>
                </a:solidFill>
                <a:cs typeface="Calibri"/>
              </a:rPr>
              <a:t>ASP ile </a:t>
            </a:r>
            <a:r>
              <a:rPr sz="2800" spc="-10" dirty="0">
                <a:solidFill>
                  <a:srgbClr val="002060"/>
                </a:solidFill>
                <a:cs typeface="Calibri"/>
              </a:rPr>
              <a:t>birlikte </a:t>
            </a:r>
            <a:r>
              <a:rPr sz="2800" spc="-5" dirty="0">
                <a:solidFill>
                  <a:srgbClr val="002060"/>
                </a:solidFill>
                <a:cs typeface="Calibri"/>
              </a:rPr>
              <a:t>Acess </a:t>
            </a:r>
            <a:r>
              <a:rPr sz="2800" spc="-20" dirty="0">
                <a:solidFill>
                  <a:srgbClr val="002060"/>
                </a:solidFill>
                <a:cs typeface="Calibri"/>
              </a:rPr>
              <a:t>veya </a:t>
            </a:r>
            <a:r>
              <a:rPr sz="2800" spc="-10" dirty="0">
                <a:solidFill>
                  <a:srgbClr val="002060"/>
                </a:solidFill>
                <a:cs typeface="Calibri"/>
              </a:rPr>
              <a:t>SQL  veritabanı </a:t>
            </a:r>
            <a:r>
              <a:rPr sz="2800" spc="-5" dirty="0">
                <a:solidFill>
                  <a:srgbClr val="002060"/>
                </a:solidFill>
                <a:cs typeface="Calibri"/>
              </a:rPr>
              <a:t>kullanmak </a:t>
            </a:r>
            <a:r>
              <a:rPr sz="2800" spc="-10" dirty="0">
                <a:solidFill>
                  <a:srgbClr val="002060"/>
                </a:solidFill>
                <a:cs typeface="Calibri"/>
              </a:rPr>
              <a:t>istiyorsanız Windows  hostingi </a:t>
            </a:r>
            <a:r>
              <a:rPr sz="2800" spc="-15" dirty="0">
                <a:solidFill>
                  <a:srgbClr val="002060"/>
                </a:solidFill>
                <a:cs typeface="Calibri"/>
              </a:rPr>
              <a:t>tercih</a:t>
            </a:r>
            <a:r>
              <a:rPr sz="2800" spc="-35" dirty="0">
                <a:solidFill>
                  <a:srgbClr val="002060"/>
                </a:solidFill>
                <a:cs typeface="Calibri"/>
              </a:rPr>
              <a:t> </a:t>
            </a:r>
            <a:r>
              <a:rPr sz="2800" spc="-5" dirty="0">
                <a:solidFill>
                  <a:srgbClr val="002060"/>
                </a:solidFill>
                <a:cs typeface="Calibri"/>
              </a:rPr>
              <a:t>etmelisiniz</a:t>
            </a:r>
            <a:r>
              <a:rPr sz="2800" spc="-5" dirty="0">
                <a:solidFill>
                  <a:srgbClr val="002060"/>
                </a:solidFill>
                <a:cs typeface="Calibri"/>
              </a:rPr>
              <a:t>.</a:t>
            </a:r>
            <a:endParaRPr sz="2800" dirty="0">
              <a:solidFill>
                <a:srgbClr val="002060"/>
              </a:solidFill>
              <a:cs typeface="Calibri"/>
            </a:endParaRPr>
          </a:p>
          <a:p>
            <a:pPr marL="355600" marR="367665" indent="-342900">
              <a:lnSpc>
                <a:spcPts val="3200"/>
              </a:lnSpc>
              <a:buFont typeface="Arial"/>
              <a:buChar char="•"/>
              <a:tabLst>
                <a:tab pos="354965" algn="l"/>
                <a:tab pos="355600" algn="l"/>
              </a:tabLst>
            </a:pPr>
            <a:r>
              <a:rPr sz="2800" spc="-15" dirty="0">
                <a:solidFill>
                  <a:srgbClr val="002060"/>
                </a:solidFill>
                <a:cs typeface="Calibri"/>
              </a:rPr>
              <a:t>Eğer sitenizde </a:t>
            </a:r>
            <a:r>
              <a:rPr sz="2800" spc="-5" dirty="0">
                <a:solidFill>
                  <a:srgbClr val="002060"/>
                </a:solidFill>
                <a:cs typeface="Calibri"/>
              </a:rPr>
              <a:t>Php, </a:t>
            </a:r>
            <a:r>
              <a:rPr sz="2800" spc="-10" dirty="0">
                <a:solidFill>
                  <a:srgbClr val="002060"/>
                </a:solidFill>
                <a:cs typeface="Calibri"/>
              </a:rPr>
              <a:t>Mysql, </a:t>
            </a:r>
            <a:r>
              <a:rPr sz="2800" spc="-5" dirty="0">
                <a:solidFill>
                  <a:srgbClr val="002060"/>
                </a:solidFill>
                <a:cs typeface="Calibri"/>
              </a:rPr>
              <a:t>Cgi </a:t>
            </a:r>
            <a:r>
              <a:rPr sz="2800" spc="-15" dirty="0">
                <a:solidFill>
                  <a:srgbClr val="002060"/>
                </a:solidFill>
                <a:cs typeface="Calibri"/>
              </a:rPr>
              <a:t>ve Perl  </a:t>
            </a:r>
            <a:r>
              <a:rPr sz="2800" spc="-5" dirty="0">
                <a:solidFill>
                  <a:srgbClr val="002060"/>
                </a:solidFill>
                <a:cs typeface="Calibri"/>
              </a:rPr>
              <a:t>kullanmak </a:t>
            </a:r>
            <a:r>
              <a:rPr sz="2800" spc="-10" dirty="0" err="1">
                <a:solidFill>
                  <a:srgbClr val="002060"/>
                </a:solidFill>
                <a:cs typeface="Calibri"/>
              </a:rPr>
              <a:t>istiyorsanız</a:t>
            </a:r>
            <a:r>
              <a:rPr sz="2800" spc="-10" dirty="0">
                <a:solidFill>
                  <a:srgbClr val="002060"/>
                </a:solidFill>
                <a:cs typeface="Calibri"/>
              </a:rPr>
              <a:t> </a:t>
            </a:r>
            <a:r>
              <a:rPr sz="2800" spc="-5" dirty="0" smtClean="0">
                <a:solidFill>
                  <a:srgbClr val="002060"/>
                </a:solidFill>
                <a:cs typeface="Calibri"/>
              </a:rPr>
              <a:t>Unix</a:t>
            </a:r>
            <a:r>
              <a:rPr lang="tr-TR" sz="2800" spc="-5" dirty="0" smtClean="0">
                <a:solidFill>
                  <a:srgbClr val="002060"/>
                </a:solidFill>
                <a:cs typeface="Calibri"/>
              </a:rPr>
              <a:t>-Linux</a:t>
            </a:r>
            <a:r>
              <a:rPr sz="2800" spc="-5" dirty="0" smtClean="0">
                <a:solidFill>
                  <a:srgbClr val="002060"/>
                </a:solidFill>
                <a:cs typeface="Calibri"/>
              </a:rPr>
              <a:t> </a:t>
            </a:r>
            <a:r>
              <a:rPr sz="2800" spc="-10" dirty="0">
                <a:solidFill>
                  <a:srgbClr val="002060"/>
                </a:solidFill>
                <a:cs typeface="Calibri"/>
              </a:rPr>
              <a:t>hostlar </a:t>
            </a:r>
            <a:r>
              <a:rPr sz="2800" spc="-5" dirty="0">
                <a:solidFill>
                  <a:srgbClr val="002060"/>
                </a:solidFill>
                <a:cs typeface="Calibri"/>
              </a:rPr>
              <a:t>sizin için  </a:t>
            </a:r>
            <a:r>
              <a:rPr sz="2800" spc="-10" dirty="0">
                <a:solidFill>
                  <a:srgbClr val="002060"/>
                </a:solidFill>
                <a:cs typeface="Calibri"/>
              </a:rPr>
              <a:t>uygun</a:t>
            </a:r>
            <a:r>
              <a:rPr sz="2800" spc="-65" dirty="0">
                <a:solidFill>
                  <a:srgbClr val="002060"/>
                </a:solidFill>
                <a:cs typeface="Calibri"/>
              </a:rPr>
              <a:t> </a:t>
            </a:r>
            <a:r>
              <a:rPr sz="2800" spc="-30" dirty="0">
                <a:solidFill>
                  <a:srgbClr val="002060"/>
                </a:solidFill>
                <a:cs typeface="Calibri"/>
              </a:rPr>
              <a:t>olacaktır</a:t>
            </a:r>
            <a:r>
              <a:rPr sz="2800" spc="-30" dirty="0">
                <a:solidFill>
                  <a:srgbClr val="002060"/>
                </a:solidFill>
                <a:cs typeface="Calibri"/>
              </a:rPr>
              <a:t>.</a:t>
            </a:r>
            <a:endParaRPr sz="2800" dirty="0">
              <a:solidFill>
                <a:srgbClr val="002060"/>
              </a:solidFill>
              <a:cs typeface="Calibri"/>
            </a:endParaRPr>
          </a:p>
          <a:p>
            <a:pPr marL="355600" indent="-342900">
              <a:lnSpc>
                <a:spcPts val="3200"/>
              </a:lnSpc>
              <a:buFont typeface="Arial"/>
              <a:buChar char="•"/>
              <a:tabLst>
                <a:tab pos="354965" algn="l"/>
                <a:tab pos="355600" algn="l"/>
              </a:tabLst>
            </a:pPr>
            <a:r>
              <a:rPr sz="2800" spc="-10" dirty="0" smtClean="0">
                <a:solidFill>
                  <a:srgbClr val="002060"/>
                </a:solidFill>
                <a:cs typeface="Calibri"/>
              </a:rPr>
              <a:t>Unix</a:t>
            </a:r>
            <a:r>
              <a:rPr lang="tr-TR" sz="2800" spc="-5" dirty="0" smtClean="0">
                <a:solidFill>
                  <a:srgbClr val="002060"/>
                </a:solidFill>
                <a:cs typeface="Calibri"/>
              </a:rPr>
              <a:t>-Linux</a:t>
            </a:r>
            <a:r>
              <a:rPr sz="2800" spc="-10" dirty="0" smtClean="0">
                <a:solidFill>
                  <a:srgbClr val="002060"/>
                </a:solidFill>
                <a:cs typeface="Calibri"/>
              </a:rPr>
              <a:t> </a:t>
            </a:r>
            <a:r>
              <a:rPr sz="2800" spc="-10" dirty="0">
                <a:solidFill>
                  <a:srgbClr val="002060"/>
                </a:solidFill>
                <a:cs typeface="Calibri"/>
              </a:rPr>
              <a:t>hosting Windows </a:t>
            </a:r>
            <a:r>
              <a:rPr sz="2800" spc="-10" dirty="0">
                <a:solidFill>
                  <a:srgbClr val="002060"/>
                </a:solidFill>
                <a:cs typeface="Calibri"/>
              </a:rPr>
              <a:t>hostinge </a:t>
            </a:r>
            <a:r>
              <a:rPr sz="2800" spc="-15" dirty="0">
                <a:solidFill>
                  <a:srgbClr val="002060"/>
                </a:solidFill>
                <a:cs typeface="Calibri"/>
              </a:rPr>
              <a:t>göre</a:t>
            </a:r>
            <a:r>
              <a:rPr sz="2800" spc="40" dirty="0">
                <a:solidFill>
                  <a:srgbClr val="002060"/>
                </a:solidFill>
                <a:cs typeface="Calibri"/>
              </a:rPr>
              <a:t> </a:t>
            </a:r>
            <a:r>
              <a:rPr sz="2800" spc="-5" dirty="0">
                <a:solidFill>
                  <a:srgbClr val="002060"/>
                </a:solidFill>
                <a:cs typeface="Calibri"/>
              </a:rPr>
              <a:t>genellikle</a:t>
            </a:r>
            <a:endParaRPr sz="2800" dirty="0">
              <a:solidFill>
                <a:srgbClr val="002060"/>
              </a:solidFill>
              <a:cs typeface="Calibri"/>
            </a:endParaRPr>
          </a:p>
          <a:p>
            <a:pPr marL="355600">
              <a:lnSpc>
                <a:spcPts val="3200"/>
              </a:lnSpc>
            </a:pPr>
            <a:r>
              <a:rPr sz="2800" spc="-10" dirty="0">
                <a:solidFill>
                  <a:srgbClr val="002060"/>
                </a:solidFill>
                <a:cs typeface="Calibri"/>
              </a:rPr>
              <a:t>daha ucuz </a:t>
            </a:r>
            <a:r>
              <a:rPr sz="2800" spc="-15" dirty="0">
                <a:solidFill>
                  <a:srgbClr val="002060"/>
                </a:solidFill>
                <a:cs typeface="Calibri"/>
              </a:rPr>
              <a:t>ve</a:t>
            </a:r>
            <a:r>
              <a:rPr sz="2800" spc="-30" dirty="0">
                <a:solidFill>
                  <a:srgbClr val="002060"/>
                </a:solidFill>
                <a:cs typeface="Calibri"/>
              </a:rPr>
              <a:t> stabildir</a:t>
            </a:r>
            <a:r>
              <a:rPr sz="2800" spc="-30" dirty="0">
                <a:solidFill>
                  <a:srgbClr val="002060"/>
                </a:solidFill>
                <a:cs typeface="Calibri"/>
              </a:rPr>
              <a:t>.</a:t>
            </a:r>
            <a:endParaRPr sz="2800" dirty="0">
              <a:solidFill>
                <a:srgbClr val="002060"/>
              </a:solidFill>
              <a:cs typeface="Calibri"/>
            </a:endParaRPr>
          </a:p>
          <a:p>
            <a:pPr marL="355600" marR="168275" indent="-342900">
              <a:lnSpc>
                <a:spcPts val="3200"/>
              </a:lnSpc>
              <a:buFont typeface="Arial"/>
              <a:buChar char="•"/>
              <a:tabLst>
                <a:tab pos="354965" algn="l"/>
                <a:tab pos="355600" algn="l"/>
              </a:tabLst>
            </a:pPr>
            <a:r>
              <a:rPr sz="2800" spc="-5" dirty="0">
                <a:solidFill>
                  <a:srgbClr val="002060"/>
                </a:solidFill>
                <a:cs typeface="Calibri"/>
              </a:rPr>
              <a:t>Güvenlik </a:t>
            </a:r>
            <a:r>
              <a:rPr sz="2800" spc="-5" dirty="0" err="1">
                <a:solidFill>
                  <a:srgbClr val="002060"/>
                </a:solidFill>
                <a:cs typeface="Calibri"/>
              </a:rPr>
              <a:t>açısından</a:t>
            </a:r>
            <a:r>
              <a:rPr sz="2800" spc="-5" dirty="0">
                <a:solidFill>
                  <a:srgbClr val="002060"/>
                </a:solidFill>
                <a:cs typeface="Calibri"/>
              </a:rPr>
              <a:t> </a:t>
            </a:r>
            <a:r>
              <a:rPr sz="2800" spc="-5" dirty="0" smtClean="0">
                <a:solidFill>
                  <a:srgbClr val="002060"/>
                </a:solidFill>
                <a:cs typeface="Calibri"/>
              </a:rPr>
              <a:t>Unix</a:t>
            </a:r>
            <a:r>
              <a:rPr lang="tr-TR" sz="2800" spc="-5" dirty="0" smtClean="0">
                <a:solidFill>
                  <a:srgbClr val="002060"/>
                </a:solidFill>
                <a:cs typeface="Calibri"/>
              </a:rPr>
              <a:t>-Linux</a:t>
            </a:r>
            <a:r>
              <a:rPr sz="2800" spc="-5" dirty="0" smtClean="0">
                <a:solidFill>
                  <a:srgbClr val="002060"/>
                </a:solidFill>
                <a:cs typeface="Calibri"/>
              </a:rPr>
              <a:t>, </a:t>
            </a:r>
            <a:r>
              <a:rPr sz="2800" spc="-10" dirty="0">
                <a:solidFill>
                  <a:srgbClr val="002060"/>
                </a:solidFill>
                <a:cs typeface="Calibri"/>
              </a:rPr>
              <a:t>kullanım </a:t>
            </a:r>
            <a:r>
              <a:rPr sz="2800" spc="-15" dirty="0">
                <a:solidFill>
                  <a:srgbClr val="002060"/>
                </a:solidFill>
                <a:cs typeface="Calibri"/>
              </a:rPr>
              <a:t>ve </a:t>
            </a:r>
            <a:r>
              <a:rPr sz="2800" spc="-10" dirty="0">
                <a:solidFill>
                  <a:srgbClr val="002060"/>
                </a:solidFill>
                <a:cs typeface="Calibri"/>
              </a:rPr>
              <a:t>kurulum  </a:t>
            </a:r>
            <a:r>
              <a:rPr sz="2800" spc="-15" dirty="0">
                <a:solidFill>
                  <a:srgbClr val="002060"/>
                </a:solidFill>
                <a:cs typeface="Calibri"/>
              </a:rPr>
              <a:t>kolaylığı </a:t>
            </a:r>
            <a:r>
              <a:rPr sz="2800" spc="-5" dirty="0">
                <a:solidFill>
                  <a:srgbClr val="002060"/>
                </a:solidFill>
                <a:cs typeface="Calibri"/>
              </a:rPr>
              <a:t>açısından ise </a:t>
            </a:r>
            <a:r>
              <a:rPr sz="2800" spc="-10" dirty="0">
                <a:solidFill>
                  <a:srgbClr val="002060"/>
                </a:solidFill>
                <a:cs typeface="Calibri"/>
              </a:rPr>
              <a:t>Windows </a:t>
            </a:r>
            <a:r>
              <a:rPr sz="2800" spc="-15" dirty="0">
                <a:solidFill>
                  <a:srgbClr val="002060"/>
                </a:solidFill>
                <a:cs typeface="Calibri"/>
              </a:rPr>
              <a:t>tercih</a:t>
            </a:r>
            <a:r>
              <a:rPr sz="2800" spc="15" dirty="0">
                <a:solidFill>
                  <a:srgbClr val="002060"/>
                </a:solidFill>
                <a:cs typeface="Calibri"/>
              </a:rPr>
              <a:t> </a:t>
            </a:r>
            <a:r>
              <a:rPr sz="2800" spc="-35" dirty="0">
                <a:solidFill>
                  <a:srgbClr val="002060"/>
                </a:solidFill>
                <a:cs typeface="Calibri"/>
              </a:rPr>
              <a:t>edilir</a:t>
            </a:r>
            <a:r>
              <a:rPr sz="2800" spc="-35" dirty="0">
                <a:solidFill>
                  <a:srgbClr val="002060"/>
                </a:solidFill>
                <a:cs typeface="Calibri"/>
              </a:rPr>
              <a:t>.</a:t>
            </a:r>
            <a:endParaRPr sz="2800" dirty="0">
              <a:solidFill>
                <a:srgbClr val="002060"/>
              </a:solidFill>
              <a:cs typeface="Calibri"/>
            </a:endParaRPr>
          </a:p>
          <a:p>
            <a:pPr marL="355600" marR="179705" indent="-342900">
              <a:lnSpc>
                <a:spcPts val="3200"/>
              </a:lnSpc>
              <a:buFont typeface="Arial"/>
              <a:buChar char="•"/>
              <a:tabLst>
                <a:tab pos="354965" algn="l"/>
                <a:tab pos="355600" algn="l"/>
              </a:tabLst>
            </a:pPr>
            <a:r>
              <a:rPr sz="2800" spc="-15" dirty="0">
                <a:solidFill>
                  <a:srgbClr val="002060"/>
                </a:solidFill>
                <a:cs typeface="Calibri"/>
              </a:rPr>
              <a:t>Eğer sitenizde </a:t>
            </a:r>
            <a:r>
              <a:rPr sz="2800" spc="-5" dirty="0">
                <a:solidFill>
                  <a:srgbClr val="002060"/>
                </a:solidFill>
                <a:cs typeface="Calibri"/>
              </a:rPr>
              <a:t>sadece HTML </a:t>
            </a:r>
            <a:r>
              <a:rPr sz="2800" spc="-10" dirty="0">
                <a:solidFill>
                  <a:srgbClr val="002060"/>
                </a:solidFill>
                <a:cs typeface="Calibri"/>
              </a:rPr>
              <a:t>dosyaları  kullanacaksanız, Windows </a:t>
            </a:r>
            <a:r>
              <a:rPr sz="2800" spc="-20" dirty="0" err="1">
                <a:solidFill>
                  <a:srgbClr val="002060"/>
                </a:solidFill>
                <a:cs typeface="Calibri"/>
              </a:rPr>
              <a:t>veya</a:t>
            </a:r>
            <a:r>
              <a:rPr sz="2800" spc="-20" dirty="0">
                <a:solidFill>
                  <a:srgbClr val="002060"/>
                </a:solidFill>
                <a:cs typeface="Calibri"/>
              </a:rPr>
              <a:t> </a:t>
            </a:r>
            <a:r>
              <a:rPr lang="tr-TR" sz="2800" spc="-5" dirty="0">
                <a:solidFill>
                  <a:srgbClr val="002060"/>
                </a:solidFill>
                <a:cs typeface="Calibri"/>
              </a:rPr>
              <a:t>Unix-Linux</a:t>
            </a:r>
            <a:r>
              <a:rPr sz="2800" spc="-5" dirty="0" smtClean="0">
                <a:solidFill>
                  <a:srgbClr val="002060"/>
                </a:solidFill>
                <a:cs typeface="Calibri"/>
              </a:rPr>
              <a:t> </a:t>
            </a:r>
            <a:r>
              <a:rPr sz="2800" spc="-5" dirty="0">
                <a:solidFill>
                  <a:srgbClr val="002060"/>
                </a:solidFill>
                <a:cs typeface="Calibri"/>
              </a:rPr>
              <a:t>sizin için  </a:t>
            </a:r>
            <a:r>
              <a:rPr sz="2800" spc="-15" dirty="0">
                <a:solidFill>
                  <a:srgbClr val="002060"/>
                </a:solidFill>
                <a:cs typeface="Calibri"/>
              </a:rPr>
              <a:t>fark</a:t>
            </a:r>
            <a:r>
              <a:rPr sz="2800" spc="-30" dirty="0">
                <a:solidFill>
                  <a:srgbClr val="002060"/>
                </a:solidFill>
                <a:cs typeface="Calibri"/>
              </a:rPr>
              <a:t> etmeyecektir</a:t>
            </a:r>
            <a:r>
              <a:rPr sz="2800" spc="-30" dirty="0">
                <a:solidFill>
                  <a:srgbClr val="002060"/>
                </a:solidFill>
                <a:cs typeface="Calibri"/>
              </a:rPr>
              <a:t>.</a:t>
            </a:r>
            <a:endParaRPr sz="2800" dirty="0">
              <a:solidFill>
                <a:srgbClr val="002060"/>
              </a:solidFill>
              <a:cs typeface="Calibri"/>
            </a:endParaRPr>
          </a:p>
        </p:txBody>
      </p:sp>
    </p:spTree>
    <p:extLst>
      <p:ext uri="{BB962C8B-B14F-4D97-AF65-F5344CB8AC3E}">
        <p14:creationId xmlns:p14="http://schemas.microsoft.com/office/powerpoint/2010/main" val="17385382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37006" y="455663"/>
            <a:ext cx="5778500" cy="553998"/>
          </a:xfrm>
          <a:prstGeom prst="rect">
            <a:avLst/>
          </a:prstGeom>
        </p:spPr>
        <p:txBody>
          <a:bodyPr vert="horz" wrap="square" lIns="0" tIns="0" rIns="0" bIns="0" rtlCol="0" anchor="b">
            <a:spAutoFit/>
          </a:bodyPr>
          <a:lstStyle/>
          <a:p>
            <a:pPr marL="12700">
              <a:lnSpc>
                <a:spcPct val="100000"/>
              </a:lnSpc>
            </a:pPr>
            <a:r>
              <a:rPr dirty="0"/>
              <a:t>Hosting-SERVER DESTEĞİ</a:t>
            </a:r>
          </a:p>
        </p:txBody>
      </p:sp>
      <p:sp>
        <p:nvSpPr>
          <p:cNvPr id="3" name="object 3"/>
          <p:cNvSpPr txBox="1"/>
          <p:nvPr/>
        </p:nvSpPr>
        <p:spPr>
          <a:xfrm>
            <a:off x="1137005" y="1201276"/>
            <a:ext cx="10087721" cy="2564805"/>
          </a:xfrm>
          <a:prstGeom prst="rect">
            <a:avLst/>
          </a:prstGeom>
        </p:spPr>
        <p:txBody>
          <a:bodyPr vert="horz" wrap="square" lIns="0" tIns="0" rIns="0" bIns="0" rtlCol="0">
            <a:spAutoFit/>
          </a:bodyPr>
          <a:lstStyle/>
          <a:p>
            <a:pPr marL="355600" marR="553085" indent="-342900">
              <a:buFont typeface="Arial"/>
              <a:buChar char="•"/>
              <a:tabLst>
                <a:tab pos="354965" algn="l"/>
                <a:tab pos="355600" algn="l"/>
              </a:tabLst>
            </a:pPr>
            <a:r>
              <a:rPr sz="3200" dirty="0">
                <a:solidFill>
                  <a:srgbClr val="002060"/>
                </a:solidFill>
                <a:cs typeface="Calibri"/>
              </a:rPr>
              <a:t>Bu tür </a:t>
            </a:r>
            <a:r>
              <a:rPr sz="3200" spc="-10" dirty="0">
                <a:solidFill>
                  <a:srgbClr val="002060"/>
                </a:solidFill>
                <a:cs typeface="Calibri"/>
              </a:rPr>
              <a:t>formların </a:t>
            </a:r>
            <a:r>
              <a:rPr sz="3200" spc="-5" dirty="0">
                <a:solidFill>
                  <a:srgbClr val="002060"/>
                </a:solidFill>
                <a:cs typeface="Calibri"/>
              </a:rPr>
              <a:t>hazırlanması </a:t>
            </a:r>
            <a:r>
              <a:rPr sz="3200" spc="-30" dirty="0">
                <a:solidFill>
                  <a:srgbClr val="002060"/>
                </a:solidFill>
                <a:cs typeface="Calibri"/>
              </a:rPr>
              <a:t>özel  </a:t>
            </a:r>
            <a:r>
              <a:rPr sz="3200" spc="-10" dirty="0">
                <a:solidFill>
                  <a:srgbClr val="002060"/>
                </a:solidFill>
                <a:cs typeface="Calibri"/>
              </a:rPr>
              <a:t>programlama </a:t>
            </a:r>
            <a:r>
              <a:rPr sz="3200" spc="-5" dirty="0">
                <a:solidFill>
                  <a:srgbClr val="002060"/>
                </a:solidFill>
                <a:cs typeface="Calibri"/>
              </a:rPr>
              <a:t>dilleri </a:t>
            </a:r>
            <a:r>
              <a:rPr sz="3200" spc="-70" dirty="0">
                <a:solidFill>
                  <a:srgbClr val="002060"/>
                </a:solidFill>
                <a:cs typeface="Calibri"/>
              </a:rPr>
              <a:t>(ASP,PHP,SQL </a:t>
            </a:r>
            <a:r>
              <a:rPr sz="3200" dirty="0">
                <a:solidFill>
                  <a:srgbClr val="002060"/>
                </a:solidFill>
                <a:cs typeface="Calibri"/>
              </a:rPr>
              <a:t>gibi) </a:t>
            </a:r>
            <a:r>
              <a:rPr sz="3200" spc="-5" dirty="0">
                <a:solidFill>
                  <a:srgbClr val="002060"/>
                </a:solidFill>
                <a:cs typeface="Calibri"/>
              </a:rPr>
              <a:t>ile  </a:t>
            </a:r>
            <a:r>
              <a:rPr sz="3200" spc="-35" dirty="0">
                <a:solidFill>
                  <a:srgbClr val="002060"/>
                </a:solidFill>
                <a:cs typeface="Calibri"/>
              </a:rPr>
              <a:t>yapılmaktadır</a:t>
            </a:r>
            <a:r>
              <a:rPr sz="3200" spc="-35" dirty="0">
                <a:solidFill>
                  <a:srgbClr val="002060"/>
                </a:solidFill>
                <a:cs typeface="Calibri"/>
              </a:rPr>
              <a:t>.</a:t>
            </a:r>
            <a:endParaRPr sz="3200" dirty="0">
              <a:solidFill>
                <a:srgbClr val="002060"/>
              </a:solidFill>
              <a:cs typeface="Calibri"/>
            </a:endParaRPr>
          </a:p>
          <a:p>
            <a:pPr marL="355600" marR="5080" indent="-342900">
              <a:spcBef>
                <a:spcPts val="770"/>
              </a:spcBef>
              <a:buFont typeface="Arial"/>
              <a:buChar char="•"/>
              <a:tabLst>
                <a:tab pos="354965" algn="l"/>
                <a:tab pos="355600" algn="l"/>
              </a:tabLst>
            </a:pPr>
            <a:r>
              <a:rPr sz="3200" dirty="0">
                <a:solidFill>
                  <a:srgbClr val="002060"/>
                </a:solidFill>
                <a:cs typeface="Calibri"/>
              </a:rPr>
              <a:t>Örneğin ASP </a:t>
            </a:r>
            <a:r>
              <a:rPr sz="3200" spc="-15" dirty="0">
                <a:solidFill>
                  <a:srgbClr val="002060"/>
                </a:solidFill>
                <a:cs typeface="Calibri"/>
              </a:rPr>
              <a:t>destekli </a:t>
            </a:r>
            <a:r>
              <a:rPr sz="3200" dirty="0">
                <a:solidFill>
                  <a:srgbClr val="002060"/>
                </a:solidFill>
                <a:cs typeface="Calibri"/>
              </a:rPr>
              <a:t>bir </a:t>
            </a:r>
            <a:r>
              <a:rPr sz="3200" spc="-10" dirty="0">
                <a:solidFill>
                  <a:srgbClr val="002060"/>
                </a:solidFill>
                <a:cs typeface="Calibri"/>
              </a:rPr>
              <a:t>sitenin </a:t>
            </a:r>
            <a:r>
              <a:rPr sz="3200" spc="-5" dirty="0">
                <a:solidFill>
                  <a:srgbClr val="002060"/>
                </a:solidFill>
                <a:cs typeface="Calibri"/>
              </a:rPr>
              <a:t>çalışabilmesi  </a:t>
            </a:r>
            <a:r>
              <a:rPr sz="3200" dirty="0">
                <a:solidFill>
                  <a:srgbClr val="002060"/>
                </a:solidFill>
                <a:cs typeface="Calibri"/>
              </a:rPr>
              <a:t>için </a:t>
            </a:r>
            <a:r>
              <a:rPr sz="3200" spc="-5" dirty="0">
                <a:solidFill>
                  <a:srgbClr val="002060"/>
                </a:solidFill>
                <a:cs typeface="Calibri"/>
              </a:rPr>
              <a:t>sitenin server </a:t>
            </a:r>
            <a:r>
              <a:rPr sz="3200" spc="-15" dirty="0">
                <a:solidFill>
                  <a:srgbClr val="002060"/>
                </a:solidFill>
                <a:cs typeface="Calibri"/>
              </a:rPr>
              <a:t>tarafında </a:t>
            </a:r>
            <a:r>
              <a:rPr sz="3200" dirty="0">
                <a:solidFill>
                  <a:srgbClr val="002060"/>
                </a:solidFill>
                <a:cs typeface="Calibri"/>
              </a:rPr>
              <a:t>ASP </a:t>
            </a:r>
            <a:r>
              <a:rPr sz="3200" spc="-5" dirty="0">
                <a:solidFill>
                  <a:srgbClr val="002060"/>
                </a:solidFill>
                <a:cs typeface="Calibri"/>
              </a:rPr>
              <a:t>ile yapılmış  </a:t>
            </a:r>
            <a:r>
              <a:rPr sz="3200" spc="-10" dirty="0">
                <a:solidFill>
                  <a:srgbClr val="002060"/>
                </a:solidFill>
                <a:cs typeface="Calibri"/>
              </a:rPr>
              <a:t>formları </a:t>
            </a:r>
            <a:r>
              <a:rPr sz="3200" spc="-15" dirty="0">
                <a:solidFill>
                  <a:srgbClr val="002060"/>
                </a:solidFill>
                <a:cs typeface="Calibri"/>
              </a:rPr>
              <a:t>destekleyen </a:t>
            </a:r>
            <a:r>
              <a:rPr sz="3200" spc="-10" dirty="0">
                <a:solidFill>
                  <a:srgbClr val="002060"/>
                </a:solidFill>
                <a:cs typeface="Calibri"/>
              </a:rPr>
              <a:t>programların kurulu  </a:t>
            </a:r>
            <a:r>
              <a:rPr sz="3200" dirty="0">
                <a:solidFill>
                  <a:srgbClr val="002060"/>
                </a:solidFill>
                <a:cs typeface="Calibri"/>
              </a:rPr>
              <a:t>olması</a:t>
            </a:r>
            <a:r>
              <a:rPr sz="3200" spc="-75" dirty="0">
                <a:solidFill>
                  <a:srgbClr val="002060"/>
                </a:solidFill>
                <a:cs typeface="Calibri"/>
              </a:rPr>
              <a:t> </a:t>
            </a:r>
            <a:r>
              <a:rPr sz="3200" spc="-50" dirty="0">
                <a:solidFill>
                  <a:srgbClr val="002060"/>
                </a:solidFill>
                <a:cs typeface="Calibri"/>
              </a:rPr>
              <a:t>gerekir</a:t>
            </a:r>
            <a:r>
              <a:rPr sz="3200" spc="-50" dirty="0">
                <a:solidFill>
                  <a:srgbClr val="002060"/>
                </a:solidFill>
                <a:cs typeface="Calibri"/>
              </a:rPr>
              <a:t>.</a:t>
            </a:r>
            <a:endParaRPr sz="3200" dirty="0">
              <a:solidFill>
                <a:srgbClr val="002060"/>
              </a:solidFill>
              <a:cs typeface="Calibri"/>
            </a:endParaRPr>
          </a:p>
        </p:txBody>
      </p:sp>
    </p:spTree>
    <p:extLst>
      <p:ext uri="{BB962C8B-B14F-4D97-AF65-F5344CB8AC3E}">
        <p14:creationId xmlns:p14="http://schemas.microsoft.com/office/powerpoint/2010/main" val="19357989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p:cNvSpPr txBox="1">
            <a:spLocks noGrp="1"/>
          </p:cNvSpPr>
          <p:nvPr>
            <p:ph type="title"/>
          </p:nvPr>
        </p:nvSpPr>
        <p:spPr>
          <a:xfrm>
            <a:off x="1097280" y="360402"/>
            <a:ext cx="10058400" cy="553998"/>
          </a:xfrm>
          <a:prstGeom prst="rect">
            <a:avLst/>
          </a:prstGeom>
        </p:spPr>
        <p:txBody>
          <a:bodyPr vert="horz" wrap="square" lIns="0" tIns="0" rIns="0" bIns="0" rtlCol="0">
            <a:spAutoFit/>
          </a:bodyPr>
          <a:lstStyle/>
          <a:p>
            <a:pPr marL="12700">
              <a:lnSpc>
                <a:spcPct val="100000"/>
              </a:lnSpc>
            </a:pPr>
            <a:r>
              <a:rPr dirty="0"/>
              <a:t>IPv4</a:t>
            </a:r>
          </a:p>
        </p:txBody>
      </p:sp>
      <p:sp>
        <p:nvSpPr>
          <p:cNvPr id="5" name="object 3"/>
          <p:cNvSpPr txBox="1">
            <a:spLocks noGrp="1"/>
          </p:cNvSpPr>
          <p:nvPr>
            <p:ph idx="1"/>
          </p:nvPr>
        </p:nvSpPr>
        <p:spPr>
          <a:xfrm>
            <a:off x="1097280" y="1064999"/>
            <a:ext cx="10058400" cy="3131627"/>
          </a:xfrm>
          <a:prstGeom prst="rect">
            <a:avLst/>
          </a:prstGeom>
        </p:spPr>
        <p:txBody>
          <a:bodyPr vert="horz" wrap="square" lIns="0" tIns="0" rIns="0" bIns="0" rtlCol="0">
            <a:spAutoFit/>
          </a:bodyPr>
          <a:lstStyle/>
          <a:p>
            <a:pPr marL="355600" marR="5080" indent="-342900">
              <a:lnSpc>
                <a:spcPts val="3240"/>
              </a:lnSpc>
              <a:buFont typeface="Arial"/>
              <a:buChar char="•"/>
              <a:tabLst>
                <a:tab pos="354965" algn="l"/>
                <a:tab pos="355600" algn="l"/>
              </a:tabLst>
            </a:pPr>
            <a:r>
              <a:rPr dirty="0"/>
              <a:t>Bu, halen kullanılmakta olan standart İnternet  protokolüdür ve 32 bitten, başka bir ifadeyle sekiz  bitlik 4 rakamdan oluşur.</a:t>
            </a:r>
          </a:p>
          <a:p>
            <a:pPr marL="355600" marR="413384" indent="-342900">
              <a:lnSpc>
                <a:spcPct val="90000"/>
              </a:lnSpc>
              <a:spcBef>
                <a:spcPts val="670"/>
              </a:spcBef>
              <a:buFont typeface="Arial"/>
              <a:buChar char="•"/>
              <a:tabLst>
                <a:tab pos="440690" algn="l"/>
                <a:tab pos="441325" algn="l"/>
              </a:tabLst>
            </a:pPr>
            <a:r>
              <a:rPr dirty="0"/>
              <a:t>Bu rakamlar, 0 ila 255 arasında değişir. IPv4  protokolündeki bir adres 1.0.0.0 ila  255.255.255.255 arasında herhangi bir numara  olabilir.</a:t>
            </a:r>
          </a:p>
          <a:p>
            <a:pPr marL="355600" marR="382905" indent="-342900">
              <a:lnSpc>
                <a:spcPts val="3240"/>
              </a:lnSpc>
              <a:spcBef>
                <a:spcPts val="765"/>
              </a:spcBef>
              <a:buFont typeface="Arial"/>
              <a:buChar char="•"/>
              <a:tabLst>
                <a:tab pos="354965" algn="l"/>
                <a:tab pos="355600" algn="l"/>
              </a:tabLst>
            </a:pPr>
            <a:r>
              <a:rPr dirty="0"/>
              <a:t>Bu protokol kullanılarak 4 milyardan fazla adres  üretilebilmektedir.</a:t>
            </a:r>
          </a:p>
        </p:txBody>
      </p:sp>
      <p:sp>
        <p:nvSpPr>
          <p:cNvPr id="6" name="object 4"/>
          <p:cNvSpPr/>
          <p:nvPr/>
        </p:nvSpPr>
        <p:spPr>
          <a:xfrm>
            <a:off x="6966928" y="4202181"/>
            <a:ext cx="3095625" cy="1476375"/>
          </a:xfrm>
          <a:prstGeom prst="rect">
            <a:avLst/>
          </a:prstGeom>
          <a:blipFill>
            <a:blip r:embed="rId2" cstate="print"/>
            <a:stretch>
              <a:fillRect/>
            </a:stretch>
          </a:blipFill>
        </p:spPr>
        <p:txBody>
          <a:bodyPr wrap="square" lIns="0" tIns="0" rIns="0" bIns="0" rtlCol="0"/>
          <a:lstStyle/>
          <a:p>
            <a:endParaRPr/>
          </a:p>
        </p:txBody>
      </p:sp>
    </p:spTree>
    <p:extLst>
      <p:ext uri="{BB962C8B-B14F-4D97-AF65-F5344CB8AC3E}">
        <p14:creationId xmlns:p14="http://schemas.microsoft.com/office/powerpoint/2010/main" val="27526362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082073" y="416385"/>
            <a:ext cx="10058400" cy="553998"/>
          </a:xfrm>
          <a:prstGeom prst="rect">
            <a:avLst/>
          </a:prstGeom>
        </p:spPr>
        <p:txBody>
          <a:bodyPr vert="horz" wrap="square" lIns="0" tIns="0" rIns="0" bIns="0" rtlCol="0" anchor="b">
            <a:spAutoFit/>
          </a:bodyPr>
          <a:lstStyle/>
          <a:p>
            <a:pPr marL="4445">
              <a:lnSpc>
                <a:spcPct val="100000"/>
              </a:lnSpc>
            </a:pPr>
            <a:r>
              <a:rPr dirty="0"/>
              <a:t>Web hostumu seçerken </a:t>
            </a:r>
            <a:r>
              <a:rPr dirty="0" err="1"/>
              <a:t>neye</a:t>
            </a:r>
            <a:r>
              <a:rPr dirty="0"/>
              <a:t> </a:t>
            </a:r>
            <a:r>
              <a:rPr dirty="0" err="1" smtClean="0"/>
              <a:t>dikkat</a:t>
            </a:r>
            <a:r>
              <a:rPr lang="tr-TR" dirty="0" smtClean="0"/>
              <a:t> </a:t>
            </a:r>
            <a:r>
              <a:rPr dirty="0" err="1" smtClean="0"/>
              <a:t>etmeliyim</a:t>
            </a:r>
            <a:r>
              <a:rPr dirty="0"/>
              <a:t>?</a:t>
            </a:r>
          </a:p>
        </p:txBody>
      </p:sp>
      <p:sp>
        <p:nvSpPr>
          <p:cNvPr id="3" name="object 3"/>
          <p:cNvSpPr txBox="1"/>
          <p:nvPr/>
        </p:nvSpPr>
        <p:spPr>
          <a:xfrm>
            <a:off x="1082073" y="1148063"/>
            <a:ext cx="10730482" cy="5001369"/>
          </a:xfrm>
          <a:prstGeom prst="rect">
            <a:avLst/>
          </a:prstGeom>
        </p:spPr>
        <p:txBody>
          <a:bodyPr vert="horz" wrap="square" lIns="0" tIns="0" rIns="0" bIns="0" rtlCol="0">
            <a:spAutoFit/>
          </a:bodyPr>
          <a:lstStyle/>
          <a:p>
            <a:pPr marL="355600" indent="-342900">
              <a:lnSpc>
                <a:spcPts val="3000"/>
              </a:lnSpc>
              <a:buFont typeface="Arial"/>
              <a:buChar char="•"/>
              <a:tabLst>
                <a:tab pos="354965" algn="l"/>
                <a:tab pos="355600" algn="l"/>
              </a:tabLst>
            </a:pPr>
            <a:r>
              <a:rPr sz="2800" spc="-15" dirty="0">
                <a:solidFill>
                  <a:srgbClr val="002060"/>
                </a:solidFill>
                <a:cs typeface="Calibri"/>
              </a:rPr>
              <a:t>Kuracağınız </a:t>
            </a:r>
            <a:r>
              <a:rPr sz="2800" spc="-10" dirty="0">
                <a:solidFill>
                  <a:srgbClr val="002060"/>
                </a:solidFill>
                <a:cs typeface="Calibri"/>
              </a:rPr>
              <a:t>web </a:t>
            </a:r>
            <a:r>
              <a:rPr sz="2800" spc="-5" dirty="0">
                <a:solidFill>
                  <a:srgbClr val="002060"/>
                </a:solidFill>
                <a:cs typeface="Calibri"/>
              </a:rPr>
              <a:t>sitesinin </a:t>
            </a:r>
            <a:r>
              <a:rPr sz="2800" spc="-10" dirty="0">
                <a:solidFill>
                  <a:srgbClr val="002060"/>
                </a:solidFill>
                <a:cs typeface="Calibri"/>
              </a:rPr>
              <a:t>gereksinimlerini </a:t>
            </a:r>
            <a:r>
              <a:rPr sz="2800" spc="-5" dirty="0">
                <a:solidFill>
                  <a:srgbClr val="002060"/>
                </a:solidFill>
                <a:cs typeface="Calibri"/>
              </a:rPr>
              <a:t>belirleyip</a:t>
            </a:r>
            <a:r>
              <a:rPr sz="2800" spc="-5" dirty="0">
                <a:solidFill>
                  <a:srgbClr val="002060"/>
                </a:solidFill>
                <a:cs typeface="Calibri"/>
              </a:rPr>
              <a:t>,</a:t>
            </a:r>
            <a:r>
              <a:rPr sz="2800" spc="5" dirty="0">
                <a:solidFill>
                  <a:srgbClr val="002060"/>
                </a:solidFill>
                <a:cs typeface="Calibri"/>
              </a:rPr>
              <a:t> </a:t>
            </a:r>
            <a:r>
              <a:rPr sz="2800" spc="-10" dirty="0" err="1" smtClean="0">
                <a:solidFill>
                  <a:srgbClr val="002060"/>
                </a:solidFill>
                <a:cs typeface="Calibri"/>
              </a:rPr>
              <a:t>bu</a:t>
            </a:r>
            <a:r>
              <a:rPr lang="tr-TR" sz="2800" spc="-10" dirty="0" smtClean="0">
                <a:solidFill>
                  <a:srgbClr val="002060"/>
                </a:solidFill>
                <a:cs typeface="Calibri"/>
              </a:rPr>
              <a:t> </a:t>
            </a:r>
            <a:r>
              <a:rPr sz="2800" spc="-5" dirty="0" err="1" smtClean="0">
                <a:solidFill>
                  <a:srgbClr val="002060"/>
                </a:solidFill>
                <a:cs typeface="Calibri"/>
              </a:rPr>
              <a:t>iş</a:t>
            </a:r>
            <a:r>
              <a:rPr sz="2800" spc="-5" dirty="0" smtClean="0">
                <a:solidFill>
                  <a:srgbClr val="002060"/>
                </a:solidFill>
                <a:cs typeface="Calibri"/>
              </a:rPr>
              <a:t> </a:t>
            </a:r>
            <a:r>
              <a:rPr sz="2800" spc="-5" dirty="0">
                <a:solidFill>
                  <a:srgbClr val="002060"/>
                </a:solidFill>
                <a:cs typeface="Calibri"/>
              </a:rPr>
              <a:t>için</a:t>
            </a:r>
            <a:r>
              <a:rPr sz="2800" b="1" spc="-5" dirty="0">
                <a:solidFill>
                  <a:srgbClr val="002060"/>
                </a:solidFill>
                <a:cs typeface="Calibri"/>
              </a:rPr>
              <a:t> </a:t>
            </a:r>
            <a:r>
              <a:rPr sz="2800" spc="-10" dirty="0">
                <a:solidFill>
                  <a:srgbClr val="002060"/>
                </a:solidFill>
                <a:cs typeface="Calibri"/>
              </a:rPr>
              <a:t>ayırmayı </a:t>
            </a:r>
            <a:r>
              <a:rPr sz="2800" spc="-5" dirty="0">
                <a:solidFill>
                  <a:srgbClr val="002060"/>
                </a:solidFill>
                <a:cs typeface="Calibri"/>
              </a:rPr>
              <a:t>düşündüğünüz </a:t>
            </a:r>
            <a:r>
              <a:rPr sz="2800" spc="-15" dirty="0">
                <a:solidFill>
                  <a:srgbClr val="002060"/>
                </a:solidFill>
                <a:cs typeface="Calibri"/>
              </a:rPr>
              <a:t>bütçeye </a:t>
            </a:r>
            <a:r>
              <a:rPr sz="2800" spc="-20" dirty="0">
                <a:solidFill>
                  <a:srgbClr val="002060"/>
                </a:solidFill>
                <a:cs typeface="Calibri"/>
              </a:rPr>
              <a:t>karar </a:t>
            </a:r>
            <a:r>
              <a:rPr sz="2800" spc="-15" dirty="0">
                <a:solidFill>
                  <a:srgbClr val="002060"/>
                </a:solidFill>
                <a:cs typeface="Calibri"/>
              </a:rPr>
              <a:t>verdikten sonra sıra  web </a:t>
            </a:r>
            <a:r>
              <a:rPr sz="2800" spc="-10" dirty="0">
                <a:solidFill>
                  <a:srgbClr val="002060"/>
                </a:solidFill>
                <a:cs typeface="Calibri"/>
              </a:rPr>
              <a:t>hosting </a:t>
            </a:r>
            <a:r>
              <a:rPr sz="2800" spc="-5" dirty="0">
                <a:solidFill>
                  <a:srgbClr val="002060"/>
                </a:solidFill>
                <a:cs typeface="Calibri"/>
              </a:rPr>
              <a:t>firmaları </a:t>
            </a:r>
            <a:r>
              <a:rPr sz="2800" spc="-10" dirty="0">
                <a:solidFill>
                  <a:srgbClr val="002060"/>
                </a:solidFill>
                <a:cs typeface="Calibri"/>
              </a:rPr>
              <a:t>arasında </a:t>
            </a:r>
            <a:r>
              <a:rPr sz="2800" spc="-15" dirty="0">
                <a:solidFill>
                  <a:srgbClr val="002060"/>
                </a:solidFill>
                <a:cs typeface="Calibri"/>
              </a:rPr>
              <a:t>tercih </a:t>
            </a:r>
            <a:r>
              <a:rPr sz="2800" spc="-20" dirty="0">
                <a:solidFill>
                  <a:srgbClr val="002060"/>
                </a:solidFill>
                <a:cs typeface="Calibri"/>
              </a:rPr>
              <a:t>yapmaya</a:t>
            </a:r>
            <a:r>
              <a:rPr sz="2800" spc="55" dirty="0">
                <a:solidFill>
                  <a:srgbClr val="002060"/>
                </a:solidFill>
                <a:cs typeface="Calibri"/>
              </a:rPr>
              <a:t> </a:t>
            </a:r>
            <a:r>
              <a:rPr sz="2800" spc="-45" dirty="0">
                <a:solidFill>
                  <a:srgbClr val="002060"/>
                </a:solidFill>
                <a:cs typeface="Calibri"/>
              </a:rPr>
              <a:t>gelir</a:t>
            </a:r>
            <a:r>
              <a:rPr sz="2800" spc="-45" dirty="0">
                <a:solidFill>
                  <a:srgbClr val="002060"/>
                </a:solidFill>
                <a:cs typeface="Calibri"/>
              </a:rPr>
              <a:t>.</a:t>
            </a:r>
            <a:endParaRPr sz="2800" dirty="0">
              <a:solidFill>
                <a:srgbClr val="002060"/>
              </a:solidFill>
              <a:cs typeface="Calibri"/>
            </a:endParaRPr>
          </a:p>
          <a:p>
            <a:pPr marL="355600" marR="914400" indent="-342900">
              <a:lnSpc>
                <a:spcPts val="3000"/>
              </a:lnSpc>
              <a:buFont typeface="Arial"/>
              <a:buChar char="•"/>
              <a:tabLst>
                <a:tab pos="354965" algn="l"/>
                <a:tab pos="355600" algn="l"/>
              </a:tabLst>
            </a:pPr>
            <a:r>
              <a:rPr sz="2800" b="1" spc="-5" dirty="0">
                <a:solidFill>
                  <a:srgbClr val="002060"/>
                </a:solidFill>
                <a:cs typeface="Calibri"/>
              </a:rPr>
              <a:t>Seçtiğiniz firmalar hakkında </a:t>
            </a:r>
            <a:r>
              <a:rPr sz="2800" b="1" spc="-15" dirty="0">
                <a:solidFill>
                  <a:srgbClr val="002060"/>
                </a:solidFill>
                <a:cs typeface="Calibri"/>
              </a:rPr>
              <a:t>araştırma </a:t>
            </a:r>
            <a:r>
              <a:rPr sz="2800" b="1" spc="-10" dirty="0">
                <a:solidFill>
                  <a:srgbClr val="002060"/>
                </a:solidFill>
                <a:cs typeface="Calibri"/>
              </a:rPr>
              <a:t>yapın</a:t>
            </a:r>
            <a:r>
              <a:rPr sz="2800" spc="-10" dirty="0">
                <a:solidFill>
                  <a:srgbClr val="002060"/>
                </a:solidFill>
                <a:cs typeface="Calibri"/>
              </a:rPr>
              <a:t>. Google'da </a:t>
            </a:r>
            <a:r>
              <a:rPr sz="2800" spc="-15" dirty="0">
                <a:solidFill>
                  <a:srgbClr val="002060"/>
                </a:solidFill>
                <a:cs typeface="Calibri"/>
              </a:rPr>
              <a:t>ve  </a:t>
            </a:r>
            <a:r>
              <a:rPr sz="2800" spc="-10" dirty="0">
                <a:solidFill>
                  <a:srgbClr val="002060"/>
                </a:solidFill>
                <a:cs typeface="Calibri"/>
              </a:rPr>
              <a:t>webmasterların yoğun olarak </a:t>
            </a:r>
            <a:r>
              <a:rPr sz="2800" spc="-15" dirty="0">
                <a:solidFill>
                  <a:srgbClr val="002060"/>
                </a:solidFill>
                <a:cs typeface="Calibri"/>
              </a:rPr>
              <a:t>ziyaret </a:t>
            </a:r>
            <a:r>
              <a:rPr sz="2800" spc="-15" dirty="0" err="1">
                <a:solidFill>
                  <a:srgbClr val="002060"/>
                </a:solidFill>
                <a:cs typeface="Calibri"/>
              </a:rPr>
              <a:t>ettiği</a:t>
            </a:r>
            <a:r>
              <a:rPr sz="2800" spc="65" dirty="0">
                <a:solidFill>
                  <a:srgbClr val="002060"/>
                </a:solidFill>
                <a:cs typeface="Calibri"/>
              </a:rPr>
              <a:t> </a:t>
            </a:r>
            <a:r>
              <a:rPr sz="2800" spc="-10" dirty="0" err="1" smtClean="0">
                <a:solidFill>
                  <a:srgbClr val="002060"/>
                </a:solidFill>
                <a:cs typeface="Calibri"/>
              </a:rPr>
              <a:t>forumlarda</a:t>
            </a:r>
            <a:r>
              <a:rPr lang="tr-TR" sz="2800" spc="-10" dirty="0" smtClean="0">
                <a:solidFill>
                  <a:srgbClr val="002060"/>
                </a:solidFill>
                <a:cs typeface="Calibri"/>
              </a:rPr>
              <a:t> </a:t>
            </a:r>
            <a:r>
              <a:rPr sz="2800" spc="-5" dirty="0" err="1" smtClean="0">
                <a:solidFill>
                  <a:srgbClr val="002060"/>
                </a:solidFill>
                <a:cs typeface="Calibri"/>
              </a:rPr>
              <a:t>arama</a:t>
            </a:r>
            <a:r>
              <a:rPr sz="2800" b="1" spc="-5" dirty="0" smtClean="0">
                <a:solidFill>
                  <a:srgbClr val="002060"/>
                </a:solidFill>
                <a:cs typeface="Calibri"/>
              </a:rPr>
              <a:t> </a:t>
            </a:r>
            <a:r>
              <a:rPr sz="2800" spc="-15" dirty="0">
                <a:solidFill>
                  <a:srgbClr val="002060"/>
                </a:solidFill>
                <a:cs typeface="Calibri"/>
              </a:rPr>
              <a:t>yaparak </a:t>
            </a:r>
            <a:r>
              <a:rPr sz="2800" spc="-5" dirty="0">
                <a:solidFill>
                  <a:srgbClr val="002060"/>
                </a:solidFill>
                <a:cs typeface="Calibri"/>
              </a:rPr>
              <a:t>çeşitli </a:t>
            </a:r>
            <a:r>
              <a:rPr sz="2800" spc="-10" dirty="0">
                <a:solidFill>
                  <a:srgbClr val="002060"/>
                </a:solidFill>
                <a:cs typeface="Calibri"/>
              </a:rPr>
              <a:t>yorumlara </a:t>
            </a:r>
            <a:r>
              <a:rPr sz="2800" spc="-5" dirty="0">
                <a:solidFill>
                  <a:srgbClr val="002060"/>
                </a:solidFill>
                <a:cs typeface="Calibri"/>
              </a:rPr>
              <a:t>ulaşabilirsiniz. Her </a:t>
            </a:r>
            <a:r>
              <a:rPr sz="2800" spc="-10" dirty="0" err="1">
                <a:solidFill>
                  <a:srgbClr val="002060"/>
                </a:solidFill>
                <a:cs typeface="Calibri"/>
              </a:rPr>
              <a:t>okuduğunuza</a:t>
            </a:r>
            <a:r>
              <a:rPr sz="2800" spc="-10" dirty="0">
                <a:solidFill>
                  <a:srgbClr val="002060"/>
                </a:solidFill>
                <a:cs typeface="Calibri"/>
              </a:rPr>
              <a:t>  </a:t>
            </a:r>
            <a:r>
              <a:rPr lang="tr-TR" sz="2800" spc="-10" dirty="0" smtClean="0">
                <a:solidFill>
                  <a:srgbClr val="002060"/>
                </a:solidFill>
                <a:cs typeface="Calibri"/>
              </a:rPr>
              <a:t> </a:t>
            </a:r>
            <a:r>
              <a:rPr sz="2800" spc="-10" dirty="0" err="1" smtClean="0">
                <a:solidFill>
                  <a:srgbClr val="002060"/>
                </a:solidFill>
                <a:cs typeface="Calibri"/>
              </a:rPr>
              <a:t>inanmayın</a:t>
            </a:r>
            <a:r>
              <a:rPr sz="2800" spc="-10" dirty="0">
                <a:solidFill>
                  <a:srgbClr val="002060"/>
                </a:solidFill>
                <a:cs typeface="Calibri"/>
              </a:rPr>
              <a:t>! </a:t>
            </a:r>
            <a:r>
              <a:rPr sz="2800" spc="-5" dirty="0">
                <a:solidFill>
                  <a:srgbClr val="002060"/>
                </a:solidFill>
                <a:cs typeface="Calibri"/>
              </a:rPr>
              <a:t>Bazı yorumlar firma </a:t>
            </a:r>
            <a:r>
              <a:rPr sz="2800" spc="-15" dirty="0">
                <a:solidFill>
                  <a:srgbClr val="002060"/>
                </a:solidFill>
                <a:cs typeface="Calibri"/>
              </a:rPr>
              <a:t>tarafından </a:t>
            </a:r>
            <a:r>
              <a:rPr sz="2800" spc="-20" dirty="0">
                <a:solidFill>
                  <a:srgbClr val="002060"/>
                </a:solidFill>
                <a:cs typeface="Calibri"/>
              </a:rPr>
              <a:t>veya </a:t>
            </a:r>
            <a:r>
              <a:rPr sz="2800" spc="-10" dirty="0">
                <a:solidFill>
                  <a:srgbClr val="002060"/>
                </a:solidFill>
                <a:cs typeface="Calibri"/>
              </a:rPr>
              <a:t>rakipleri </a:t>
            </a:r>
            <a:r>
              <a:rPr sz="2800" spc="-15" dirty="0">
                <a:solidFill>
                  <a:srgbClr val="002060"/>
                </a:solidFill>
                <a:cs typeface="Calibri"/>
              </a:rPr>
              <a:t>tarafından  </a:t>
            </a:r>
            <a:r>
              <a:rPr sz="2800" spc="-10" dirty="0">
                <a:solidFill>
                  <a:srgbClr val="002060"/>
                </a:solidFill>
                <a:cs typeface="Calibri"/>
              </a:rPr>
              <a:t>yazılmış</a:t>
            </a:r>
            <a:r>
              <a:rPr sz="2800" spc="-25" dirty="0">
                <a:solidFill>
                  <a:srgbClr val="002060"/>
                </a:solidFill>
                <a:cs typeface="Calibri"/>
              </a:rPr>
              <a:t> </a:t>
            </a:r>
            <a:r>
              <a:rPr sz="2800" spc="-30" dirty="0">
                <a:solidFill>
                  <a:srgbClr val="002060"/>
                </a:solidFill>
                <a:cs typeface="Calibri"/>
              </a:rPr>
              <a:t>olabilir</a:t>
            </a:r>
            <a:r>
              <a:rPr sz="2800" spc="-30" dirty="0">
                <a:solidFill>
                  <a:srgbClr val="002060"/>
                </a:solidFill>
                <a:cs typeface="Calibri"/>
              </a:rPr>
              <a:t>.</a:t>
            </a:r>
            <a:endParaRPr sz="2800" dirty="0">
              <a:solidFill>
                <a:srgbClr val="002060"/>
              </a:solidFill>
              <a:cs typeface="Calibri"/>
            </a:endParaRPr>
          </a:p>
          <a:p>
            <a:pPr marL="355600" marR="170180" indent="-342900">
              <a:lnSpc>
                <a:spcPts val="3000"/>
              </a:lnSpc>
              <a:buFont typeface="Arial"/>
              <a:buChar char="•"/>
              <a:tabLst>
                <a:tab pos="354965" algn="l"/>
                <a:tab pos="355600" algn="l"/>
              </a:tabLst>
            </a:pPr>
            <a:r>
              <a:rPr sz="2800" b="1" spc="-5" dirty="0">
                <a:solidFill>
                  <a:srgbClr val="002060"/>
                </a:solidFill>
                <a:cs typeface="Calibri"/>
              </a:rPr>
              <a:t>Firmanın </a:t>
            </a:r>
            <a:r>
              <a:rPr sz="2800" b="1" spc="-15" dirty="0">
                <a:solidFill>
                  <a:srgbClr val="002060"/>
                </a:solidFill>
                <a:cs typeface="Calibri"/>
              </a:rPr>
              <a:t>referanslarına </a:t>
            </a:r>
            <a:r>
              <a:rPr sz="2800" b="1" spc="-5" dirty="0">
                <a:solidFill>
                  <a:srgbClr val="002060"/>
                </a:solidFill>
                <a:cs typeface="Calibri"/>
              </a:rPr>
              <a:t>bakın. </a:t>
            </a:r>
            <a:r>
              <a:rPr sz="2800" spc="-5" dirty="0">
                <a:solidFill>
                  <a:srgbClr val="002060"/>
                </a:solidFill>
                <a:cs typeface="Calibri"/>
              </a:rPr>
              <a:t>Firmanın </a:t>
            </a:r>
            <a:r>
              <a:rPr sz="2800" spc="-15" dirty="0">
                <a:solidFill>
                  <a:srgbClr val="002060"/>
                </a:solidFill>
                <a:cs typeface="Calibri"/>
              </a:rPr>
              <a:t>web </a:t>
            </a:r>
            <a:r>
              <a:rPr sz="2800" spc="-5" dirty="0">
                <a:solidFill>
                  <a:srgbClr val="002060"/>
                </a:solidFill>
                <a:cs typeface="Calibri"/>
              </a:rPr>
              <a:t>sitesindeki  </a:t>
            </a:r>
            <a:r>
              <a:rPr sz="2800" spc="-20" dirty="0">
                <a:solidFill>
                  <a:srgbClr val="002060"/>
                </a:solidFill>
                <a:cs typeface="Calibri"/>
              </a:rPr>
              <a:t>referanslara </a:t>
            </a:r>
            <a:r>
              <a:rPr sz="2800" spc="-15" dirty="0">
                <a:solidFill>
                  <a:srgbClr val="002060"/>
                </a:solidFill>
                <a:cs typeface="Calibri"/>
              </a:rPr>
              <a:t>göz </a:t>
            </a:r>
            <a:r>
              <a:rPr sz="2800" spc="-10" dirty="0">
                <a:solidFill>
                  <a:srgbClr val="002060"/>
                </a:solidFill>
                <a:cs typeface="Calibri"/>
              </a:rPr>
              <a:t>atın. </a:t>
            </a:r>
            <a:r>
              <a:rPr sz="2800" spc="-30" dirty="0">
                <a:solidFill>
                  <a:srgbClr val="002060"/>
                </a:solidFill>
                <a:cs typeface="Calibri"/>
              </a:rPr>
              <a:t>Yeterli </a:t>
            </a:r>
            <a:r>
              <a:rPr sz="2800" spc="-5" dirty="0">
                <a:solidFill>
                  <a:srgbClr val="002060"/>
                </a:solidFill>
                <a:cs typeface="Calibri"/>
              </a:rPr>
              <a:t>sayıdalar mı? Önemli </a:t>
            </a:r>
            <a:r>
              <a:rPr sz="2800" spc="-15" dirty="0">
                <a:solidFill>
                  <a:srgbClr val="002060"/>
                </a:solidFill>
                <a:cs typeface="Calibri"/>
              </a:rPr>
              <a:t>referansları var  </a:t>
            </a:r>
            <a:r>
              <a:rPr sz="2800" spc="-5" dirty="0">
                <a:solidFill>
                  <a:srgbClr val="002060"/>
                </a:solidFill>
                <a:cs typeface="Calibri"/>
              </a:rPr>
              <a:t>mı? Firma hakkında </a:t>
            </a:r>
            <a:r>
              <a:rPr sz="2800" spc="-10" dirty="0">
                <a:solidFill>
                  <a:srgbClr val="002060"/>
                </a:solidFill>
                <a:cs typeface="Calibri"/>
              </a:rPr>
              <a:t>geniş yorum </a:t>
            </a:r>
            <a:r>
              <a:rPr sz="2800" spc="-5" dirty="0">
                <a:solidFill>
                  <a:srgbClr val="002060"/>
                </a:solidFill>
                <a:cs typeface="Calibri"/>
              </a:rPr>
              <a:t>almak için </a:t>
            </a:r>
            <a:r>
              <a:rPr sz="2800" spc="-20" dirty="0">
                <a:solidFill>
                  <a:srgbClr val="002060"/>
                </a:solidFill>
                <a:cs typeface="Calibri"/>
              </a:rPr>
              <a:t>referanslarda </a:t>
            </a:r>
            <a:r>
              <a:rPr sz="2800" spc="-5" dirty="0">
                <a:solidFill>
                  <a:srgbClr val="002060"/>
                </a:solidFill>
                <a:cs typeface="Calibri"/>
              </a:rPr>
              <a:t>bulunan  bir </a:t>
            </a:r>
            <a:r>
              <a:rPr sz="2800" spc="-20" dirty="0">
                <a:solidFill>
                  <a:srgbClr val="002060"/>
                </a:solidFill>
                <a:cs typeface="Calibri"/>
              </a:rPr>
              <a:t>kaç </a:t>
            </a:r>
            <a:r>
              <a:rPr sz="2800" spc="-10" dirty="0">
                <a:solidFill>
                  <a:srgbClr val="002060"/>
                </a:solidFill>
                <a:cs typeface="Calibri"/>
              </a:rPr>
              <a:t>sitenin webmasterına </a:t>
            </a:r>
            <a:r>
              <a:rPr sz="2800" spc="-5" dirty="0">
                <a:solidFill>
                  <a:srgbClr val="002060"/>
                </a:solidFill>
                <a:cs typeface="Calibri"/>
              </a:rPr>
              <a:t>mail </a:t>
            </a:r>
            <a:r>
              <a:rPr sz="2800" spc="-20" dirty="0">
                <a:solidFill>
                  <a:srgbClr val="002060"/>
                </a:solidFill>
                <a:cs typeface="Calibri"/>
              </a:rPr>
              <a:t>atarak </a:t>
            </a:r>
            <a:r>
              <a:rPr sz="2800" spc="-10" dirty="0">
                <a:solidFill>
                  <a:srgbClr val="002060"/>
                </a:solidFill>
                <a:cs typeface="Calibri"/>
              </a:rPr>
              <a:t>hosting </a:t>
            </a:r>
            <a:r>
              <a:rPr sz="2800" spc="-5" dirty="0">
                <a:solidFill>
                  <a:srgbClr val="002060"/>
                </a:solidFill>
                <a:cs typeface="Calibri"/>
              </a:rPr>
              <a:t>firmalarından  memnun olup olmadıklarını, </a:t>
            </a:r>
            <a:r>
              <a:rPr sz="2800" spc="-10" dirty="0">
                <a:solidFill>
                  <a:srgbClr val="002060"/>
                </a:solidFill>
                <a:cs typeface="Calibri"/>
              </a:rPr>
              <a:t>teknik desteğin </a:t>
            </a:r>
            <a:r>
              <a:rPr sz="2800" spc="-15" dirty="0">
                <a:solidFill>
                  <a:srgbClr val="002060"/>
                </a:solidFill>
                <a:cs typeface="Calibri"/>
              </a:rPr>
              <a:t>yeterli ve </a:t>
            </a:r>
            <a:r>
              <a:rPr sz="2800" spc="-5" dirty="0">
                <a:solidFill>
                  <a:srgbClr val="002060"/>
                </a:solidFill>
                <a:cs typeface="Calibri"/>
              </a:rPr>
              <a:t>hızlı olup  olmadığını</a:t>
            </a:r>
            <a:r>
              <a:rPr sz="2800" spc="-55" dirty="0">
                <a:solidFill>
                  <a:srgbClr val="002060"/>
                </a:solidFill>
                <a:cs typeface="Calibri"/>
              </a:rPr>
              <a:t> </a:t>
            </a:r>
            <a:r>
              <a:rPr sz="2800" spc="-5" dirty="0">
                <a:solidFill>
                  <a:srgbClr val="002060"/>
                </a:solidFill>
                <a:cs typeface="Calibri"/>
              </a:rPr>
              <a:t>sorun</a:t>
            </a:r>
            <a:r>
              <a:rPr sz="2800" spc="-5" dirty="0">
                <a:solidFill>
                  <a:srgbClr val="002060"/>
                </a:solidFill>
                <a:cs typeface="Calibri"/>
              </a:rPr>
              <a:t>.</a:t>
            </a:r>
            <a:endParaRPr sz="2800" dirty="0">
              <a:solidFill>
                <a:srgbClr val="002060"/>
              </a:solidFill>
              <a:cs typeface="Calibri"/>
            </a:endParaRPr>
          </a:p>
        </p:txBody>
      </p:sp>
    </p:spTree>
    <p:extLst>
      <p:ext uri="{BB962C8B-B14F-4D97-AF65-F5344CB8AC3E}">
        <p14:creationId xmlns:p14="http://schemas.microsoft.com/office/powerpoint/2010/main" val="29514066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03714" y="407056"/>
            <a:ext cx="10058400" cy="553998"/>
          </a:xfrm>
          <a:prstGeom prst="rect">
            <a:avLst/>
          </a:prstGeom>
        </p:spPr>
        <p:txBody>
          <a:bodyPr vert="horz" wrap="square" lIns="0" tIns="0" rIns="0" bIns="0" rtlCol="0" anchor="b">
            <a:spAutoFit/>
          </a:bodyPr>
          <a:lstStyle/>
          <a:p>
            <a:pPr marL="4445">
              <a:lnSpc>
                <a:spcPct val="100000"/>
              </a:lnSpc>
            </a:pPr>
            <a:r>
              <a:rPr dirty="0"/>
              <a:t>Web hostumu seçerken </a:t>
            </a:r>
            <a:r>
              <a:rPr dirty="0" err="1"/>
              <a:t>neye</a:t>
            </a:r>
            <a:r>
              <a:rPr dirty="0"/>
              <a:t> </a:t>
            </a:r>
            <a:r>
              <a:rPr dirty="0" err="1" smtClean="0"/>
              <a:t>dikkat</a:t>
            </a:r>
            <a:r>
              <a:rPr lang="tr-TR" dirty="0" smtClean="0"/>
              <a:t> </a:t>
            </a:r>
            <a:r>
              <a:rPr dirty="0" err="1" smtClean="0"/>
              <a:t>etmeliyim</a:t>
            </a:r>
            <a:r>
              <a:rPr dirty="0"/>
              <a:t>?</a:t>
            </a:r>
          </a:p>
        </p:txBody>
      </p:sp>
      <p:sp>
        <p:nvSpPr>
          <p:cNvPr id="3" name="object 3"/>
          <p:cNvSpPr txBox="1"/>
          <p:nvPr/>
        </p:nvSpPr>
        <p:spPr>
          <a:xfrm>
            <a:off x="830424" y="1168466"/>
            <a:ext cx="10590245" cy="5172185"/>
          </a:xfrm>
          <a:prstGeom prst="rect">
            <a:avLst/>
          </a:prstGeom>
        </p:spPr>
        <p:txBody>
          <a:bodyPr vert="horz" wrap="square" lIns="0" tIns="0" rIns="0" bIns="0" rtlCol="0">
            <a:spAutoFit/>
          </a:bodyPr>
          <a:lstStyle/>
          <a:p>
            <a:pPr marL="355600" indent="-342900">
              <a:lnSpc>
                <a:spcPts val="1850"/>
              </a:lnSpc>
              <a:buFont typeface="Arial"/>
              <a:buChar char="•"/>
              <a:tabLst>
                <a:tab pos="354965" algn="l"/>
                <a:tab pos="355600" algn="l"/>
              </a:tabLst>
            </a:pPr>
            <a:r>
              <a:rPr sz="2800" b="1" spc="-15" dirty="0">
                <a:solidFill>
                  <a:srgbClr val="002060"/>
                </a:solidFill>
                <a:cs typeface="Calibri"/>
              </a:rPr>
              <a:t>Firmaya e-posta </a:t>
            </a:r>
            <a:r>
              <a:rPr sz="2800" b="1" spc="-25" dirty="0">
                <a:solidFill>
                  <a:srgbClr val="002060"/>
                </a:solidFill>
                <a:cs typeface="Calibri"/>
              </a:rPr>
              <a:t>atarak </a:t>
            </a:r>
            <a:r>
              <a:rPr sz="2800" b="1" spc="-10" dirty="0">
                <a:solidFill>
                  <a:srgbClr val="002060"/>
                </a:solidFill>
                <a:cs typeface="Calibri"/>
              </a:rPr>
              <a:t>cevap süresine </a:t>
            </a:r>
            <a:r>
              <a:rPr sz="2800" b="1" spc="-15" dirty="0">
                <a:solidFill>
                  <a:srgbClr val="002060"/>
                </a:solidFill>
                <a:cs typeface="Calibri"/>
              </a:rPr>
              <a:t>ve </a:t>
            </a:r>
            <a:r>
              <a:rPr sz="2800" b="1" spc="-10" dirty="0">
                <a:solidFill>
                  <a:srgbClr val="002060"/>
                </a:solidFill>
                <a:cs typeface="Calibri"/>
              </a:rPr>
              <a:t>kalitesine </a:t>
            </a:r>
            <a:r>
              <a:rPr sz="2800" b="1" spc="-5" dirty="0">
                <a:solidFill>
                  <a:srgbClr val="002060"/>
                </a:solidFill>
                <a:cs typeface="Calibri"/>
              </a:rPr>
              <a:t>bakın.</a:t>
            </a:r>
            <a:r>
              <a:rPr sz="2800" b="1" spc="220" dirty="0">
                <a:solidFill>
                  <a:srgbClr val="002060"/>
                </a:solidFill>
                <a:cs typeface="Calibri"/>
              </a:rPr>
              <a:t> </a:t>
            </a:r>
            <a:r>
              <a:rPr sz="2800" spc="-5" dirty="0">
                <a:solidFill>
                  <a:srgbClr val="002060"/>
                </a:solidFill>
                <a:cs typeface="Calibri"/>
              </a:rPr>
              <a:t>Bir</a:t>
            </a:r>
            <a:endParaRPr sz="2800" dirty="0">
              <a:solidFill>
                <a:srgbClr val="002060"/>
              </a:solidFill>
              <a:cs typeface="Calibri"/>
            </a:endParaRPr>
          </a:p>
          <a:p>
            <a:pPr marL="355600" marR="201930">
              <a:lnSpc>
                <a:spcPct val="80000"/>
              </a:lnSpc>
              <a:spcBef>
                <a:spcPts val="265"/>
              </a:spcBef>
            </a:pPr>
            <a:r>
              <a:rPr sz="2800" spc="-5" dirty="0">
                <a:solidFill>
                  <a:srgbClr val="002060"/>
                </a:solidFill>
                <a:cs typeface="Calibri"/>
              </a:rPr>
              <a:t>firmanın </a:t>
            </a:r>
            <a:r>
              <a:rPr sz="2800" spc="-10" dirty="0">
                <a:solidFill>
                  <a:srgbClr val="002060"/>
                </a:solidFill>
                <a:cs typeface="Calibri"/>
              </a:rPr>
              <a:t>teknik desteğini </a:t>
            </a:r>
            <a:r>
              <a:rPr sz="2800" spc="-5" dirty="0">
                <a:solidFill>
                  <a:srgbClr val="002060"/>
                </a:solidFill>
                <a:cs typeface="Calibri"/>
              </a:rPr>
              <a:t>ölçmenin en </a:t>
            </a:r>
            <a:r>
              <a:rPr sz="2800" spc="-25" dirty="0">
                <a:solidFill>
                  <a:srgbClr val="002060"/>
                </a:solidFill>
                <a:cs typeface="Calibri"/>
              </a:rPr>
              <a:t>kolay </a:t>
            </a:r>
            <a:r>
              <a:rPr sz="2800" spc="-10" dirty="0">
                <a:solidFill>
                  <a:srgbClr val="002060"/>
                </a:solidFill>
                <a:cs typeface="Calibri"/>
              </a:rPr>
              <a:t>yolu e-posta </a:t>
            </a:r>
            <a:r>
              <a:rPr sz="2800" spc="-20" dirty="0">
                <a:solidFill>
                  <a:srgbClr val="002060"/>
                </a:solidFill>
                <a:cs typeface="Calibri"/>
              </a:rPr>
              <a:t>atarak  </a:t>
            </a:r>
            <a:r>
              <a:rPr sz="2800" spc="-5" dirty="0">
                <a:solidFill>
                  <a:srgbClr val="002060"/>
                </a:solidFill>
                <a:cs typeface="Calibri"/>
              </a:rPr>
              <a:t>onları </a:t>
            </a:r>
            <a:r>
              <a:rPr sz="2800" spc="-15" dirty="0">
                <a:solidFill>
                  <a:srgbClr val="002060"/>
                </a:solidFill>
                <a:cs typeface="Calibri"/>
              </a:rPr>
              <a:t>test </a:t>
            </a:r>
            <a:r>
              <a:rPr sz="2800" spc="-35" dirty="0">
                <a:solidFill>
                  <a:srgbClr val="002060"/>
                </a:solidFill>
                <a:cs typeface="Calibri"/>
              </a:rPr>
              <a:t>etmektir. </a:t>
            </a:r>
            <a:r>
              <a:rPr sz="2800" spc="-10" dirty="0">
                <a:solidFill>
                  <a:srgbClr val="002060"/>
                </a:solidFill>
                <a:cs typeface="Calibri"/>
              </a:rPr>
              <a:t>E-postanızda </a:t>
            </a:r>
            <a:r>
              <a:rPr sz="2800" spc="-15" dirty="0">
                <a:solidFill>
                  <a:srgbClr val="002060"/>
                </a:solidFill>
                <a:cs typeface="Calibri"/>
              </a:rPr>
              <a:t>cevabı </a:t>
            </a:r>
            <a:r>
              <a:rPr sz="2800" spc="-10" dirty="0">
                <a:solidFill>
                  <a:srgbClr val="002060"/>
                </a:solidFill>
                <a:cs typeface="Calibri"/>
              </a:rPr>
              <a:t>sitede </a:t>
            </a:r>
            <a:r>
              <a:rPr sz="2800" spc="-15" dirty="0">
                <a:solidFill>
                  <a:srgbClr val="002060"/>
                </a:solidFill>
                <a:cs typeface="Calibri"/>
              </a:rPr>
              <a:t>yazıyor </a:t>
            </a:r>
            <a:r>
              <a:rPr sz="2800" spc="-5" dirty="0">
                <a:solidFill>
                  <a:srgbClr val="002060"/>
                </a:solidFill>
                <a:cs typeface="Calibri"/>
              </a:rPr>
              <a:t>olsa bile  </a:t>
            </a:r>
            <a:r>
              <a:rPr sz="2800" spc="-10" dirty="0">
                <a:solidFill>
                  <a:srgbClr val="002060"/>
                </a:solidFill>
                <a:cs typeface="Calibri"/>
              </a:rPr>
              <a:t>teknik </a:t>
            </a:r>
            <a:r>
              <a:rPr sz="2800" spc="-20" dirty="0">
                <a:solidFill>
                  <a:srgbClr val="002060"/>
                </a:solidFill>
                <a:cs typeface="Calibri"/>
              </a:rPr>
              <a:t>konularda </a:t>
            </a:r>
            <a:r>
              <a:rPr sz="2800" spc="-5" dirty="0">
                <a:solidFill>
                  <a:srgbClr val="002060"/>
                </a:solidFill>
                <a:cs typeface="Calibri"/>
              </a:rPr>
              <a:t>sorular sorun. </a:t>
            </a:r>
            <a:r>
              <a:rPr sz="2800" spc="-10" dirty="0">
                <a:solidFill>
                  <a:srgbClr val="002060"/>
                </a:solidFill>
                <a:cs typeface="Calibri"/>
              </a:rPr>
              <a:t>E-postanızı uzun </a:t>
            </a:r>
            <a:r>
              <a:rPr sz="2800" spc="-15" dirty="0">
                <a:solidFill>
                  <a:srgbClr val="002060"/>
                </a:solidFill>
                <a:cs typeface="Calibri"/>
              </a:rPr>
              <a:t>tutmaya </a:t>
            </a:r>
            <a:r>
              <a:rPr sz="2800" spc="-25" dirty="0">
                <a:solidFill>
                  <a:srgbClr val="002060"/>
                </a:solidFill>
                <a:cs typeface="Calibri"/>
              </a:rPr>
              <a:t>özen  </a:t>
            </a:r>
            <a:r>
              <a:rPr sz="2800" spc="-15" dirty="0">
                <a:solidFill>
                  <a:srgbClr val="002060"/>
                </a:solidFill>
                <a:cs typeface="Calibri"/>
              </a:rPr>
              <a:t>gösterin ve </a:t>
            </a:r>
            <a:r>
              <a:rPr sz="2800" spc="-10" dirty="0">
                <a:solidFill>
                  <a:srgbClr val="002060"/>
                </a:solidFill>
                <a:cs typeface="Calibri"/>
              </a:rPr>
              <a:t>bolca </a:t>
            </a:r>
            <a:r>
              <a:rPr sz="2800" spc="-5" dirty="0">
                <a:solidFill>
                  <a:srgbClr val="002060"/>
                </a:solidFill>
                <a:cs typeface="Calibri"/>
              </a:rPr>
              <a:t>soru sorun. </a:t>
            </a:r>
            <a:r>
              <a:rPr sz="2800" spc="-15" dirty="0">
                <a:solidFill>
                  <a:srgbClr val="002060"/>
                </a:solidFill>
                <a:cs typeface="Calibri"/>
              </a:rPr>
              <a:t>Cevapta </a:t>
            </a:r>
            <a:r>
              <a:rPr sz="2800" spc="-5" dirty="0">
                <a:solidFill>
                  <a:srgbClr val="002060"/>
                </a:solidFill>
                <a:cs typeface="Calibri"/>
              </a:rPr>
              <a:t>her </a:t>
            </a:r>
            <a:r>
              <a:rPr sz="2800" spc="-10" dirty="0">
                <a:solidFill>
                  <a:srgbClr val="002060"/>
                </a:solidFill>
                <a:cs typeface="Calibri"/>
              </a:rPr>
              <a:t>sorunuza itinayla </a:t>
            </a:r>
            <a:r>
              <a:rPr sz="2800" spc="-15" dirty="0">
                <a:solidFill>
                  <a:srgbClr val="002060"/>
                </a:solidFill>
                <a:cs typeface="Calibri"/>
              </a:rPr>
              <a:t>cevap  </a:t>
            </a:r>
            <a:r>
              <a:rPr sz="2800" spc="-5" dirty="0">
                <a:solidFill>
                  <a:srgbClr val="002060"/>
                </a:solidFill>
                <a:cs typeface="Calibri"/>
              </a:rPr>
              <a:t>verilmiş mi </a:t>
            </a:r>
            <a:r>
              <a:rPr sz="2800" spc="-15" dirty="0">
                <a:solidFill>
                  <a:srgbClr val="002060"/>
                </a:solidFill>
                <a:cs typeface="Calibri"/>
              </a:rPr>
              <a:t>yoksa </a:t>
            </a:r>
            <a:r>
              <a:rPr sz="2800" spc="-10" dirty="0">
                <a:solidFill>
                  <a:srgbClr val="002060"/>
                </a:solidFill>
                <a:cs typeface="Calibri"/>
              </a:rPr>
              <a:t>baştan savma </a:t>
            </a:r>
            <a:r>
              <a:rPr sz="2800" spc="-5" dirty="0">
                <a:solidFill>
                  <a:srgbClr val="002060"/>
                </a:solidFill>
                <a:cs typeface="Calibri"/>
              </a:rPr>
              <a:t>bir </a:t>
            </a:r>
            <a:r>
              <a:rPr sz="2800" spc="-15" dirty="0">
                <a:solidFill>
                  <a:srgbClr val="002060"/>
                </a:solidFill>
                <a:cs typeface="Calibri"/>
              </a:rPr>
              <a:t>cevap </a:t>
            </a:r>
            <a:r>
              <a:rPr sz="2800" spc="-5" dirty="0">
                <a:solidFill>
                  <a:srgbClr val="002060"/>
                </a:solidFill>
                <a:cs typeface="Calibri"/>
              </a:rPr>
              <a:t>mı gönderilmiş  inceleyin. </a:t>
            </a:r>
            <a:r>
              <a:rPr sz="2800" spc="-15" dirty="0">
                <a:solidFill>
                  <a:srgbClr val="002060"/>
                </a:solidFill>
                <a:cs typeface="Calibri"/>
              </a:rPr>
              <a:t>Eğer </a:t>
            </a:r>
            <a:r>
              <a:rPr sz="2800" spc="-20" dirty="0">
                <a:solidFill>
                  <a:srgbClr val="002060"/>
                </a:solidFill>
                <a:cs typeface="Calibri"/>
              </a:rPr>
              <a:t>telefon </a:t>
            </a:r>
            <a:r>
              <a:rPr sz="2800" spc="-20" dirty="0" err="1">
                <a:solidFill>
                  <a:srgbClr val="002060"/>
                </a:solidFill>
                <a:cs typeface="Calibri"/>
              </a:rPr>
              <a:t>veya</a:t>
            </a:r>
            <a:r>
              <a:rPr sz="2800" spc="-20" dirty="0">
                <a:solidFill>
                  <a:srgbClr val="002060"/>
                </a:solidFill>
                <a:cs typeface="Calibri"/>
              </a:rPr>
              <a:t> </a:t>
            </a:r>
            <a:r>
              <a:rPr lang="tr-TR" sz="2800" spc="-20" dirty="0" smtClean="0">
                <a:solidFill>
                  <a:srgbClr val="002060"/>
                </a:solidFill>
                <a:cs typeface="Calibri"/>
              </a:rPr>
              <a:t>diğer yollarla </a:t>
            </a:r>
            <a:r>
              <a:rPr sz="2800" spc="-10" dirty="0" err="1" smtClean="0">
                <a:solidFill>
                  <a:srgbClr val="002060"/>
                </a:solidFill>
                <a:cs typeface="Calibri"/>
              </a:rPr>
              <a:t>deste</a:t>
            </a:r>
            <a:r>
              <a:rPr lang="tr-TR" sz="2800" spc="-10" dirty="0" smtClean="0">
                <a:solidFill>
                  <a:srgbClr val="002060"/>
                </a:solidFill>
                <a:cs typeface="Calibri"/>
              </a:rPr>
              <a:t>k</a:t>
            </a:r>
            <a:r>
              <a:rPr sz="2800" spc="-10" dirty="0" smtClean="0">
                <a:solidFill>
                  <a:srgbClr val="002060"/>
                </a:solidFill>
                <a:cs typeface="Calibri"/>
              </a:rPr>
              <a:t> </a:t>
            </a:r>
            <a:r>
              <a:rPr sz="2800" spc="-10" dirty="0">
                <a:solidFill>
                  <a:srgbClr val="002060"/>
                </a:solidFill>
                <a:cs typeface="Calibri"/>
              </a:rPr>
              <a:t>veriyorlarsa </a:t>
            </a:r>
            <a:r>
              <a:rPr sz="2800" spc="-5" dirty="0">
                <a:solidFill>
                  <a:srgbClr val="002060"/>
                </a:solidFill>
                <a:cs typeface="Calibri"/>
              </a:rPr>
              <a:t>o </a:t>
            </a:r>
            <a:r>
              <a:rPr sz="2800" spc="-10" dirty="0">
                <a:solidFill>
                  <a:srgbClr val="002060"/>
                </a:solidFill>
                <a:cs typeface="Calibri"/>
              </a:rPr>
              <a:t>yolları </a:t>
            </a:r>
            <a:r>
              <a:rPr sz="2800" spc="-5" dirty="0">
                <a:solidFill>
                  <a:srgbClr val="002060"/>
                </a:solidFill>
                <a:cs typeface="Calibri"/>
              </a:rPr>
              <a:t>da  </a:t>
            </a:r>
            <a:r>
              <a:rPr sz="2800" spc="-15" dirty="0">
                <a:solidFill>
                  <a:srgbClr val="002060"/>
                </a:solidFill>
                <a:cs typeface="Calibri"/>
              </a:rPr>
              <a:t>kullanarak </a:t>
            </a:r>
            <a:r>
              <a:rPr sz="2800" spc="-10" dirty="0">
                <a:solidFill>
                  <a:srgbClr val="002060"/>
                </a:solidFill>
                <a:cs typeface="Calibri"/>
              </a:rPr>
              <a:t>teknik desteklerini her yoldan </a:t>
            </a:r>
            <a:r>
              <a:rPr sz="2800" spc="-15" dirty="0">
                <a:solidFill>
                  <a:srgbClr val="002060"/>
                </a:solidFill>
                <a:cs typeface="Calibri"/>
              </a:rPr>
              <a:t>test</a:t>
            </a:r>
            <a:r>
              <a:rPr sz="2800" spc="65" dirty="0">
                <a:solidFill>
                  <a:srgbClr val="002060"/>
                </a:solidFill>
                <a:cs typeface="Calibri"/>
              </a:rPr>
              <a:t> </a:t>
            </a:r>
            <a:r>
              <a:rPr sz="2800" spc="-5" dirty="0">
                <a:solidFill>
                  <a:srgbClr val="002060"/>
                </a:solidFill>
                <a:cs typeface="Calibri"/>
              </a:rPr>
              <a:t>edin</a:t>
            </a:r>
            <a:r>
              <a:rPr sz="2800" spc="-5" dirty="0">
                <a:solidFill>
                  <a:srgbClr val="002060"/>
                </a:solidFill>
                <a:cs typeface="Calibri"/>
              </a:rPr>
              <a:t>.</a:t>
            </a:r>
            <a:endParaRPr sz="2800" dirty="0">
              <a:solidFill>
                <a:srgbClr val="002060"/>
              </a:solidFill>
              <a:cs typeface="Calibri"/>
            </a:endParaRPr>
          </a:p>
          <a:p>
            <a:pPr marL="355600" marR="5080" indent="-342900">
              <a:lnSpc>
                <a:spcPct val="80000"/>
              </a:lnSpc>
              <a:spcBef>
                <a:spcPts val="525"/>
              </a:spcBef>
              <a:buFont typeface="Arial"/>
              <a:buChar char="•"/>
              <a:tabLst>
                <a:tab pos="354965" algn="l"/>
                <a:tab pos="355600" algn="l"/>
              </a:tabLst>
            </a:pPr>
            <a:r>
              <a:rPr sz="2800" b="1" spc="-5" dirty="0">
                <a:solidFill>
                  <a:srgbClr val="002060"/>
                </a:solidFill>
                <a:cs typeface="Calibri"/>
              </a:rPr>
              <a:t>Firmanın sipariş </a:t>
            </a:r>
            <a:r>
              <a:rPr sz="2800" b="1" spc="-10" dirty="0">
                <a:solidFill>
                  <a:srgbClr val="002060"/>
                </a:solidFill>
                <a:cs typeface="Calibri"/>
              </a:rPr>
              <a:t>sırasında </a:t>
            </a:r>
            <a:r>
              <a:rPr sz="2800" b="1" spc="-15" dirty="0">
                <a:solidFill>
                  <a:srgbClr val="002060"/>
                </a:solidFill>
                <a:cs typeface="Calibri"/>
              </a:rPr>
              <a:t>size onaylattığı </a:t>
            </a:r>
            <a:r>
              <a:rPr sz="2800" b="1" spc="-5" dirty="0">
                <a:solidFill>
                  <a:srgbClr val="002060"/>
                </a:solidFill>
                <a:cs typeface="Calibri"/>
              </a:rPr>
              <a:t>hizmet sözleşmesini  </a:t>
            </a:r>
            <a:r>
              <a:rPr sz="2800" b="1" spc="-10" dirty="0">
                <a:solidFill>
                  <a:srgbClr val="002060"/>
                </a:solidFill>
                <a:cs typeface="Calibri"/>
              </a:rPr>
              <a:t>okuyun. </a:t>
            </a:r>
            <a:r>
              <a:rPr sz="2800" spc="-10" dirty="0">
                <a:solidFill>
                  <a:srgbClr val="002060"/>
                </a:solidFill>
                <a:cs typeface="Calibri"/>
              </a:rPr>
              <a:t>Hizmet </a:t>
            </a:r>
            <a:r>
              <a:rPr sz="2800" spc="-5" dirty="0">
                <a:solidFill>
                  <a:srgbClr val="002060"/>
                </a:solidFill>
                <a:cs typeface="Calibri"/>
              </a:rPr>
              <a:t>sözleşmelerindeki küçük maddelerde </a:t>
            </a:r>
            <a:r>
              <a:rPr sz="2800" dirty="0">
                <a:solidFill>
                  <a:srgbClr val="002060"/>
                </a:solidFill>
                <a:cs typeface="Calibri"/>
              </a:rPr>
              <a:t>ilk </a:t>
            </a:r>
            <a:r>
              <a:rPr sz="2800" spc="-15" dirty="0">
                <a:solidFill>
                  <a:srgbClr val="002060"/>
                </a:solidFill>
                <a:cs typeface="Calibri"/>
              </a:rPr>
              <a:t>başta  </a:t>
            </a:r>
            <a:r>
              <a:rPr sz="2800" spc="-10" dirty="0">
                <a:solidFill>
                  <a:srgbClr val="002060"/>
                </a:solidFill>
                <a:cs typeface="Calibri"/>
              </a:rPr>
              <a:t>görünmeyen </a:t>
            </a:r>
            <a:r>
              <a:rPr sz="2800" spc="-5" dirty="0">
                <a:solidFill>
                  <a:srgbClr val="002060"/>
                </a:solidFill>
                <a:cs typeface="Calibri"/>
              </a:rPr>
              <a:t>maddeler </a:t>
            </a:r>
            <a:r>
              <a:rPr sz="2800" spc="-25" dirty="0">
                <a:solidFill>
                  <a:srgbClr val="002060"/>
                </a:solidFill>
                <a:cs typeface="Calibri"/>
              </a:rPr>
              <a:t>olabilir. </a:t>
            </a:r>
            <a:r>
              <a:rPr sz="2800" spc="-10" dirty="0">
                <a:solidFill>
                  <a:srgbClr val="002060"/>
                </a:solidFill>
                <a:cs typeface="Calibri"/>
              </a:rPr>
              <a:t>Dikkatle </a:t>
            </a:r>
            <a:r>
              <a:rPr sz="2800" spc="-20" dirty="0">
                <a:solidFill>
                  <a:srgbClr val="002060"/>
                </a:solidFill>
                <a:cs typeface="Calibri"/>
              </a:rPr>
              <a:t>okuyarak </a:t>
            </a:r>
            <a:r>
              <a:rPr sz="2800" spc="-15" dirty="0">
                <a:solidFill>
                  <a:srgbClr val="002060"/>
                </a:solidFill>
                <a:cs typeface="Calibri"/>
              </a:rPr>
              <a:t>size </a:t>
            </a:r>
            <a:r>
              <a:rPr sz="2800" spc="-10" dirty="0">
                <a:solidFill>
                  <a:srgbClr val="002060"/>
                </a:solidFill>
                <a:cs typeface="Calibri"/>
              </a:rPr>
              <a:t>vaad </a:t>
            </a:r>
            <a:r>
              <a:rPr sz="2800" spc="-5" dirty="0">
                <a:solidFill>
                  <a:srgbClr val="002060"/>
                </a:solidFill>
                <a:cs typeface="Calibri"/>
              </a:rPr>
              <a:t>edilen  </a:t>
            </a:r>
            <a:r>
              <a:rPr sz="2800" spc="-10" dirty="0">
                <a:solidFill>
                  <a:srgbClr val="002060"/>
                </a:solidFill>
                <a:cs typeface="Calibri"/>
              </a:rPr>
              <a:t>özelliklerin hizmet </a:t>
            </a:r>
            <a:r>
              <a:rPr sz="2800" spc="-5" dirty="0">
                <a:solidFill>
                  <a:srgbClr val="002060"/>
                </a:solidFill>
                <a:cs typeface="Calibri"/>
              </a:rPr>
              <a:t>sözleşmesine nasıl yansıtıldığını inceleyin.  Genellikle </a:t>
            </a:r>
            <a:r>
              <a:rPr sz="2800" spc="-10" dirty="0">
                <a:solidFill>
                  <a:srgbClr val="002060"/>
                </a:solidFill>
                <a:cs typeface="Calibri"/>
              </a:rPr>
              <a:t>sınırsız olarak </a:t>
            </a:r>
            <a:r>
              <a:rPr sz="2800" spc="-5" dirty="0">
                <a:solidFill>
                  <a:srgbClr val="002060"/>
                </a:solidFill>
                <a:cs typeface="Calibri"/>
              </a:rPr>
              <a:t>belirtilen </a:t>
            </a:r>
            <a:r>
              <a:rPr sz="2800" spc="-10" dirty="0">
                <a:solidFill>
                  <a:srgbClr val="002060"/>
                </a:solidFill>
                <a:cs typeface="Calibri"/>
              </a:rPr>
              <a:t>özelliklerin okuduğunuz  </a:t>
            </a:r>
            <a:r>
              <a:rPr sz="2800" spc="-5" dirty="0">
                <a:solidFill>
                  <a:srgbClr val="002060"/>
                </a:solidFill>
                <a:cs typeface="Calibri"/>
              </a:rPr>
              <a:t>sözleşmede sınırlandırıldığını </a:t>
            </a:r>
            <a:r>
              <a:rPr sz="2800" spc="-10" dirty="0">
                <a:solidFill>
                  <a:srgbClr val="002060"/>
                </a:solidFill>
                <a:cs typeface="Calibri"/>
              </a:rPr>
              <a:t>görebilirsiniz. </a:t>
            </a:r>
            <a:r>
              <a:rPr sz="2800" spc="-15" dirty="0">
                <a:solidFill>
                  <a:srgbClr val="002060"/>
                </a:solidFill>
                <a:cs typeface="Calibri"/>
              </a:rPr>
              <a:t>Eğer </a:t>
            </a:r>
            <a:r>
              <a:rPr sz="2800" spc="-10" dirty="0">
                <a:solidFill>
                  <a:srgbClr val="002060"/>
                </a:solidFill>
                <a:cs typeface="Calibri"/>
              </a:rPr>
              <a:t>hizmet </a:t>
            </a:r>
            <a:r>
              <a:rPr sz="2800" spc="-5" dirty="0">
                <a:solidFill>
                  <a:srgbClr val="002060"/>
                </a:solidFill>
                <a:cs typeface="Calibri"/>
              </a:rPr>
              <a:t>sözleşmesi  </a:t>
            </a:r>
            <a:r>
              <a:rPr sz="2800" spc="-10" dirty="0">
                <a:solidFill>
                  <a:srgbClr val="002060"/>
                </a:solidFill>
                <a:cs typeface="Calibri"/>
              </a:rPr>
              <a:t>yoksa, </a:t>
            </a:r>
            <a:r>
              <a:rPr sz="2800" spc="-5" dirty="0">
                <a:solidFill>
                  <a:srgbClr val="002060"/>
                </a:solidFill>
                <a:cs typeface="Calibri"/>
              </a:rPr>
              <a:t>o firmadan </a:t>
            </a:r>
            <a:r>
              <a:rPr sz="2800" spc="-10" dirty="0">
                <a:solidFill>
                  <a:srgbClr val="002060"/>
                </a:solidFill>
                <a:cs typeface="Calibri"/>
              </a:rPr>
              <a:t>hizmet</a:t>
            </a:r>
            <a:r>
              <a:rPr sz="2800" spc="25" dirty="0">
                <a:solidFill>
                  <a:srgbClr val="002060"/>
                </a:solidFill>
                <a:cs typeface="Calibri"/>
              </a:rPr>
              <a:t> </a:t>
            </a:r>
            <a:r>
              <a:rPr sz="2800" spc="-10" dirty="0">
                <a:solidFill>
                  <a:srgbClr val="002060"/>
                </a:solidFill>
                <a:cs typeface="Calibri"/>
              </a:rPr>
              <a:t>almayın</a:t>
            </a:r>
            <a:r>
              <a:rPr sz="2800" spc="-10" dirty="0">
                <a:solidFill>
                  <a:srgbClr val="002060"/>
                </a:solidFill>
                <a:cs typeface="Calibri"/>
              </a:rPr>
              <a:t>.</a:t>
            </a:r>
            <a:endParaRPr sz="2800" dirty="0">
              <a:solidFill>
                <a:srgbClr val="002060"/>
              </a:solidFill>
              <a:cs typeface="Calibri"/>
            </a:endParaRPr>
          </a:p>
        </p:txBody>
      </p:sp>
    </p:spTree>
    <p:extLst>
      <p:ext uri="{BB962C8B-B14F-4D97-AF65-F5344CB8AC3E}">
        <p14:creationId xmlns:p14="http://schemas.microsoft.com/office/powerpoint/2010/main" val="33319968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031240" y="435047"/>
            <a:ext cx="10058400" cy="553998"/>
          </a:xfrm>
          <a:prstGeom prst="rect">
            <a:avLst/>
          </a:prstGeom>
        </p:spPr>
        <p:txBody>
          <a:bodyPr vert="horz" wrap="square" lIns="0" tIns="0" rIns="0" bIns="0" rtlCol="0" anchor="b">
            <a:spAutoFit/>
          </a:bodyPr>
          <a:lstStyle/>
          <a:p>
            <a:pPr marL="4445">
              <a:lnSpc>
                <a:spcPct val="100000"/>
              </a:lnSpc>
            </a:pPr>
            <a:r>
              <a:rPr dirty="0"/>
              <a:t>Web hostumu seçerken </a:t>
            </a:r>
            <a:r>
              <a:rPr dirty="0" err="1"/>
              <a:t>neye</a:t>
            </a:r>
            <a:r>
              <a:rPr dirty="0"/>
              <a:t> </a:t>
            </a:r>
            <a:r>
              <a:rPr dirty="0" err="1" smtClean="0"/>
              <a:t>dikkat</a:t>
            </a:r>
            <a:r>
              <a:rPr lang="tr-TR" dirty="0" smtClean="0"/>
              <a:t> </a:t>
            </a:r>
            <a:r>
              <a:rPr dirty="0" err="1" smtClean="0"/>
              <a:t>etmeliyim</a:t>
            </a:r>
            <a:r>
              <a:rPr dirty="0"/>
              <a:t>?</a:t>
            </a:r>
          </a:p>
        </p:txBody>
      </p:sp>
      <p:sp>
        <p:nvSpPr>
          <p:cNvPr id="3" name="object 3"/>
          <p:cNvSpPr txBox="1"/>
          <p:nvPr/>
        </p:nvSpPr>
        <p:spPr>
          <a:xfrm>
            <a:off x="821094" y="1112484"/>
            <a:ext cx="11159412" cy="5236305"/>
          </a:xfrm>
          <a:prstGeom prst="rect">
            <a:avLst/>
          </a:prstGeom>
        </p:spPr>
        <p:txBody>
          <a:bodyPr vert="horz" wrap="square" lIns="0" tIns="0" rIns="0" bIns="0" rtlCol="0">
            <a:spAutoFit/>
          </a:bodyPr>
          <a:lstStyle/>
          <a:p>
            <a:pPr marL="355600" indent="-342900">
              <a:lnSpc>
                <a:spcPts val="1850"/>
              </a:lnSpc>
              <a:buFont typeface="Arial"/>
              <a:buChar char="•"/>
              <a:tabLst>
                <a:tab pos="354965" algn="l"/>
                <a:tab pos="355600" algn="l"/>
              </a:tabLst>
            </a:pPr>
            <a:r>
              <a:rPr sz="2800" b="1" spc="-5" dirty="0">
                <a:solidFill>
                  <a:srgbClr val="002060"/>
                </a:solidFill>
                <a:cs typeface="Calibri"/>
              </a:rPr>
              <a:t>Firma </a:t>
            </a:r>
            <a:r>
              <a:rPr sz="2800" b="1" spc="-15" dirty="0">
                <a:solidFill>
                  <a:srgbClr val="002060"/>
                </a:solidFill>
                <a:cs typeface="Calibri"/>
              </a:rPr>
              <a:t>gerçekten şirket </a:t>
            </a:r>
            <a:r>
              <a:rPr sz="2800" b="1" spc="-5" dirty="0">
                <a:solidFill>
                  <a:srgbClr val="002060"/>
                </a:solidFill>
                <a:cs typeface="Calibri"/>
              </a:rPr>
              <a:t>mi </a:t>
            </a:r>
            <a:r>
              <a:rPr sz="2800" b="1" spc="-25" dirty="0">
                <a:solidFill>
                  <a:srgbClr val="002060"/>
                </a:solidFill>
                <a:cs typeface="Calibri"/>
              </a:rPr>
              <a:t>kontrol </a:t>
            </a:r>
            <a:r>
              <a:rPr sz="2800" b="1" spc="-5" dirty="0">
                <a:solidFill>
                  <a:srgbClr val="002060"/>
                </a:solidFill>
                <a:cs typeface="Calibri"/>
              </a:rPr>
              <a:t>edin. </a:t>
            </a:r>
            <a:r>
              <a:rPr sz="2800" spc="-15" dirty="0">
                <a:solidFill>
                  <a:srgbClr val="002060"/>
                </a:solidFill>
                <a:cs typeface="Calibri"/>
              </a:rPr>
              <a:t>Firmaya </a:t>
            </a:r>
            <a:r>
              <a:rPr sz="2800" spc="-5" dirty="0">
                <a:solidFill>
                  <a:srgbClr val="002060"/>
                </a:solidFill>
                <a:cs typeface="Calibri"/>
              </a:rPr>
              <a:t>mail </a:t>
            </a:r>
            <a:r>
              <a:rPr sz="2800" spc="-20" dirty="0">
                <a:solidFill>
                  <a:srgbClr val="002060"/>
                </a:solidFill>
                <a:cs typeface="Calibri"/>
              </a:rPr>
              <a:t>atarak</a:t>
            </a:r>
            <a:r>
              <a:rPr sz="2800" spc="185" dirty="0">
                <a:solidFill>
                  <a:srgbClr val="002060"/>
                </a:solidFill>
                <a:cs typeface="Calibri"/>
              </a:rPr>
              <a:t> </a:t>
            </a:r>
            <a:r>
              <a:rPr sz="2800" spc="-15" dirty="0">
                <a:solidFill>
                  <a:srgbClr val="002060"/>
                </a:solidFill>
                <a:cs typeface="Calibri"/>
              </a:rPr>
              <a:t>ticaret</a:t>
            </a:r>
            <a:endParaRPr sz="2800" dirty="0">
              <a:solidFill>
                <a:srgbClr val="002060"/>
              </a:solidFill>
              <a:cs typeface="Calibri"/>
            </a:endParaRPr>
          </a:p>
          <a:p>
            <a:pPr marL="355600" marR="5080">
              <a:lnSpc>
                <a:spcPct val="80000"/>
              </a:lnSpc>
              <a:spcBef>
                <a:spcPts val="265"/>
              </a:spcBef>
            </a:pPr>
            <a:r>
              <a:rPr sz="2800" spc="-5" dirty="0">
                <a:solidFill>
                  <a:srgbClr val="002060"/>
                </a:solidFill>
                <a:cs typeface="Calibri"/>
              </a:rPr>
              <a:t>odasına </a:t>
            </a:r>
            <a:r>
              <a:rPr sz="2800" spc="-15" dirty="0">
                <a:solidFill>
                  <a:srgbClr val="002060"/>
                </a:solidFill>
                <a:cs typeface="Calibri"/>
              </a:rPr>
              <a:t>kayıtlı </a:t>
            </a:r>
            <a:r>
              <a:rPr sz="2800" spc="-5" dirty="0">
                <a:solidFill>
                  <a:srgbClr val="002060"/>
                </a:solidFill>
                <a:cs typeface="Calibri"/>
              </a:rPr>
              <a:t>olup olmadıklarını sorun </a:t>
            </a:r>
            <a:r>
              <a:rPr sz="2800" spc="-15" dirty="0">
                <a:solidFill>
                  <a:srgbClr val="002060"/>
                </a:solidFill>
                <a:cs typeface="Calibri"/>
              </a:rPr>
              <a:t>ve </a:t>
            </a:r>
            <a:r>
              <a:rPr sz="2800" spc="-5" dirty="0">
                <a:solidFill>
                  <a:srgbClr val="002060"/>
                </a:solidFill>
                <a:cs typeface="Calibri"/>
              </a:rPr>
              <a:t>bu bilgileri </a:t>
            </a:r>
            <a:r>
              <a:rPr sz="2800" spc="-10" dirty="0">
                <a:solidFill>
                  <a:srgbClr val="002060"/>
                </a:solidFill>
                <a:cs typeface="Calibri"/>
              </a:rPr>
              <a:t>talep </a:t>
            </a:r>
            <a:r>
              <a:rPr sz="2800" spc="-5" dirty="0">
                <a:solidFill>
                  <a:srgbClr val="002060"/>
                </a:solidFill>
                <a:cs typeface="Calibri"/>
              </a:rPr>
              <a:t>edin. Bir  </a:t>
            </a:r>
            <a:r>
              <a:rPr sz="2800" spc="-15" dirty="0">
                <a:solidFill>
                  <a:srgbClr val="002060"/>
                </a:solidFill>
                <a:cs typeface="Calibri"/>
              </a:rPr>
              <a:t>çok amatör </a:t>
            </a:r>
            <a:r>
              <a:rPr sz="2800" spc="-5" dirty="0">
                <a:solidFill>
                  <a:srgbClr val="002060"/>
                </a:solidFill>
                <a:cs typeface="Calibri"/>
              </a:rPr>
              <a:t>firma </a:t>
            </a:r>
            <a:r>
              <a:rPr sz="2800" spc="-15" dirty="0">
                <a:solidFill>
                  <a:srgbClr val="002060"/>
                </a:solidFill>
                <a:cs typeface="Calibri"/>
              </a:rPr>
              <a:t>web </a:t>
            </a:r>
            <a:r>
              <a:rPr sz="2800" spc="-10" dirty="0">
                <a:solidFill>
                  <a:srgbClr val="002060"/>
                </a:solidFill>
                <a:cs typeface="Calibri"/>
              </a:rPr>
              <a:t>hosting </a:t>
            </a:r>
            <a:r>
              <a:rPr sz="2800" spc="-5" dirty="0">
                <a:solidFill>
                  <a:srgbClr val="002060"/>
                </a:solidFill>
                <a:cs typeface="Calibri"/>
              </a:rPr>
              <a:t>işini </a:t>
            </a:r>
            <a:r>
              <a:rPr sz="2800" spc="-10" dirty="0">
                <a:solidFill>
                  <a:srgbClr val="002060"/>
                </a:solidFill>
                <a:cs typeface="Calibri"/>
              </a:rPr>
              <a:t>şirketleşmeden </a:t>
            </a:r>
            <a:r>
              <a:rPr sz="2800" spc="-30" dirty="0">
                <a:solidFill>
                  <a:srgbClr val="002060"/>
                </a:solidFill>
                <a:cs typeface="Calibri"/>
              </a:rPr>
              <a:t>yapmaktadır. </a:t>
            </a:r>
            <a:r>
              <a:rPr sz="2800" spc="-5" dirty="0">
                <a:solidFill>
                  <a:srgbClr val="002060"/>
                </a:solidFill>
                <a:cs typeface="Calibri"/>
              </a:rPr>
              <a:t>Bu  tip firmalar </a:t>
            </a:r>
            <a:r>
              <a:rPr sz="2800" spc="-10" dirty="0">
                <a:solidFill>
                  <a:srgbClr val="002060"/>
                </a:solidFill>
                <a:cs typeface="Calibri"/>
              </a:rPr>
              <a:t>ortadan yok </a:t>
            </a:r>
            <a:r>
              <a:rPr sz="2800" spc="-5" dirty="0">
                <a:solidFill>
                  <a:srgbClr val="002060"/>
                </a:solidFill>
                <a:cs typeface="Calibri"/>
              </a:rPr>
              <a:t>olurlarsa izlerini bulmanız </a:t>
            </a:r>
            <a:r>
              <a:rPr sz="2800" spc="-15" dirty="0">
                <a:solidFill>
                  <a:srgbClr val="002060"/>
                </a:solidFill>
                <a:cs typeface="Calibri"/>
              </a:rPr>
              <a:t>oldukça </a:t>
            </a:r>
            <a:r>
              <a:rPr sz="2800" spc="-20" dirty="0">
                <a:solidFill>
                  <a:srgbClr val="002060"/>
                </a:solidFill>
                <a:cs typeface="Calibri"/>
              </a:rPr>
              <a:t>zor  </a:t>
            </a:r>
            <a:r>
              <a:rPr sz="2800" spc="-30" dirty="0">
                <a:solidFill>
                  <a:srgbClr val="002060"/>
                </a:solidFill>
                <a:cs typeface="Calibri"/>
              </a:rPr>
              <a:t>olacaktır. </a:t>
            </a:r>
            <a:r>
              <a:rPr sz="2800" spc="-10" dirty="0">
                <a:solidFill>
                  <a:srgbClr val="002060"/>
                </a:solidFill>
                <a:cs typeface="Calibri"/>
              </a:rPr>
              <a:t>Şirketleşmiş </a:t>
            </a:r>
            <a:r>
              <a:rPr sz="2800" spc="-5" dirty="0">
                <a:solidFill>
                  <a:srgbClr val="002060"/>
                </a:solidFill>
                <a:cs typeface="Calibri"/>
              </a:rPr>
              <a:t>firmalarda ise böyle bir sorunla  </a:t>
            </a:r>
            <a:r>
              <a:rPr sz="2800" spc="-10" dirty="0">
                <a:solidFill>
                  <a:srgbClr val="002060"/>
                </a:solidFill>
                <a:cs typeface="Calibri"/>
              </a:rPr>
              <a:t>karşılaşmazsınız</a:t>
            </a:r>
            <a:r>
              <a:rPr sz="2800" spc="-10" dirty="0">
                <a:solidFill>
                  <a:srgbClr val="002060"/>
                </a:solidFill>
                <a:cs typeface="Calibri"/>
              </a:rPr>
              <a:t>.</a:t>
            </a:r>
            <a:endParaRPr sz="2800" dirty="0">
              <a:solidFill>
                <a:srgbClr val="002060"/>
              </a:solidFill>
              <a:cs typeface="Calibri"/>
            </a:endParaRPr>
          </a:p>
          <a:p>
            <a:pPr marL="355600" marR="200660" indent="-342900">
              <a:lnSpc>
                <a:spcPct val="80000"/>
              </a:lnSpc>
              <a:spcBef>
                <a:spcPts val="525"/>
              </a:spcBef>
              <a:buFont typeface="Arial"/>
              <a:buChar char="•"/>
              <a:tabLst>
                <a:tab pos="354965" algn="l"/>
                <a:tab pos="355600" algn="l"/>
              </a:tabLst>
            </a:pPr>
            <a:r>
              <a:rPr sz="2800" b="1" spc="-5" dirty="0">
                <a:solidFill>
                  <a:srgbClr val="002060"/>
                </a:solidFill>
                <a:cs typeface="Calibri"/>
              </a:rPr>
              <a:t>Firmanın ofis </a:t>
            </a:r>
            <a:r>
              <a:rPr sz="2800" b="1" spc="-10" dirty="0">
                <a:solidFill>
                  <a:srgbClr val="002060"/>
                </a:solidFill>
                <a:cs typeface="Calibri"/>
              </a:rPr>
              <a:t>adresini </a:t>
            </a:r>
            <a:r>
              <a:rPr sz="2800" b="1" spc="-15" dirty="0">
                <a:solidFill>
                  <a:srgbClr val="002060"/>
                </a:solidFill>
                <a:cs typeface="Calibri"/>
              </a:rPr>
              <a:t>ve telefon </a:t>
            </a:r>
            <a:r>
              <a:rPr sz="2800" b="1" spc="-10" dirty="0">
                <a:solidFill>
                  <a:srgbClr val="002060"/>
                </a:solidFill>
                <a:cs typeface="Calibri"/>
              </a:rPr>
              <a:t>numarasını </a:t>
            </a:r>
            <a:r>
              <a:rPr sz="2800" b="1" spc="-15" dirty="0">
                <a:solidFill>
                  <a:srgbClr val="002060"/>
                </a:solidFill>
                <a:cs typeface="Calibri"/>
              </a:rPr>
              <a:t>isteyin. </a:t>
            </a:r>
            <a:r>
              <a:rPr sz="2800" spc="-10" dirty="0">
                <a:solidFill>
                  <a:srgbClr val="002060"/>
                </a:solidFill>
                <a:cs typeface="Calibri"/>
              </a:rPr>
              <a:t>Her ihtimale  </a:t>
            </a:r>
            <a:r>
              <a:rPr sz="2800" spc="-20" dirty="0">
                <a:solidFill>
                  <a:srgbClr val="002060"/>
                </a:solidFill>
                <a:cs typeface="Calibri"/>
              </a:rPr>
              <a:t>karşı </a:t>
            </a:r>
            <a:r>
              <a:rPr sz="2800" spc="-5" dirty="0">
                <a:solidFill>
                  <a:srgbClr val="002060"/>
                </a:solidFill>
                <a:cs typeface="Calibri"/>
              </a:rPr>
              <a:t>firmadan </a:t>
            </a:r>
            <a:r>
              <a:rPr sz="2800" spc="-10" dirty="0">
                <a:solidFill>
                  <a:srgbClr val="002060"/>
                </a:solidFill>
                <a:cs typeface="Calibri"/>
              </a:rPr>
              <a:t>adres </a:t>
            </a:r>
            <a:r>
              <a:rPr sz="2800" spc="-15" dirty="0">
                <a:solidFill>
                  <a:srgbClr val="002060"/>
                </a:solidFill>
                <a:cs typeface="Calibri"/>
              </a:rPr>
              <a:t>ve </a:t>
            </a:r>
            <a:r>
              <a:rPr sz="2800" spc="-20" dirty="0">
                <a:solidFill>
                  <a:srgbClr val="002060"/>
                </a:solidFill>
                <a:cs typeface="Calibri"/>
              </a:rPr>
              <a:t>telefon </a:t>
            </a:r>
            <a:r>
              <a:rPr sz="2800" spc="-5" dirty="0">
                <a:solidFill>
                  <a:srgbClr val="002060"/>
                </a:solidFill>
                <a:cs typeface="Calibri"/>
              </a:rPr>
              <a:t>bilgilerini alın. </a:t>
            </a:r>
            <a:r>
              <a:rPr sz="2800" spc="-15" dirty="0">
                <a:solidFill>
                  <a:srgbClr val="002060"/>
                </a:solidFill>
                <a:cs typeface="Calibri"/>
              </a:rPr>
              <a:t>Eğer </a:t>
            </a:r>
            <a:r>
              <a:rPr sz="2800" spc="-5" dirty="0">
                <a:solidFill>
                  <a:srgbClr val="002060"/>
                </a:solidFill>
                <a:cs typeface="Calibri"/>
              </a:rPr>
              <a:t>şüpheniz </a:t>
            </a:r>
            <a:r>
              <a:rPr sz="2800" spc="-15" dirty="0">
                <a:solidFill>
                  <a:srgbClr val="002060"/>
                </a:solidFill>
                <a:cs typeface="Calibri"/>
              </a:rPr>
              <a:t>ve  </a:t>
            </a:r>
            <a:r>
              <a:rPr sz="2800" spc="-10" dirty="0">
                <a:solidFill>
                  <a:srgbClr val="002060"/>
                </a:solidFill>
                <a:cs typeface="Calibri"/>
              </a:rPr>
              <a:t>imkanınız </a:t>
            </a:r>
            <a:r>
              <a:rPr sz="2800" spc="-15" dirty="0">
                <a:solidFill>
                  <a:srgbClr val="002060"/>
                </a:solidFill>
                <a:cs typeface="Calibri"/>
              </a:rPr>
              <a:t>varsa </a:t>
            </a:r>
            <a:r>
              <a:rPr sz="2800" spc="-10" dirty="0">
                <a:solidFill>
                  <a:srgbClr val="002060"/>
                </a:solidFill>
                <a:cs typeface="Calibri"/>
              </a:rPr>
              <a:t>verdikleri adrese giderek </a:t>
            </a:r>
            <a:r>
              <a:rPr sz="2800" spc="-20" dirty="0">
                <a:solidFill>
                  <a:srgbClr val="002060"/>
                </a:solidFill>
                <a:cs typeface="Calibri"/>
              </a:rPr>
              <a:t>veya </a:t>
            </a:r>
            <a:r>
              <a:rPr sz="2800" spc="-15" dirty="0">
                <a:solidFill>
                  <a:srgbClr val="002060"/>
                </a:solidFill>
                <a:cs typeface="Calibri"/>
              </a:rPr>
              <a:t>telefonla </a:t>
            </a:r>
            <a:r>
              <a:rPr sz="2800" spc="-10" dirty="0">
                <a:solidFill>
                  <a:srgbClr val="002060"/>
                </a:solidFill>
                <a:cs typeface="Calibri"/>
              </a:rPr>
              <a:t>onlara  ulaşarak </a:t>
            </a:r>
            <a:r>
              <a:rPr sz="2800" spc="-5" dirty="0">
                <a:solidFill>
                  <a:srgbClr val="002060"/>
                </a:solidFill>
                <a:cs typeface="Calibri"/>
              </a:rPr>
              <a:t>doğruluğunu </a:t>
            </a:r>
            <a:r>
              <a:rPr sz="2800" spc="-25" dirty="0">
                <a:solidFill>
                  <a:srgbClr val="002060"/>
                </a:solidFill>
                <a:cs typeface="Calibri"/>
              </a:rPr>
              <a:t>kontrol</a:t>
            </a:r>
            <a:r>
              <a:rPr sz="2800" spc="-20" dirty="0">
                <a:solidFill>
                  <a:srgbClr val="002060"/>
                </a:solidFill>
                <a:cs typeface="Calibri"/>
              </a:rPr>
              <a:t> </a:t>
            </a:r>
            <a:r>
              <a:rPr sz="2800" spc="-5" dirty="0">
                <a:solidFill>
                  <a:srgbClr val="002060"/>
                </a:solidFill>
                <a:cs typeface="Calibri"/>
              </a:rPr>
              <a:t>edin</a:t>
            </a:r>
            <a:r>
              <a:rPr sz="2800" spc="-5" dirty="0">
                <a:solidFill>
                  <a:srgbClr val="002060"/>
                </a:solidFill>
                <a:cs typeface="Calibri"/>
              </a:rPr>
              <a:t>.</a:t>
            </a:r>
            <a:endParaRPr sz="2800" dirty="0">
              <a:solidFill>
                <a:srgbClr val="002060"/>
              </a:solidFill>
              <a:cs typeface="Calibri"/>
            </a:endParaRPr>
          </a:p>
          <a:p>
            <a:pPr marL="355600" marR="13335" indent="-342900">
              <a:lnSpc>
                <a:spcPct val="80000"/>
              </a:lnSpc>
              <a:spcBef>
                <a:spcPts val="525"/>
              </a:spcBef>
              <a:buFont typeface="Arial"/>
              <a:buChar char="•"/>
              <a:tabLst>
                <a:tab pos="354965" algn="l"/>
                <a:tab pos="355600" algn="l"/>
              </a:tabLst>
            </a:pPr>
            <a:r>
              <a:rPr sz="2800" b="1" spc="-30" dirty="0">
                <a:solidFill>
                  <a:srgbClr val="002060"/>
                </a:solidFill>
                <a:cs typeface="Calibri"/>
              </a:rPr>
              <a:t>Para </a:t>
            </a:r>
            <a:r>
              <a:rPr sz="2800" b="1" spc="-5" dirty="0">
                <a:solidFill>
                  <a:srgbClr val="002060"/>
                </a:solidFill>
                <a:cs typeface="Calibri"/>
              </a:rPr>
              <a:t>iade </a:t>
            </a:r>
            <a:r>
              <a:rPr sz="2800" b="1" spc="-15" dirty="0">
                <a:solidFill>
                  <a:srgbClr val="002060"/>
                </a:solidFill>
                <a:cs typeface="Calibri"/>
              </a:rPr>
              <a:t>garantisi </a:t>
            </a:r>
            <a:r>
              <a:rPr sz="2800" b="1" spc="-5" dirty="0">
                <a:solidFill>
                  <a:srgbClr val="002060"/>
                </a:solidFill>
                <a:cs typeface="Calibri"/>
              </a:rPr>
              <a:t>olan firmaları </a:t>
            </a:r>
            <a:r>
              <a:rPr sz="2800" b="1" spc="-15" dirty="0">
                <a:solidFill>
                  <a:srgbClr val="002060"/>
                </a:solidFill>
                <a:cs typeface="Calibri"/>
              </a:rPr>
              <a:t>tercih </a:t>
            </a:r>
            <a:r>
              <a:rPr sz="2800" b="1" spc="-10" dirty="0">
                <a:solidFill>
                  <a:srgbClr val="002060"/>
                </a:solidFill>
                <a:cs typeface="Calibri"/>
              </a:rPr>
              <a:t>edin. </a:t>
            </a:r>
            <a:r>
              <a:rPr sz="2800" dirty="0">
                <a:solidFill>
                  <a:srgbClr val="002060"/>
                </a:solidFill>
                <a:cs typeface="Calibri"/>
              </a:rPr>
              <a:t>Çoğu </a:t>
            </a:r>
            <a:r>
              <a:rPr sz="2800" spc="-10" dirty="0">
                <a:solidFill>
                  <a:srgbClr val="002060"/>
                </a:solidFill>
                <a:cs typeface="Calibri"/>
              </a:rPr>
              <a:t>firma memnun  </a:t>
            </a:r>
            <a:r>
              <a:rPr sz="2800" spc="-20" dirty="0">
                <a:solidFill>
                  <a:srgbClr val="002060"/>
                </a:solidFill>
                <a:cs typeface="Calibri"/>
              </a:rPr>
              <a:t>kalmayan </a:t>
            </a:r>
            <a:r>
              <a:rPr sz="2800" spc="-10" dirty="0">
                <a:solidFill>
                  <a:srgbClr val="002060"/>
                </a:solidFill>
                <a:cs typeface="Calibri"/>
              </a:rPr>
              <a:t>müşterileri </a:t>
            </a:r>
            <a:r>
              <a:rPr sz="2800" spc="-5" dirty="0">
                <a:solidFill>
                  <a:srgbClr val="002060"/>
                </a:solidFill>
                <a:cs typeface="Calibri"/>
              </a:rPr>
              <a:t>için 15 gün </a:t>
            </a:r>
            <a:r>
              <a:rPr sz="2800" spc="-20" dirty="0">
                <a:solidFill>
                  <a:srgbClr val="002060"/>
                </a:solidFill>
                <a:cs typeface="Calibri"/>
              </a:rPr>
              <a:t>veya </a:t>
            </a:r>
            <a:r>
              <a:rPr sz="2800" spc="-5" dirty="0">
                <a:solidFill>
                  <a:srgbClr val="002060"/>
                </a:solidFill>
                <a:cs typeface="Calibri"/>
              </a:rPr>
              <a:t>30 gün süreli </a:t>
            </a:r>
            <a:r>
              <a:rPr sz="2800" spc="-15" dirty="0">
                <a:solidFill>
                  <a:srgbClr val="002060"/>
                </a:solidFill>
                <a:cs typeface="Calibri"/>
              </a:rPr>
              <a:t>para </a:t>
            </a:r>
            <a:r>
              <a:rPr sz="2800" spc="-5" dirty="0">
                <a:solidFill>
                  <a:srgbClr val="002060"/>
                </a:solidFill>
                <a:cs typeface="Calibri"/>
              </a:rPr>
              <a:t>iade  </a:t>
            </a:r>
            <a:r>
              <a:rPr sz="2800" spc="-15" dirty="0">
                <a:solidFill>
                  <a:srgbClr val="002060"/>
                </a:solidFill>
                <a:cs typeface="Calibri"/>
              </a:rPr>
              <a:t>garantisi </a:t>
            </a:r>
            <a:r>
              <a:rPr sz="2800" spc="-40" dirty="0">
                <a:solidFill>
                  <a:srgbClr val="002060"/>
                </a:solidFill>
                <a:cs typeface="Calibri"/>
              </a:rPr>
              <a:t>sunar. </a:t>
            </a:r>
            <a:r>
              <a:rPr sz="2800" spc="-5" dirty="0">
                <a:solidFill>
                  <a:srgbClr val="002060"/>
                </a:solidFill>
                <a:cs typeface="Calibri"/>
              </a:rPr>
              <a:t>Bu </a:t>
            </a:r>
            <a:r>
              <a:rPr sz="2800" spc="-15" dirty="0">
                <a:solidFill>
                  <a:srgbClr val="002060"/>
                </a:solidFill>
                <a:cs typeface="Calibri"/>
              </a:rPr>
              <a:t>garantiyi </a:t>
            </a:r>
            <a:r>
              <a:rPr sz="2800" spc="-5" dirty="0">
                <a:solidFill>
                  <a:srgbClr val="002060"/>
                </a:solidFill>
                <a:cs typeface="Calibri"/>
              </a:rPr>
              <a:t>sunan firmalardan </a:t>
            </a:r>
            <a:r>
              <a:rPr sz="2800" spc="-10" dirty="0">
                <a:solidFill>
                  <a:srgbClr val="002060"/>
                </a:solidFill>
                <a:cs typeface="Calibri"/>
              </a:rPr>
              <a:t>hizmet </a:t>
            </a:r>
            <a:r>
              <a:rPr sz="2800" spc="-5" dirty="0">
                <a:solidFill>
                  <a:srgbClr val="002060"/>
                </a:solidFill>
                <a:cs typeface="Calibri"/>
              </a:rPr>
              <a:t>almanız daha  </a:t>
            </a:r>
            <a:r>
              <a:rPr sz="2800" spc="-15" dirty="0">
                <a:solidFill>
                  <a:srgbClr val="002060"/>
                </a:solidFill>
                <a:cs typeface="Calibri"/>
              </a:rPr>
              <a:t>sonra size </a:t>
            </a:r>
            <a:r>
              <a:rPr sz="2800" spc="-5" dirty="0">
                <a:solidFill>
                  <a:srgbClr val="002060"/>
                </a:solidFill>
                <a:cs typeface="Calibri"/>
              </a:rPr>
              <a:t>fikrinizi </a:t>
            </a:r>
            <a:r>
              <a:rPr sz="2800" spc="-10" dirty="0">
                <a:solidFill>
                  <a:srgbClr val="002060"/>
                </a:solidFill>
                <a:cs typeface="Calibri"/>
              </a:rPr>
              <a:t>değiştirebilme </a:t>
            </a:r>
            <a:r>
              <a:rPr sz="2800" spc="-5" dirty="0">
                <a:solidFill>
                  <a:srgbClr val="002060"/>
                </a:solidFill>
                <a:cs typeface="Calibri"/>
              </a:rPr>
              <a:t>olanağı </a:t>
            </a:r>
            <a:r>
              <a:rPr sz="2800" spc="-15" dirty="0">
                <a:solidFill>
                  <a:srgbClr val="002060"/>
                </a:solidFill>
                <a:cs typeface="Calibri"/>
              </a:rPr>
              <a:t>sağlayacağı </a:t>
            </a:r>
            <a:r>
              <a:rPr sz="2800" spc="-5" dirty="0">
                <a:solidFill>
                  <a:srgbClr val="002060"/>
                </a:solidFill>
                <a:cs typeface="Calibri"/>
              </a:rPr>
              <a:t>için </a:t>
            </a:r>
            <a:r>
              <a:rPr sz="2800" spc="-15" dirty="0">
                <a:solidFill>
                  <a:srgbClr val="002060"/>
                </a:solidFill>
                <a:cs typeface="Calibri"/>
              </a:rPr>
              <a:t>yararlı  </a:t>
            </a:r>
            <a:r>
              <a:rPr sz="2800" spc="-30" dirty="0">
                <a:solidFill>
                  <a:srgbClr val="002060"/>
                </a:solidFill>
                <a:cs typeface="Calibri"/>
              </a:rPr>
              <a:t>olacaktır. </a:t>
            </a:r>
            <a:r>
              <a:rPr sz="2800" spc="-5" dirty="0">
                <a:solidFill>
                  <a:srgbClr val="002060"/>
                </a:solidFill>
                <a:cs typeface="Calibri"/>
              </a:rPr>
              <a:t>Firma </a:t>
            </a:r>
            <a:r>
              <a:rPr sz="2800" spc="-15" dirty="0">
                <a:solidFill>
                  <a:srgbClr val="002060"/>
                </a:solidFill>
                <a:cs typeface="Calibri"/>
              </a:rPr>
              <a:t>para </a:t>
            </a:r>
            <a:r>
              <a:rPr sz="2800" spc="-5" dirty="0">
                <a:solidFill>
                  <a:srgbClr val="002060"/>
                </a:solidFill>
                <a:cs typeface="Calibri"/>
              </a:rPr>
              <a:t>iade </a:t>
            </a:r>
            <a:r>
              <a:rPr sz="2800" spc="-15" dirty="0">
                <a:solidFill>
                  <a:srgbClr val="002060"/>
                </a:solidFill>
                <a:cs typeface="Calibri"/>
              </a:rPr>
              <a:t>garantisi </a:t>
            </a:r>
            <a:r>
              <a:rPr sz="2800" spc="-5" dirty="0">
                <a:solidFill>
                  <a:srgbClr val="002060"/>
                </a:solidFill>
                <a:cs typeface="Calibri"/>
              </a:rPr>
              <a:t>yerine </a:t>
            </a:r>
            <a:r>
              <a:rPr sz="2800" spc="-10" dirty="0">
                <a:solidFill>
                  <a:srgbClr val="002060"/>
                </a:solidFill>
                <a:cs typeface="Calibri"/>
              </a:rPr>
              <a:t>ücretsiz </a:t>
            </a:r>
            <a:r>
              <a:rPr sz="2800" spc="-5" dirty="0">
                <a:solidFill>
                  <a:srgbClr val="002060"/>
                </a:solidFill>
                <a:cs typeface="Calibri"/>
              </a:rPr>
              <a:t>deneme hesabı  </a:t>
            </a:r>
            <a:r>
              <a:rPr sz="2800" spc="-10" dirty="0">
                <a:solidFill>
                  <a:srgbClr val="002060"/>
                </a:solidFill>
                <a:cs typeface="Calibri"/>
              </a:rPr>
              <a:t>sunuyorsa, </a:t>
            </a:r>
            <a:r>
              <a:rPr sz="2800" spc="-5" dirty="0">
                <a:solidFill>
                  <a:srgbClr val="002060"/>
                </a:solidFill>
                <a:cs typeface="Calibri"/>
              </a:rPr>
              <a:t>bu </a:t>
            </a:r>
            <a:r>
              <a:rPr sz="2800" spc="-10" dirty="0">
                <a:solidFill>
                  <a:srgbClr val="002060"/>
                </a:solidFill>
                <a:cs typeface="Calibri"/>
              </a:rPr>
              <a:t>fırsatı </a:t>
            </a:r>
            <a:r>
              <a:rPr sz="2800" spc="-5" dirty="0">
                <a:solidFill>
                  <a:srgbClr val="002060"/>
                </a:solidFill>
                <a:cs typeface="Calibri"/>
              </a:rPr>
              <a:t>da değerlendirmeniz</a:t>
            </a:r>
            <a:r>
              <a:rPr sz="2800" spc="5" dirty="0">
                <a:solidFill>
                  <a:srgbClr val="002060"/>
                </a:solidFill>
                <a:cs typeface="Calibri"/>
              </a:rPr>
              <a:t> </a:t>
            </a:r>
            <a:r>
              <a:rPr sz="2800" spc="-30" dirty="0">
                <a:solidFill>
                  <a:srgbClr val="002060"/>
                </a:solidFill>
                <a:cs typeface="Calibri"/>
              </a:rPr>
              <a:t>önerilir</a:t>
            </a:r>
            <a:r>
              <a:rPr sz="2800" spc="-30" dirty="0">
                <a:solidFill>
                  <a:srgbClr val="002060"/>
                </a:solidFill>
                <a:cs typeface="Calibri"/>
              </a:rPr>
              <a:t>.</a:t>
            </a:r>
            <a:endParaRPr sz="2800" dirty="0">
              <a:solidFill>
                <a:srgbClr val="002060"/>
              </a:solidFill>
              <a:cs typeface="Calibri"/>
            </a:endParaRPr>
          </a:p>
        </p:txBody>
      </p:sp>
    </p:spTree>
    <p:extLst>
      <p:ext uri="{BB962C8B-B14F-4D97-AF65-F5344CB8AC3E}">
        <p14:creationId xmlns:p14="http://schemas.microsoft.com/office/powerpoint/2010/main" val="39954543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33921" y="404622"/>
            <a:ext cx="5434965" cy="553998"/>
          </a:xfrm>
          <a:prstGeom prst="rect">
            <a:avLst/>
          </a:prstGeom>
        </p:spPr>
        <p:txBody>
          <a:bodyPr vert="horz" wrap="square" lIns="0" tIns="0" rIns="0" bIns="0" rtlCol="0" anchor="b">
            <a:spAutoFit/>
          </a:bodyPr>
          <a:lstStyle/>
          <a:p>
            <a:pPr marL="12700">
              <a:lnSpc>
                <a:spcPct val="100000"/>
              </a:lnSpc>
            </a:pPr>
            <a:r>
              <a:rPr dirty="0"/>
              <a:t>Reseller Hosting Nedir?</a:t>
            </a:r>
          </a:p>
        </p:txBody>
      </p:sp>
      <p:sp>
        <p:nvSpPr>
          <p:cNvPr id="3" name="object 3"/>
          <p:cNvSpPr txBox="1"/>
          <p:nvPr/>
        </p:nvSpPr>
        <p:spPr>
          <a:xfrm>
            <a:off x="1133921" y="1137396"/>
            <a:ext cx="8336650" cy="4982845"/>
          </a:xfrm>
          <a:prstGeom prst="rect">
            <a:avLst/>
          </a:prstGeom>
        </p:spPr>
        <p:txBody>
          <a:bodyPr vert="horz" wrap="square" lIns="0" tIns="0" rIns="0" bIns="0" rtlCol="0">
            <a:spAutoFit/>
          </a:bodyPr>
          <a:lstStyle/>
          <a:p>
            <a:pPr marL="355600" indent="-342900">
              <a:lnSpc>
                <a:spcPts val="2700"/>
              </a:lnSpc>
              <a:buFont typeface="Arial"/>
              <a:buChar char="•"/>
              <a:tabLst>
                <a:tab pos="354965" algn="l"/>
                <a:tab pos="355600" algn="l"/>
              </a:tabLst>
            </a:pPr>
            <a:r>
              <a:rPr sz="2500" spc="-10" dirty="0">
                <a:solidFill>
                  <a:srgbClr val="002060"/>
                </a:solidFill>
                <a:cs typeface="Calibri"/>
              </a:rPr>
              <a:t>Reseller kelimesi tekrar </a:t>
            </a:r>
            <a:r>
              <a:rPr sz="2500" spc="-15" dirty="0">
                <a:solidFill>
                  <a:srgbClr val="002060"/>
                </a:solidFill>
                <a:cs typeface="Calibri"/>
              </a:rPr>
              <a:t>pazarlayan</a:t>
            </a:r>
            <a:r>
              <a:rPr sz="2500" spc="40" dirty="0">
                <a:solidFill>
                  <a:srgbClr val="002060"/>
                </a:solidFill>
                <a:cs typeface="Calibri"/>
              </a:rPr>
              <a:t> </a:t>
            </a:r>
            <a:r>
              <a:rPr sz="2500" spc="-5" dirty="0">
                <a:solidFill>
                  <a:srgbClr val="002060"/>
                </a:solidFill>
                <a:cs typeface="Calibri"/>
              </a:rPr>
              <a:t>anlamında</a:t>
            </a:r>
            <a:endParaRPr sz="2500" dirty="0">
              <a:solidFill>
                <a:srgbClr val="002060"/>
              </a:solidFill>
              <a:cs typeface="Calibri"/>
            </a:endParaRPr>
          </a:p>
          <a:p>
            <a:pPr marL="355600">
              <a:lnSpc>
                <a:spcPts val="2700"/>
              </a:lnSpc>
            </a:pPr>
            <a:r>
              <a:rPr sz="2500" spc="-20" dirty="0">
                <a:solidFill>
                  <a:srgbClr val="002060"/>
                </a:solidFill>
                <a:cs typeface="Calibri"/>
              </a:rPr>
              <a:t>algılanmalıdır</a:t>
            </a:r>
            <a:r>
              <a:rPr sz="2500" spc="-20" dirty="0">
                <a:solidFill>
                  <a:srgbClr val="002060"/>
                </a:solidFill>
                <a:cs typeface="Calibri"/>
              </a:rPr>
              <a:t>.</a:t>
            </a:r>
            <a:endParaRPr sz="2500" dirty="0">
              <a:solidFill>
                <a:srgbClr val="002060"/>
              </a:solidFill>
              <a:cs typeface="Calibri"/>
            </a:endParaRPr>
          </a:p>
          <a:p>
            <a:pPr marL="355600" marR="353695" indent="-342900">
              <a:lnSpc>
                <a:spcPct val="80000"/>
              </a:lnSpc>
              <a:spcBef>
                <a:spcPts val="600"/>
              </a:spcBef>
              <a:buFont typeface="Arial"/>
              <a:buChar char="•"/>
              <a:tabLst>
                <a:tab pos="354965" algn="l"/>
                <a:tab pos="355600" algn="l"/>
              </a:tabLst>
            </a:pPr>
            <a:r>
              <a:rPr sz="2500" spc="-10" dirty="0">
                <a:solidFill>
                  <a:srgbClr val="002060"/>
                </a:solidFill>
                <a:cs typeface="Calibri"/>
              </a:rPr>
              <a:t>Hosting şirketlerinde </a:t>
            </a:r>
            <a:r>
              <a:rPr sz="2500" spc="-5" dirty="0">
                <a:solidFill>
                  <a:srgbClr val="002060"/>
                </a:solidFill>
                <a:cs typeface="Calibri"/>
              </a:rPr>
              <a:t>satılan </a:t>
            </a:r>
            <a:r>
              <a:rPr sz="2500" spc="-15" dirty="0">
                <a:solidFill>
                  <a:srgbClr val="002060"/>
                </a:solidFill>
                <a:cs typeface="Calibri"/>
              </a:rPr>
              <a:t>paketlere dikkat </a:t>
            </a:r>
            <a:r>
              <a:rPr sz="2500" spc="-10" dirty="0">
                <a:solidFill>
                  <a:srgbClr val="002060"/>
                </a:solidFill>
                <a:cs typeface="Calibri"/>
              </a:rPr>
              <a:t>ederseniz  reseller paketleri </a:t>
            </a:r>
            <a:r>
              <a:rPr sz="2500" spc="-5" dirty="0">
                <a:solidFill>
                  <a:srgbClr val="002060"/>
                </a:solidFill>
                <a:cs typeface="Calibri"/>
              </a:rPr>
              <a:t>de bulacaksınız. Bu </a:t>
            </a:r>
            <a:r>
              <a:rPr sz="2500" spc="-10" dirty="0">
                <a:solidFill>
                  <a:srgbClr val="002060"/>
                </a:solidFill>
                <a:cs typeface="Calibri"/>
              </a:rPr>
              <a:t>reseller </a:t>
            </a:r>
            <a:r>
              <a:rPr sz="2500" spc="-15" dirty="0">
                <a:solidFill>
                  <a:srgbClr val="002060"/>
                </a:solidFill>
                <a:cs typeface="Calibri"/>
              </a:rPr>
              <a:t>paketleri </a:t>
            </a:r>
            <a:r>
              <a:rPr sz="2500" spc="-5" dirty="0">
                <a:solidFill>
                  <a:srgbClr val="002060"/>
                </a:solidFill>
                <a:cs typeface="Calibri"/>
              </a:rPr>
              <a:t>ile  hiçbir </a:t>
            </a:r>
            <a:r>
              <a:rPr sz="2500" spc="-10" dirty="0">
                <a:solidFill>
                  <a:srgbClr val="002060"/>
                </a:solidFill>
                <a:cs typeface="Calibri"/>
              </a:rPr>
              <a:t>altyapıya </a:t>
            </a:r>
            <a:r>
              <a:rPr sz="2500" spc="-5" dirty="0">
                <a:solidFill>
                  <a:srgbClr val="002060"/>
                </a:solidFill>
                <a:cs typeface="Calibri"/>
              </a:rPr>
              <a:t>sahip olmadan </a:t>
            </a:r>
            <a:r>
              <a:rPr sz="2500" spc="-10" dirty="0">
                <a:solidFill>
                  <a:srgbClr val="002060"/>
                </a:solidFill>
                <a:cs typeface="Calibri"/>
              </a:rPr>
              <a:t>hosting ticareti yapmak  </a:t>
            </a:r>
            <a:r>
              <a:rPr sz="2500" spc="-30" dirty="0">
                <a:solidFill>
                  <a:srgbClr val="002060"/>
                </a:solidFill>
                <a:cs typeface="Calibri"/>
              </a:rPr>
              <a:t>mümkündür</a:t>
            </a:r>
            <a:r>
              <a:rPr sz="2500" spc="-30" dirty="0">
                <a:solidFill>
                  <a:srgbClr val="002060"/>
                </a:solidFill>
                <a:cs typeface="Calibri"/>
              </a:rPr>
              <a:t>.</a:t>
            </a:r>
            <a:endParaRPr sz="2500" dirty="0">
              <a:solidFill>
                <a:srgbClr val="002060"/>
              </a:solidFill>
              <a:cs typeface="Calibri"/>
            </a:endParaRPr>
          </a:p>
          <a:p>
            <a:pPr marL="355600" marR="415290" indent="-342900">
              <a:lnSpc>
                <a:spcPct val="80000"/>
              </a:lnSpc>
              <a:spcBef>
                <a:spcPts val="600"/>
              </a:spcBef>
              <a:buFont typeface="Arial"/>
              <a:buChar char="•"/>
              <a:tabLst>
                <a:tab pos="354965" algn="l"/>
                <a:tab pos="355600" algn="l"/>
              </a:tabLst>
            </a:pPr>
            <a:r>
              <a:rPr sz="2500" spc="-60" dirty="0">
                <a:solidFill>
                  <a:srgbClr val="002060"/>
                </a:solidFill>
                <a:cs typeface="Calibri"/>
              </a:rPr>
              <a:t>Tüm </a:t>
            </a:r>
            <a:r>
              <a:rPr sz="2500" spc="-10" dirty="0">
                <a:solidFill>
                  <a:srgbClr val="002060"/>
                </a:solidFill>
                <a:cs typeface="Calibri"/>
              </a:rPr>
              <a:t>gerekli altyapı hosting </a:t>
            </a:r>
            <a:r>
              <a:rPr sz="2500" spc="-15" dirty="0">
                <a:solidFill>
                  <a:srgbClr val="002060"/>
                </a:solidFill>
                <a:cs typeface="Calibri"/>
              </a:rPr>
              <a:t>şirketi tarafından </a:t>
            </a:r>
            <a:r>
              <a:rPr sz="2500" spc="-10" dirty="0">
                <a:solidFill>
                  <a:srgbClr val="002060"/>
                </a:solidFill>
                <a:cs typeface="Calibri"/>
              </a:rPr>
              <a:t>sağlanırken  </a:t>
            </a:r>
            <a:r>
              <a:rPr sz="2500" spc="-5" dirty="0">
                <a:solidFill>
                  <a:srgbClr val="002060"/>
                </a:solidFill>
                <a:cs typeface="Calibri"/>
              </a:rPr>
              <a:t>satışları </a:t>
            </a:r>
            <a:r>
              <a:rPr sz="2500" spc="-15" dirty="0">
                <a:solidFill>
                  <a:srgbClr val="002060"/>
                </a:solidFill>
                <a:cs typeface="Calibri"/>
              </a:rPr>
              <a:t>kendiniz </a:t>
            </a:r>
            <a:r>
              <a:rPr sz="2500" spc="-10" dirty="0">
                <a:solidFill>
                  <a:srgbClr val="002060"/>
                </a:solidFill>
                <a:cs typeface="Calibri"/>
              </a:rPr>
              <a:t>gerçekleştirerek </a:t>
            </a:r>
            <a:r>
              <a:rPr sz="2500" dirty="0">
                <a:solidFill>
                  <a:srgbClr val="002060"/>
                </a:solidFill>
                <a:cs typeface="Calibri"/>
              </a:rPr>
              <a:t>iyi </a:t>
            </a:r>
            <a:r>
              <a:rPr sz="2500" spc="-5" dirty="0">
                <a:solidFill>
                  <a:srgbClr val="002060"/>
                </a:solidFill>
                <a:cs typeface="Calibri"/>
              </a:rPr>
              <a:t>bir gelir </a:t>
            </a:r>
            <a:r>
              <a:rPr sz="2500" dirty="0">
                <a:solidFill>
                  <a:srgbClr val="002060"/>
                </a:solidFill>
                <a:cs typeface="Calibri"/>
              </a:rPr>
              <a:t>elde  </a:t>
            </a:r>
            <a:r>
              <a:rPr sz="2500" spc="-10" dirty="0">
                <a:solidFill>
                  <a:srgbClr val="002060"/>
                </a:solidFill>
                <a:cs typeface="Calibri"/>
              </a:rPr>
              <a:t>edebilirsiniz. </a:t>
            </a:r>
            <a:r>
              <a:rPr sz="2500" spc="-30" dirty="0">
                <a:solidFill>
                  <a:srgbClr val="002060"/>
                </a:solidFill>
                <a:cs typeface="Calibri"/>
              </a:rPr>
              <a:t>Yapılan </a:t>
            </a:r>
            <a:r>
              <a:rPr sz="2500" dirty="0">
                <a:solidFill>
                  <a:srgbClr val="002060"/>
                </a:solidFill>
                <a:cs typeface="Calibri"/>
              </a:rPr>
              <a:t>iş </a:t>
            </a:r>
            <a:r>
              <a:rPr sz="2500" spc="-5" dirty="0">
                <a:solidFill>
                  <a:srgbClr val="002060"/>
                </a:solidFill>
                <a:cs typeface="Calibri"/>
              </a:rPr>
              <a:t>bir </a:t>
            </a:r>
            <a:r>
              <a:rPr sz="2500" spc="-10" dirty="0">
                <a:solidFill>
                  <a:srgbClr val="002060"/>
                </a:solidFill>
                <a:cs typeface="Calibri"/>
              </a:rPr>
              <a:t>nevi</a:t>
            </a:r>
            <a:r>
              <a:rPr sz="2500" spc="90" dirty="0">
                <a:solidFill>
                  <a:srgbClr val="002060"/>
                </a:solidFill>
                <a:cs typeface="Calibri"/>
              </a:rPr>
              <a:t> </a:t>
            </a:r>
            <a:r>
              <a:rPr sz="2500" spc="-30" dirty="0">
                <a:solidFill>
                  <a:srgbClr val="002060"/>
                </a:solidFill>
                <a:cs typeface="Calibri"/>
              </a:rPr>
              <a:t>komisyonculuktur</a:t>
            </a:r>
            <a:r>
              <a:rPr sz="2500" spc="-30" dirty="0">
                <a:solidFill>
                  <a:srgbClr val="002060"/>
                </a:solidFill>
                <a:cs typeface="Calibri"/>
              </a:rPr>
              <a:t>.</a:t>
            </a:r>
            <a:endParaRPr sz="2500" dirty="0">
              <a:solidFill>
                <a:srgbClr val="002060"/>
              </a:solidFill>
              <a:cs typeface="Calibri"/>
            </a:endParaRPr>
          </a:p>
          <a:p>
            <a:pPr marL="355600" marR="946785" indent="-342900" algn="just">
              <a:lnSpc>
                <a:spcPct val="80000"/>
              </a:lnSpc>
              <a:spcBef>
                <a:spcPts val="600"/>
              </a:spcBef>
              <a:buFont typeface="Arial"/>
              <a:buChar char="•"/>
              <a:tabLst>
                <a:tab pos="355600" algn="l"/>
              </a:tabLst>
            </a:pPr>
            <a:r>
              <a:rPr sz="2500" spc="-10" dirty="0">
                <a:solidFill>
                  <a:srgbClr val="002060"/>
                </a:solidFill>
                <a:cs typeface="Calibri"/>
              </a:rPr>
              <a:t>Reseller </a:t>
            </a:r>
            <a:r>
              <a:rPr sz="2500" spc="-20" dirty="0">
                <a:solidFill>
                  <a:srgbClr val="002060"/>
                </a:solidFill>
                <a:cs typeface="Calibri"/>
              </a:rPr>
              <a:t>paketi </a:t>
            </a:r>
            <a:r>
              <a:rPr sz="2500" spc="-10" dirty="0">
                <a:solidFill>
                  <a:srgbClr val="002060"/>
                </a:solidFill>
                <a:cs typeface="Calibri"/>
              </a:rPr>
              <a:t>sunan hosting sitesine giderseniz, bu  </a:t>
            </a:r>
            <a:r>
              <a:rPr sz="2500" spc="-15" dirty="0">
                <a:solidFill>
                  <a:srgbClr val="002060"/>
                </a:solidFill>
                <a:cs typeface="Calibri"/>
              </a:rPr>
              <a:t>paketlerin </a:t>
            </a:r>
            <a:r>
              <a:rPr sz="2500" spc="-10" dirty="0">
                <a:solidFill>
                  <a:srgbClr val="002060"/>
                </a:solidFill>
                <a:cs typeface="Calibri"/>
              </a:rPr>
              <a:t>genel </a:t>
            </a:r>
            <a:r>
              <a:rPr sz="2500" spc="-15" dirty="0">
                <a:solidFill>
                  <a:srgbClr val="002060"/>
                </a:solidFill>
                <a:cs typeface="Calibri"/>
              </a:rPr>
              <a:t>paketlerden </a:t>
            </a:r>
            <a:r>
              <a:rPr sz="2500" spc="-10" dirty="0">
                <a:solidFill>
                  <a:srgbClr val="002060"/>
                </a:solidFill>
                <a:cs typeface="Calibri"/>
              </a:rPr>
              <a:t>daha </a:t>
            </a:r>
            <a:r>
              <a:rPr sz="2500" spc="-5" dirty="0">
                <a:solidFill>
                  <a:srgbClr val="002060"/>
                </a:solidFill>
                <a:cs typeface="Calibri"/>
              </a:rPr>
              <a:t>pahalı olduklarını  </a:t>
            </a:r>
            <a:r>
              <a:rPr sz="2500" spc="-10" dirty="0">
                <a:solidFill>
                  <a:srgbClr val="002060"/>
                </a:solidFill>
                <a:cs typeface="Calibri"/>
              </a:rPr>
              <a:t>göreceksiniz</a:t>
            </a:r>
            <a:r>
              <a:rPr sz="2500" spc="-10" dirty="0">
                <a:solidFill>
                  <a:srgbClr val="002060"/>
                </a:solidFill>
                <a:cs typeface="Calibri"/>
              </a:rPr>
              <a:t>.</a:t>
            </a:r>
            <a:endParaRPr sz="2500" dirty="0">
              <a:solidFill>
                <a:srgbClr val="002060"/>
              </a:solidFill>
              <a:cs typeface="Calibri"/>
            </a:endParaRPr>
          </a:p>
          <a:p>
            <a:pPr marL="355600" marR="5080" indent="-342900" algn="just">
              <a:lnSpc>
                <a:spcPct val="80000"/>
              </a:lnSpc>
              <a:spcBef>
                <a:spcPts val="600"/>
              </a:spcBef>
              <a:buFont typeface="Arial"/>
              <a:buChar char="•"/>
              <a:tabLst>
                <a:tab pos="427355" algn="l"/>
              </a:tabLst>
            </a:pPr>
            <a:r>
              <a:rPr sz="2500" spc="-10" dirty="0">
                <a:solidFill>
                  <a:srgbClr val="002060"/>
                </a:solidFill>
                <a:cs typeface="Calibri"/>
              </a:rPr>
              <a:t>Ancak </a:t>
            </a:r>
            <a:r>
              <a:rPr sz="2500" spc="-20" dirty="0">
                <a:solidFill>
                  <a:srgbClr val="002060"/>
                </a:solidFill>
                <a:cs typeface="Calibri"/>
              </a:rPr>
              <a:t>fiyat </a:t>
            </a:r>
            <a:r>
              <a:rPr sz="2500" spc="-5" dirty="0">
                <a:solidFill>
                  <a:srgbClr val="002060"/>
                </a:solidFill>
                <a:cs typeface="Calibri"/>
              </a:rPr>
              <a:t>ile </a:t>
            </a:r>
            <a:r>
              <a:rPr sz="2500" spc="-10" dirty="0">
                <a:solidFill>
                  <a:srgbClr val="002060"/>
                </a:solidFill>
                <a:cs typeface="Calibri"/>
              </a:rPr>
              <a:t>birlikte </a:t>
            </a:r>
            <a:r>
              <a:rPr sz="2500" spc="-5" dirty="0">
                <a:solidFill>
                  <a:srgbClr val="002060"/>
                </a:solidFill>
                <a:cs typeface="Calibri"/>
              </a:rPr>
              <a:t>bu reseller </a:t>
            </a:r>
            <a:r>
              <a:rPr sz="2500" spc="-10" dirty="0">
                <a:solidFill>
                  <a:srgbClr val="002060"/>
                </a:solidFill>
                <a:cs typeface="Calibri"/>
              </a:rPr>
              <a:t>paketlerinin </a:t>
            </a:r>
            <a:r>
              <a:rPr sz="2500" dirty="0">
                <a:solidFill>
                  <a:srgbClr val="002060"/>
                </a:solidFill>
                <a:cs typeface="Calibri"/>
              </a:rPr>
              <a:t>olanaklarının  </a:t>
            </a:r>
            <a:r>
              <a:rPr sz="2500" spc="-5" dirty="0">
                <a:solidFill>
                  <a:srgbClr val="002060"/>
                </a:solidFill>
                <a:cs typeface="Calibri"/>
              </a:rPr>
              <a:t>da daha </a:t>
            </a:r>
            <a:r>
              <a:rPr sz="2500" spc="-15" dirty="0">
                <a:solidFill>
                  <a:srgbClr val="002060"/>
                </a:solidFill>
                <a:cs typeface="Calibri"/>
              </a:rPr>
              <a:t>fazla </a:t>
            </a:r>
            <a:r>
              <a:rPr sz="2500" spc="-5" dirty="0">
                <a:solidFill>
                  <a:srgbClr val="002060"/>
                </a:solidFill>
                <a:cs typeface="Calibri"/>
              </a:rPr>
              <a:t>olduğu </a:t>
            </a:r>
            <a:r>
              <a:rPr sz="2500" spc="-10" dirty="0">
                <a:solidFill>
                  <a:srgbClr val="002060"/>
                </a:solidFill>
                <a:cs typeface="Calibri"/>
              </a:rPr>
              <a:t>dikkatinizi </a:t>
            </a:r>
            <a:r>
              <a:rPr sz="2500" spc="-30" dirty="0">
                <a:solidFill>
                  <a:srgbClr val="002060"/>
                </a:solidFill>
                <a:cs typeface="Calibri"/>
              </a:rPr>
              <a:t>çekmiştir. </a:t>
            </a:r>
            <a:r>
              <a:rPr sz="2500" spc="-5" dirty="0">
                <a:solidFill>
                  <a:srgbClr val="002060"/>
                </a:solidFill>
                <a:cs typeface="Calibri"/>
              </a:rPr>
              <a:t>Bir </a:t>
            </a:r>
            <a:r>
              <a:rPr sz="2500" spc="-10" dirty="0">
                <a:solidFill>
                  <a:srgbClr val="002060"/>
                </a:solidFill>
                <a:cs typeface="Calibri"/>
              </a:rPr>
              <a:t>reseller </a:t>
            </a:r>
            <a:r>
              <a:rPr sz="2500" spc="-20" dirty="0">
                <a:solidFill>
                  <a:srgbClr val="002060"/>
                </a:solidFill>
                <a:cs typeface="Calibri"/>
              </a:rPr>
              <a:t>paketi  </a:t>
            </a:r>
            <a:r>
              <a:rPr sz="2500" dirty="0">
                <a:solidFill>
                  <a:srgbClr val="002060"/>
                </a:solidFill>
                <a:cs typeface="Calibri"/>
              </a:rPr>
              <a:t>içerisinde </a:t>
            </a:r>
            <a:r>
              <a:rPr sz="2500" spc="-15" dirty="0">
                <a:solidFill>
                  <a:srgbClr val="002060"/>
                </a:solidFill>
                <a:cs typeface="Calibri"/>
              </a:rPr>
              <a:t>birçok </a:t>
            </a:r>
            <a:r>
              <a:rPr sz="2500" spc="-10" dirty="0">
                <a:solidFill>
                  <a:srgbClr val="002060"/>
                </a:solidFill>
                <a:cs typeface="Calibri"/>
              </a:rPr>
              <a:t>site </a:t>
            </a:r>
            <a:r>
              <a:rPr sz="2500" spc="-5" dirty="0">
                <a:solidFill>
                  <a:srgbClr val="002060"/>
                </a:solidFill>
                <a:cs typeface="Calibri"/>
              </a:rPr>
              <a:t>barındırmak</a:t>
            </a:r>
            <a:r>
              <a:rPr sz="2500" spc="35" dirty="0">
                <a:solidFill>
                  <a:srgbClr val="002060"/>
                </a:solidFill>
                <a:cs typeface="Calibri"/>
              </a:rPr>
              <a:t> </a:t>
            </a:r>
            <a:r>
              <a:rPr sz="2500" spc="-30" dirty="0">
                <a:solidFill>
                  <a:srgbClr val="002060"/>
                </a:solidFill>
                <a:cs typeface="Calibri"/>
              </a:rPr>
              <a:t>mümkündür</a:t>
            </a:r>
            <a:r>
              <a:rPr sz="2500" spc="-30" dirty="0">
                <a:solidFill>
                  <a:srgbClr val="002060"/>
                </a:solidFill>
                <a:cs typeface="Calibri"/>
              </a:rPr>
              <a:t>.</a:t>
            </a:r>
            <a:endParaRPr sz="2500" dirty="0">
              <a:solidFill>
                <a:srgbClr val="002060"/>
              </a:solidFill>
              <a:cs typeface="Calibri"/>
            </a:endParaRPr>
          </a:p>
        </p:txBody>
      </p:sp>
      <p:sp>
        <p:nvSpPr>
          <p:cNvPr id="4" name="object 4"/>
          <p:cNvSpPr/>
          <p:nvPr/>
        </p:nvSpPr>
        <p:spPr>
          <a:xfrm>
            <a:off x="9249464" y="1962835"/>
            <a:ext cx="2202306" cy="1828800"/>
          </a:xfrm>
          <a:prstGeom prst="rect">
            <a:avLst/>
          </a:prstGeom>
          <a:blipFill>
            <a:blip r:embed="rId2" cstate="print"/>
            <a:stretch>
              <a:fillRect/>
            </a:stretch>
          </a:blipFill>
        </p:spPr>
        <p:txBody>
          <a:bodyPr wrap="square" lIns="0" tIns="0" rIns="0" bIns="0" rtlCol="0"/>
          <a:lstStyle/>
          <a:p>
            <a:endParaRPr/>
          </a:p>
        </p:txBody>
      </p:sp>
    </p:spTree>
    <p:extLst>
      <p:ext uri="{BB962C8B-B14F-4D97-AF65-F5344CB8AC3E}">
        <p14:creationId xmlns:p14="http://schemas.microsoft.com/office/powerpoint/2010/main" val="37864336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066622" y="433048"/>
            <a:ext cx="5434965" cy="553998"/>
          </a:xfrm>
          <a:prstGeom prst="rect">
            <a:avLst/>
          </a:prstGeom>
        </p:spPr>
        <p:txBody>
          <a:bodyPr vert="horz" wrap="square" lIns="0" tIns="0" rIns="0" bIns="0" rtlCol="0" anchor="b">
            <a:spAutoFit/>
          </a:bodyPr>
          <a:lstStyle/>
          <a:p>
            <a:pPr marL="12700">
              <a:lnSpc>
                <a:spcPct val="100000"/>
              </a:lnSpc>
            </a:pPr>
            <a:r>
              <a:rPr dirty="0"/>
              <a:t>Reseller Hosting Nedir?</a:t>
            </a:r>
          </a:p>
        </p:txBody>
      </p:sp>
      <p:sp>
        <p:nvSpPr>
          <p:cNvPr id="3" name="object 3"/>
          <p:cNvSpPr txBox="1"/>
          <p:nvPr/>
        </p:nvSpPr>
        <p:spPr>
          <a:xfrm>
            <a:off x="996249" y="1214785"/>
            <a:ext cx="10293791" cy="5104474"/>
          </a:xfrm>
          <a:prstGeom prst="rect">
            <a:avLst/>
          </a:prstGeom>
        </p:spPr>
        <p:txBody>
          <a:bodyPr vert="horz" wrap="square" lIns="0" tIns="0" rIns="0" bIns="0" rtlCol="0">
            <a:spAutoFit/>
          </a:bodyPr>
          <a:lstStyle/>
          <a:p>
            <a:pPr marL="355600" marR="5080" indent="-342900">
              <a:lnSpc>
                <a:spcPct val="80100"/>
              </a:lnSpc>
              <a:buFont typeface="Arial"/>
              <a:buChar char="•"/>
              <a:tabLst>
                <a:tab pos="354965" algn="l"/>
                <a:tab pos="355600" algn="l"/>
              </a:tabLst>
            </a:pPr>
            <a:r>
              <a:rPr sz="2800" spc="-5" dirty="0">
                <a:solidFill>
                  <a:srgbClr val="002060"/>
                </a:solidFill>
                <a:cs typeface="Calibri"/>
              </a:rPr>
              <a:t>Bu </a:t>
            </a:r>
            <a:r>
              <a:rPr sz="2800" spc="-15" dirty="0">
                <a:solidFill>
                  <a:srgbClr val="002060"/>
                </a:solidFill>
                <a:cs typeface="Calibri"/>
              </a:rPr>
              <a:t>paketleri </a:t>
            </a:r>
            <a:r>
              <a:rPr sz="2800" spc="-5" dirty="0">
                <a:solidFill>
                  <a:srgbClr val="002060"/>
                </a:solidFill>
                <a:cs typeface="Calibri"/>
              </a:rPr>
              <a:t>satın alıp </a:t>
            </a:r>
            <a:r>
              <a:rPr sz="2800" spc="-10" dirty="0">
                <a:solidFill>
                  <a:srgbClr val="002060"/>
                </a:solidFill>
                <a:cs typeface="Calibri"/>
              </a:rPr>
              <a:t>sonra </a:t>
            </a:r>
            <a:r>
              <a:rPr sz="2800" spc="-20" dirty="0">
                <a:solidFill>
                  <a:srgbClr val="002060"/>
                </a:solidFill>
                <a:cs typeface="Calibri"/>
              </a:rPr>
              <a:t>kendi </a:t>
            </a:r>
            <a:r>
              <a:rPr sz="2800" dirty="0">
                <a:solidFill>
                  <a:srgbClr val="002060"/>
                </a:solidFill>
                <a:cs typeface="Calibri"/>
              </a:rPr>
              <a:t>ismi </a:t>
            </a:r>
            <a:r>
              <a:rPr sz="2800" spc="-5" dirty="0">
                <a:solidFill>
                  <a:srgbClr val="002060"/>
                </a:solidFill>
                <a:cs typeface="Calibri"/>
              </a:rPr>
              <a:t>altında daha </a:t>
            </a:r>
            <a:r>
              <a:rPr sz="2800" spc="-10" dirty="0">
                <a:solidFill>
                  <a:srgbClr val="002060"/>
                </a:solidFill>
                <a:cs typeface="Calibri"/>
              </a:rPr>
              <a:t>yüksek </a:t>
            </a:r>
            <a:r>
              <a:rPr sz="2800" spc="-5" dirty="0">
                <a:solidFill>
                  <a:srgbClr val="002060"/>
                </a:solidFill>
                <a:cs typeface="Calibri"/>
              </a:rPr>
              <a:t>bir </a:t>
            </a:r>
            <a:r>
              <a:rPr sz="2800" spc="-20" dirty="0">
                <a:solidFill>
                  <a:srgbClr val="002060"/>
                </a:solidFill>
                <a:cs typeface="Calibri"/>
              </a:rPr>
              <a:t>fiyata  </a:t>
            </a:r>
            <a:r>
              <a:rPr sz="2800" spc="-15" dirty="0">
                <a:solidFill>
                  <a:srgbClr val="002060"/>
                </a:solidFill>
                <a:cs typeface="Calibri"/>
              </a:rPr>
              <a:t>satanlara </a:t>
            </a:r>
            <a:r>
              <a:rPr sz="2800" spc="-5" dirty="0">
                <a:solidFill>
                  <a:srgbClr val="002060"/>
                </a:solidFill>
                <a:cs typeface="Calibri"/>
              </a:rPr>
              <a:t>reseller </a:t>
            </a:r>
            <a:r>
              <a:rPr sz="2800" spc="-45" dirty="0">
                <a:solidFill>
                  <a:srgbClr val="002060"/>
                </a:solidFill>
                <a:cs typeface="Calibri"/>
              </a:rPr>
              <a:t>denir. </a:t>
            </a:r>
            <a:r>
              <a:rPr sz="2800" spc="-10" dirty="0">
                <a:solidFill>
                  <a:srgbClr val="002060"/>
                </a:solidFill>
                <a:cs typeface="Calibri"/>
              </a:rPr>
              <a:t>Haliyle hosting </a:t>
            </a:r>
            <a:r>
              <a:rPr sz="2800" spc="-15" dirty="0">
                <a:solidFill>
                  <a:srgbClr val="002060"/>
                </a:solidFill>
                <a:cs typeface="Calibri"/>
              </a:rPr>
              <a:t>alırken </a:t>
            </a:r>
            <a:r>
              <a:rPr sz="2800" spc="-10" dirty="0">
                <a:solidFill>
                  <a:srgbClr val="002060"/>
                </a:solidFill>
                <a:cs typeface="Calibri"/>
              </a:rPr>
              <a:t>resellerlerden  hosting </a:t>
            </a:r>
            <a:r>
              <a:rPr sz="2800" spc="-20" dirty="0">
                <a:solidFill>
                  <a:srgbClr val="002060"/>
                </a:solidFill>
                <a:cs typeface="Calibri"/>
              </a:rPr>
              <a:t>paketi </a:t>
            </a:r>
            <a:r>
              <a:rPr sz="2800" spc="-5" dirty="0">
                <a:solidFill>
                  <a:srgbClr val="002060"/>
                </a:solidFill>
                <a:cs typeface="Calibri"/>
              </a:rPr>
              <a:t>almak aslında</a:t>
            </a:r>
            <a:r>
              <a:rPr sz="2800" dirty="0">
                <a:solidFill>
                  <a:srgbClr val="002060"/>
                </a:solidFill>
                <a:cs typeface="Calibri"/>
              </a:rPr>
              <a:t> </a:t>
            </a:r>
            <a:r>
              <a:rPr sz="2800" spc="-5" dirty="0">
                <a:solidFill>
                  <a:srgbClr val="002060"/>
                </a:solidFill>
                <a:cs typeface="Calibri"/>
              </a:rPr>
              <a:t>önerilmez.</a:t>
            </a:r>
            <a:endParaRPr sz="2800">
              <a:solidFill>
                <a:srgbClr val="002060"/>
              </a:solidFill>
              <a:cs typeface="Calibri"/>
            </a:endParaRPr>
          </a:p>
          <a:p>
            <a:pPr marL="355600" marR="38735" indent="-342900">
              <a:lnSpc>
                <a:spcPct val="80000"/>
              </a:lnSpc>
              <a:spcBef>
                <a:spcPts val="525"/>
              </a:spcBef>
              <a:buFont typeface="Arial"/>
              <a:buChar char="•"/>
              <a:tabLst>
                <a:tab pos="354965" algn="l"/>
                <a:tab pos="355600" algn="l"/>
              </a:tabLst>
            </a:pPr>
            <a:r>
              <a:rPr sz="2800" spc="-5" dirty="0">
                <a:solidFill>
                  <a:srgbClr val="002060"/>
                </a:solidFill>
                <a:cs typeface="Calibri"/>
              </a:rPr>
              <a:t>Bir ürünü </a:t>
            </a:r>
            <a:r>
              <a:rPr sz="2800" spc="-10" dirty="0">
                <a:solidFill>
                  <a:srgbClr val="002060"/>
                </a:solidFill>
                <a:cs typeface="Calibri"/>
              </a:rPr>
              <a:t>sağlayandan </a:t>
            </a:r>
            <a:r>
              <a:rPr sz="2800" spc="-5" dirty="0">
                <a:solidFill>
                  <a:srgbClr val="002060"/>
                </a:solidFill>
                <a:cs typeface="Calibri"/>
              </a:rPr>
              <a:t>doğrudan </a:t>
            </a:r>
            <a:r>
              <a:rPr sz="2800" spc="-10" dirty="0">
                <a:solidFill>
                  <a:srgbClr val="002060"/>
                </a:solidFill>
                <a:cs typeface="Calibri"/>
              </a:rPr>
              <a:t>doğruya </a:t>
            </a:r>
            <a:r>
              <a:rPr sz="2800" spc="-5" dirty="0">
                <a:solidFill>
                  <a:srgbClr val="002060"/>
                </a:solidFill>
                <a:cs typeface="Calibri"/>
              </a:rPr>
              <a:t>almak, bir </a:t>
            </a:r>
            <a:r>
              <a:rPr sz="2800" spc="-15" dirty="0">
                <a:solidFill>
                  <a:srgbClr val="002060"/>
                </a:solidFill>
                <a:cs typeface="Calibri"/>
              </a:rPr>
              <a:t>aracı </a:t>
            </a:r>
            <a:r>
              <a:rPr sz="2800" spc="-25" dirty="0">
                <a:solidFill>
                  <a:srgbClr val="002060"/>
                </a:solidFill>
                <a:cs typeface="Calibri"/>
              </a:rPr>
              <a:t>veya  </a:t>
            </a:r>
            <a:r>
              <a:rPr sz="2800" spc="-15" dirty="0">
                <a:solidFill>
                  <a:srgbClr val="002060"/>
                </a:solidFill>
                <a:cs typeface="Calibri"/>
              </a:rPr>
              <a:t>komisyoncudan </a:t>
            </a:r>
            <a:r>
              <a:rPr sz="2800" spc="-5" dirty="0">
                <a:solidFill>
                  <a:srgbClr val="002060"/>
                </a:solidFill>
                <a:cs typeface="Calibri"/>
              </a:rPr>
              <a:t>almak her </a:t>
            </a:r>
            <a:r>
              <a:rPr sz="2800" spc="-15" dirty="0">
                <a:solidFill>
                  <a:srgbClr val="002060"/>
                </a:solidFill>
                <a:cs typeface="Calibri"/>
              </a:rPr>
              <a:t>zaman </a:t>
            </a:r>
            <a:r>
              <a:rPr sz="2800" spc="-5" dirty="0">
                <a:solidFill>
                  <a:srgbClr val="002060"/>
                </a:solidFill>
                <a:cs typeface="Calibri"/>
              </a:rPr>
              <a:t>daha </a:t>
            </a:r>
            <a:r>
              <a:rPr sz="2800" spc="-25" dirty="0">
                <a:solidFill>
                  <a:srgbClr val="002060"/>
                </a:solidFill>
                <a:cs typeface="Calibri"/>
              </a:rPr>
              <a:t>akılcıdır. </a:t>
            </a:r>
            <a:r>
              <a:rPr sz="2800" spc="-10" dirty="0">
                <a:solidFill>
                  <a:srgbClr val="002060"/>
                </a:solidFill>
                <a:cs typeface="Calibri"/>
              </a:rPr>
              <a:t>Hosting </a:t>
            </a:r>
            <a:r>
              <a:rPr sz="2800" spc="-5" dirty="0">
                <a:solidFill>
                  <a:srgbClr val="002060"/>
                </a:solidFill>
                <a:cs typeface="Calibri"/>
              </a:rPr>
              <a:t>hizmeti için  de bu </a:t>
            </a:r>
            <a:r>
              <a:rPr sz="2800" spc="-20" dirty="0">
                <a:solidFill>
                  <a:srgbClr val="002060"/>
                </a:solidFill>
                <a:cs typeface="Calibri"/>
              </a:rPr>
              <a:t>kural</a:t>
            </a:r>
            <a:r>
              <a:rPr sz="2800" spc="-80" dirty="0">
                <a:solidFill>
                  <a:srgbClr val="002060"/>
                </a:solidFill>
                <a:cs typeface="Calibri"/>
              </a:rPr>
              <a:t> </a:t>
            </a:r>
            <a:r>
              <a:rPr sz="2800" spc="-25" dirty="0">
                <a:solidFill>
                  <a:srgbClr val="002060"/>
                </a:solidFill>
                <a:cs typeface="Calibri"/>
              </a:rPr>
              <a:t>geçerlidir.</a:t>
            </a:r>
            <a:endParaRPr sz="2800">
              <a:solidFill>
                <a:srgbClr val="002060"/>
              </a:solidFill>
              <a:cs typeface="Calibri"/>
            </a:endParaRPr>
          </a:p>
          <a:p>
            <a:pPr marL="355600" indent="-342900">
              <a:buFont typeface="Arial"/>
              <a:buChar char="•"/>
              <a:tabLst>
                <a:tab pos="354965" algn="l"/>
                <a:tab pos="355600" algn="l"/>
              </a:tabLst>
            </a:pPr>
            <a:r>
              <a:rPr sz="2800" b="1" spc="-5" dirty="0">
                <a:solidFill>
                  <a:srgbClr val="002060"/>
                </a:solidFill>
                <a:cs typeface="Calibri"/>
              </a:rPr>
              <a:t>Bir </a:t>
            </a:r>
            <a:r>
              <a:rPr sz="2800" b="1" spc="-10" dirty="0">
                <a:solidFill>
                  <a:srgbClr val="002060"/>
                </a:solidFill>
                <a:cs typeface="Calibri"/>
              </a:rPr>
              <a:t>reseller </a:t>
            </a:r>
            <a:r>
              <a:rPr sz="2800" b="1" spc="-5" dirty="0">
                <a:solidFill>
                  <a:srgbClr val="002060"/>
                </a:solidFill>
                <a:cs typeface="Calibri"/>
              </a:rPr>
              <a:t>ile anlaşmanın </a:t>
            </a:r>
            <a:r>
              <a:rPr sz="2800" b="1" spc="-15" dirty="0">
                <a:solidFill>
                  <a:srgbClr val="002060"/>
                </a:solidFill>
                <a:cs typeface="Calibri"/>
              </a:rPr>
              <a:t>birçok </a:t>
            </a:r>
            <a:r>
              <a:rPr sz="2800" b="1" spc="-10" dirty="0">
                <a:solidFill>
                  <a:srgbClr val="002060"/>
                </a:solidFill>
                <a:cs typeface="Calibri"/>
              </a:rPr>
              <a:t>eksi yönü</a:t>
            </a:r>
            <a:r>
              <a:rPr sz="2800" b="1" spc="85" dirty="0">
                <a:solidFill>
                  <a:srgbClr val="002060"/>
                </a:solidFill>
                <a:cs typeface="Calibri"/>
              </a:rPr>
              <a:t> </a:t>
            </a:r>
            <a:r>
              <a:rPr sz="2800" b="1" spc="-10" dirty="0">
                <a:solidFill>
                  <a:srgbClr val="002060"/>
                </a:solidFill>
                <a:cs typeface="Calibri"/>
              </a:rPr>
              <a:t>vardır:</a:t>
            </a:r>
            <a:endParaRPr sz="2800">
              <a:solidFill>
                <a:srgbClr val="002060"/>
              </a:solidFill>
              <a:cs typeface="Calibri"/>
            </a:endParaRPr>
          </a:p>
          <a:p>
            <a:pPr marL="355600" marR="873760" indent="-342900">
              <a:lnSpc>
                <a:spcPct val="80000"/>
              </a:lnSpc>
              <a:spcBef>
                <a:spcPts val="530"/>
              </a:spcBef>
              <a:buFont typeface="Arial"/>
              <a:buChar char="•"/>
              <a:tabLst>
                <a:tab pos="354965" algn="l"/>
                <a:tab pos="355600" algn="l"/>
              </a:tabLst>
            </a:pPr>
            <a:r>
              <a:rPr sz="2800" spc="-5" dirty="0">
                <a:solidFill>
                  <a:srgbClr val="002060"/>
                </a:solidFill>
                <a:cs typeface="Calibri"/>
              </a:rPr>
              <a:t>İlk önce ürünün </a:t>
            </a:r>
            <a:r>
              <a:rPr sz="2800" spc="-10" dirty="0">
                <a:solidFill>
                  <a:srgbClr val="002060"/>
                </a:solidFill>
                <a:cs typeface="Calibri"/>
              </a:rPr>
              <a:t>maliyeti </a:t>
            </a:r>
            <a:r>
              <a:rPr sz="2800" spc="-5" dirty="0">
                <a:solidFill>
                  <a:srgbClr val="002060"/>
                </a:solidFill>
                <a:cs typeface="Calibri"/>
              </a:rPr>
              <a:t>daha </a:t>
            </a:r>
            <a:r>
              <a:rPr sz="2800" spc="-10" dirty="0">
                <a:solidFill>
                  <a:srgbClr val="002060"/>
                </a:solidFill>
                <a:cs typeface="Calibri"/>
              </a:rPr>
              <a:t>yüksek olacaktır: </a:t>
            </a:r>
            <a:r>
              <a:rPr sz="2800" spc="-15" dirty="0">
                <a:solidFill>
                  <a:srgbClr val="002060"/>
                </a:solidFill>
                <a:cs typeface="Calibri"/>
              </a:rPr>
              <a:t>aracı </a:t>
            </a:r>
            <a:r>
              <a:rPr sz="2800" spc="-5" dirty="0">
                <a:solidFill>
                  <a:srgbClr val="002060"/>
                </a:solidFill>
                <a:cs typeface="Calibri"/>
              </a:rPr>
              <a:t>da </a:t>
            </a:r>
            <a:r>
              <a:rPr sz="2800" spc="-15" dirty="0">
                <a:solidFill>
                  <a:srgbClr val="002060"/>
                </a:solidFill>
                <a:cs typeface="Calibri"/>
              </a:rPr>
              <a:t>para  kazanmak</a:t>
            </a:r>
            <a:r>
              <a:rPr sz="2800" spc="-35" dirty="0">
                <a:solidFill>
                  <a:srgbClr val="002060"/>
                </a:solidFill>
                <a:cs typeface="Calibri"/>
              </a:rPr>
              <a:t> </a:t>
            </a:r>
            <a:r>
              <a:rPr sz="2800" spc="-30" dirty="0">
                <a:solidFill>
                  <a:srgbClr val="002060"/>
                </a:solidFill>
                <a:cs typeface="Calibri"/>
              </a:rPr>
              <a:t>zorundadır.</a:t>
            </a:r>
            <a:endParaRPr sz="2800">
              <a:solidFill>
                <a:srgbClr val="002060"/>
              </a:solidFill>
              <a:cs typeface="Calibri"/>
            </a:endParaRPr>
          </a:p>
          <a:p>
            <a:pPr marL="355600" marR="403225" indent="-342900">
              <a:lnSpc>
                <a:spcPct val="80000"/>
              </a:lnSpc>
              <a:spcBef>
                <a:spcPts val="530"/>
              </a:spcBef>
              <a:buFont typeface="Arial"/>
              <a:buChar char="•"/>
              <a:tabLst>
                <a:tab pos="354965" algn="l"/>
                <a:tab pos="355600" algn="l"/>
              </a:tabLst>
            </a:pPr>
            <a:r>
              <a:rPr sz="2800" spc="-5" dirty="0">
                <a:solidFill>
                  <a:srgbClr val="002060"/>
                </a:solidFill>
                <a:cs typeface="Calibri"/>
              </a:rPr>
              <a:t>İkincisi </a:t>
            </a:r>
            <a:r>
              <a:rPr sz="2800" dirty="0">
                <a:solidFill>
                  <a:srgbClr val="002060"/>
                </a:solidFill>
                <a:cs typeface="Calibri"/>
              </a:rPr>
              <a:t>ise </a:t>
            </a:r>
            <a:r>
              <a:rPr sz="2800" spc="-10" dirty="0">
                <a:solidFill>
                  <a:srgbClr val="002060"/>
                </a:solidFill>
                <a:cs typeface="Calibri"/>
              </a:rPr>
              <a:t>teknik </a:t>
            </a:r>
            <a:r>
              <a:rPr sz="2800" spc="-5" dirty="0">
                <a:solidFill>
                  <a:srgbClr val="002060"/>
                </a:solidFill>
                <a:cs typeface="Calibri"/>
              </a:rPr>
              <a:t>hizmetin hızı olumsuz yönde etkilenecektir: bir  sorun olduğunda siz </a:t>
            </a:r>
            <a:r>
              <a:rPr sz="2800" spc="-15" dirty="0">
                <a:solidFill>
                  <a:srgbClr val="002060"/>
                </a:solidFill>
                <a:cs typeface="Calibri"/>
              </a:rPr>
              <a:t>aracı </a:t>
            </a:r>
            <a:r>
              <a:rPr sz="2800" spc="-5" dirty="0">
                <a:solidFill>
                  <a:srgbClr val="002060"/>
                </a:solidFill>
                <a:cs typeface="Calibri"/>
              </a:rPr>
              <a:t>ile iletişim </a:t>
            </a:r>
            <a:r>
              <a:rPr sz="2800" spc="-15" dirty="0">
                <a:solidFill>
                  <a:srgbClr val="002060"/>
                </a:solidFill>
                <a:cs typeface="Calibri"/>
              </a:rPr>
              <a:t>kuracaksınız ve </a:t>
            </a:r>
            <a:r>
              <a:rPr sz="2800" spc="-5" dirty="0">
                <a:solidFill>
                  <a:srgbClr val="002060"/>
                </a:solidFill>
                <a:cs typeface="Calibri"/>
              </a:rPr>
              <a:t>sorununuzu  </a:t>
            </a:r>
            <a:r>
              <a:rPr sz="2800" spc="-10" dirty="0">
                <a:solidFill>
                  <a:srgbClr val="002060"/>
                </a:solidFill>
                <a:cs typeface="Calibri"/>
              </a:rPr>
              <a:t>anlatacaksınız; </a:t>
            </a:r>
            <a:r>
              <a:rPr sz="2800" spc="-15" dirty="0">
                <a:solidFill>
                  <a:srgbClr val="002060"/>
                </a:solidFill>
                <a:cs typeface="Calibri"/>
              </a:rPr>
              <a:t>aracı </a:t>
            </a:r>
            <a:r>
              <a:rPr sz="2800" spc="-5" dirty="0">
                <a:solidFill>
                  <a:srgbClr val="002060"/>
                </a:solidFill>
                <a:cs typeface="Calibri"/>
              </a:rPr>
              <a:t>da </a:t>
            </a:r>
            <a:r>
              <a:rPr sz="2800" spc="-15" dirty="0">
                <a:solidFill>
                  <a:srgbClr val="002060"/>
                </a:solidFill>
                <a:cs typeface="Calibri"/>
              </a:rPr>
              <a:t>sonra </a:t>
            </a:r>
            <a:r>
              <a:rPr sz="2800" spc="-20" dirty="0">
                <a:solidFill>
                  <a:srgbClr val="002060"/>
                </a:solidFill>
                <a:cs typeface="Calibri"/>
              </a:rPr>
              <a:t>kendi </a:t>
            </a:r>
            <a:r>
              <a:rPr sz="2800" spc="-5" dirty="0">
                <a:solidFill>
                  <a:srgbClr val="002060"/>
                </a:solidFill>
                <a:cs typeface="Calibri"/>
              </a:rPr>
              <a:t>açısından sizin </a:t>
            </a:r>
            <a:r>
              <a:rPr sz="2800" spc="-10" dirty="0">
                <a:solidFill>
                  <a:srgbClr val="002060"/>
                </a:solidFill>
                <a:cs typeface="Calibri"/>
              </a:rPr>
              <a:t>anlattıklarınızı  </a:t>
            </a:r>
            <a:r>
              <a:rPr sz="2800" spc="-5" dirty="0">
                <a:solidFill>
                  <a:srgbClr val="002060"/>
                </a:solidFill>
                <a:cs typeface="Calibri"/>
              </a:rPr>
              <a:t>(sorunu </a:t>
            </a:r>
            <a:r>
              <a:rPr sz="2800" spc="-20" dirty="0">
                <a:solidFill>
                  <a:srgbClr val="002060"/>
                </a:solidFill>
                <a:cs typeface="Calibri"/>
              </a:rPr>
              <a:t>kendi </a:t>
            </a:r>
            <a:r>
              <a:rPr sz="2800" spc="-5" dirty="0">
                <a:solidFill>
                  <a:srgbClr val="002060"/>
                </a:solidFill>
                <a:cs typeface="Calibri"/>
              </a:rPr>
              <a:t>iyi anladıysa </a:t>
            </a:r>
            <a:r>
              <a:rPr sz="2800" spc="-10" dirty="0">
                <a:solidFill>
                  <a:srgbClr val="002060"/>
                </a:solidFill>
                <a:cs typeface="Calibri"/>
              </a:rPr>
              <a:t>tabiî </a:t>
            </a:r>
            <a:r>
              <a:rPr sz="2800" spc="-5" dirty="0">
                <a:solidFill>
                  <a:srgbClr val="002060"/>
                </a:solidFill>
                <a:cs typeface="Calibri"/>
              </a:rPr>
              <a:t>ki) </a:t>
            </a:r>
            <a:r>
              <a:rPr sz="2800" spc="-20" dirty="0">
                <a:solidFill>
                  <a:srgbClr val="002060"/>
                </a:solidFill>
                <a:cs typeface="Calibri"/>
              </a:rPr>
              <a:t>kendi </a:t>
            </a:r>
            <a:r>
              <a:rPr sz="2800" spc="-5" dirty="0">
                <a:solidFill>
                  <a:srgbClr val="002060"/>
                </a:solidFill>
                <a:cs typeface="Calibri"/>
              </a:rPr>
              <a:t>açısından </a:t>
            </a:r>
            <a:r>
              <a:rPr sz="2800" spc="5" dirty="0">
                <a:solidFill>
                  <a:srgbClr val="002060"/>
                </a:solidFill>
                <a:cs typeface="Calibri"/>
              </a:rPr>
              <a:t>hosting’i  </a:t>
            </a:r>
            <a:r>
              <a:rPr sz="2800" spc="-15" dirty="0">
                <a:solidFill>
                  <a:srgbClr val="002060"/>
                </a:solidFill>
                <a:cs typeface="Calibri"/>
              </a:rPr>
              <a:t>sağlayan şirketin </a:t>
            </a:r>
            <a:r>
              <a:rPr sz="2800" spc="-10" dirty="0">
                <a:solidFill>
                  <a:srgbClr val="002060"/>
                </a:solidFill>
                <a:cs typeface="Calibri"/>
              </a:rPr>
              <a:t>teknik destek </a:t>
            </a:r>
            <a:r>
              <a:rPr sz="2800" spc="-5" dirty="0">
                <a:solidFill>
                  <a:srgbClr val="002060"/>
                </a:solidFill>
                <a:cs typeface="Calibri"/>
              </a:rPr>
              <a:t>bölümüne</a:t>
            </a:r>
            <a:r>
              <a:rPr sz="2800" spc="90" dirty="0">
                <a:solidFill>
                  <a:srgbClr val="002060"/>
                </a:solidFill>
                <a:cs typeface="Calibri"/>
              </a:rPr>
              <a:t> </a:t>
            </a:r>
            <a:r>
              <a:rPr sz="2800" spc="-25" dirty="0">
                <a:solidFill>
                  <a:srgbClr val="002060"/>
                </a:solidFill>
                <a:cs typeface="Calibri"/>
              </a:rPr>
              <a:t>iletecektir...</a:t>
            </a:r>
            <a:endParaRPr sz="2800">
              <a:solidFill>
                <a:srgbClr val="002060"/>
              </a:solidFill>
              <a:cs typeface="Calibri"/>
            </a:endParaRPr>
          </a:p>
        </p:txBody>
      </p:sp>
    </p:spTree>
    <p:extLst>
      <p:ext uri="{BB962C8B-B14F-4D97-AF65-F5344CB8AC3E}">
        <p14:creationId xmlns:p14="http://schemas.microsoft.com/office/powerpoint/2010/main" val="28045473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091627" y="461041"/>
            <a:ext cx="5930900" cy="553998"/>
          </a:xfrm>
          <a:prstGeom prst="rect">
            <a:avLst/>
          </a:prstGeom>
        </p:spPr>
        <p:txBody>
          <a:bodyPr vert="horz" wrap="square" lIns="0" tIns="0" rIns="0" bIns="0" rtlCol="0" anchor="b">
            <a:spAutoFit/>
          </a:bodyPr>
          <a:lstStyle/>
          <a:p>
            <a:pPr marL="12700">
              <a:lnSpc>
                <a:spcPct val="100000"/>
              </a:lnSpc>
            </a:pPr>
            <a:r>
              <a:rPr dirty="0"/>
              <a:t>Dedicated Hosting Nedir?</a:t>
            </a:r>
          </a:p>
        </p:txBody>
      </p:sp>
      <p:sp>
        <p:nvSpPr>
          <p:cNvPr id="3" name="object 3"/>
          <p:cNvSpPr txBox="1"/>
          <p:nvPr/>
        </p:nvSpPr>
        <p:spPr>
          <a:xfrm>
            <a:off x="1091627" y="1167988"/>
            <a:ext cx="10114438" cy="3966214"/>
          </a:xfrm>
          <a:prstGeom prst="rect">
            <a:avLst/>
          </a:prstGeom>
        </p:spPr>
        <p:txBody>
          <a:bodyPr vert="horz" wrap="square" lIns="0" tIns="0" rIns="0" bIns="0" rtlCol="0">
            <a:spAutoFit/>
          </a:bodyPr>
          <a:lstStyle/>
          <a:p>
            <a:pPr marL="355600" indent="-342900">
              <a:lnSpc>
                <a:spcPts val="2915"/>
              </a:lnSpc>
              <a:buFont typeface="Arial"/>
              <a:buChar char="•"/>
              <a:tabLst>
                <a:tab pos="354965" algn="l"/>
                <a:tab pos="355600" algn="l"/>
              </a:tabLst>
            </a:pPr>
            <a:r>
              <a:rPr sz="2700" dirty="0">
                <a:solidFill>
                  <a:srgbClr val="002060"/>
                </a:solidFill>
                <a:cs typeface="Calibri"/>
              </a:rPr>
              <a:t>Bir </a:t>
            </a:r>
            <a:r>
              <a:rPr sz="2700" spc="-5" dirty="0">
                <a:solidFill>
                  <a:srgbClr val="002060"/>
                </a:solidFill>
                <a:cs typeface="Calibri"/>
              </a:rPr>
              <a:t>sunucunun tümüyle </a:t>
            </a:r>
            <a:r>
              <a:rPr sz="2700" dirty="0">
                <a:solidFill>
                  <a:srgbClr val="002060"/>
                </a:solidFill>
                <a:cs typeface="Calibri"/>
              </a:rPr>
              <a:t>bir </a:t>
            </a:r>
            <a:r>
              <a:rPr sz="2700" spc="-5" dirty="0">
                <a:solidFill>
                  <a:srgbClr val="002060"/>
                </a:solidFill>
                <a:cs typeface="Calibri"/>
              </a:rPr>
              <a:t>kullanıcı </a:t>
            </a:r>
            <a:r>
              <a:rPr sz="2700" spc="-15" dirty="0" err="1">
                <a:solidFill>
                  <a:srgbClr val="002060"/>
                </a:solidFill>
                <a:cs typeface="Calibri"/>
              </a:rPr>
              <a:t>tarafından</a:t>
            </a:r>
            <a:r>
              <a:rPr sz="2700" spc="-40" dirty="0">
                <a:solidFill>
                  <a:srgbClr val="002060"/>
                </a:solidFill>
                <a:cs typeface="Calibri"/>
              </a:rPr>
              <a:t> </a:t>
            </a:r>
            <a:r>
              <a:rPr sz="2700" spc="-10" dirty="0" smtClean="0">
                <a:solidFill>
                  <a:srgbClr val="002060"/>
                </a:solidFill>
                <a:cs typeface="Calibri"/>
              </a:rPr>
              <a:t>hosting</a:t>
            </a:r>
            <a:r>
              <a:rPr lang="tr-TR" sz="2700" spc="-10" dirty="0" smtClean="0">
                <a:solidFill>
                  <a:srgbClr val="002060"/>
                </a:solidFill>
                <a:cs typeface="Calibri"/>
              </a:rPr>
              <a:t> </a:t>
            </a:r>
            <a:r>
              <a:rPr sz="2700" dirty="0" err="1" smtClean="0">
                <a:solidFill>
                  <a:srgbClr val="002060"/>
                </a:solidFill>
                <a:cs typeface="Calibri"/>
              </a:rPr>
              <a:t>amaçlı</a:t>
            </a:r>
            <a:r>
              <a:rPr sz="2700" dirty="0" smtClean="0">
                <a:solidFill>
                  <a:srgbClr val="002060"/>
                </a:solidFill>
                <a:cs typeface="Calibri"/>
              </a:rPr>
              <a:t> </a:t>
            </a:r>
            <a:r>
              <a:rPr sz="2700" spc="-15" dirty="0">
                <a:solidFill>
                  <a:srgbClr val="002060"/>
                </a:solidFill>
                <a:cs typeface="Calibri"/>
              </a:rPr>
              <a:t>olarak </a:t>
            </a:r>
            <a:r>
              <a:rPr sz="2700" spc="-5" dirty="0">
                <a:solidFill>
                  <a:srgbClr val="002060"/>
                </a:solidFill>
                <a:cs typeface="Calibri"/>
              </a:rPr>
              <a:t>kiralanmasına </a:t>
            </a:r>
            <a:r>
              <a:rPr sz="2700" spc="-15" dirty="0">
                <a:solidFill>
                  <a:srgbClr val="002060"/>
                </a:solidFill>
                <a:cs typeface="Calibri"/>
              </a:rPr>
              <a:t>dedicated </a:t>
            </a:r>
            <a:r>
              <a:rPr sz="2700" spc="-10" dirty="0">
                <a:solidFill>
                  <a:srgbClr val="002060"/>
                </a:solidFill>
                <a:cs typeface="Calibri"/>
              </a:rPr>
              <a:t>hosting</a:t>
            </a:r>
            <a:r>
              <a:rPr sz="2700" spc="-55" dirty="0">
                <a:solidFill>
                  <a:srgbClr val="002060"/>
                </a:solidFill>
                <a:cs typeface="Calibri"/>
              </a:rPr>
              <a:t> </a:t>
            </a:r>
            <a:r>
              <a:rPr sz="2700" spc="-50" dirty="0">
                <a:solidFill>
                  <a:srgbClr val="002060"/>
                </a:solidFill>
                <a:cs typeface="Calibri"/>
              </a:rPr>
              <a:t>denir</a:t>
            </a:r>
            <a:r>
              <a:rPr sz="2700" spc="-50" dirty="0">
                <a:solidFill>
                  <a:srgbClr val="002060"/>
                </a:solidFill>
                <a:cs typeface="Calibri"/>
              </a:rPr>
              <a:t>.</a:t>
            </a:r>
            <a:endParaRPr sz="2700" dirty="0">
              <a:solidFill>
                <a:srgbClr val="002060"/>
              </a:solidFill>
              <a:cs typeface="Calibri"/>
            </a:endParaRPr>
          </a:p>
          <a:p>
            <a:pPr marL="355600" marR="5080" indent="-342900">
              <a:lnSpc>
                <a:spcPct val="80000"/>
              </a:lnSpc>
              <a:spcBef>
                <a:spcPts val="645"/>
              </a:spcBef>
              <a:buFont typeface="Arial"/>
              <a:buChar char="•"/>
              <a:tabLst>
                <a:tab pos="354965" algn="l"/>
                <a:tab pos="355600" algn="l"/>
              </a:tabLst>
            </a:pPr>
            <a:r>
              <a:rPr sz="2700" dirty="0">
                <a:solidFill>
                  <a:srgbClr val="002060"/>
                </a:solidFill>
                <a:cs typeface="Calibri"/>
              </a:rPr>
              <a:t>Genelde </a:t>
            </a:r>
            <a:r>
              <a:rPr sz="2700" spc="-10" dirty="0">
                <a:solidFill>
                  <a:srgbClr val="002060"/>
                </a:solidFill>
                <a:cs typeface="Calibri"/>
              </a:rPr>
              <a:t>hosting </a:t>
            </a:r>
            <a:r>
              <a:rPr sz="2700" dirty="0">
                <a:solidFill>
                  <a:srgbClr val="002060"/>
                </a:solidFill>
                <a:cs typeface="Calibri"/>
              </a:rPr>
              <a:t>için bir </a:t>
            </a:r>
            <a:r>
              <a:rPr sz="2700" spc="-5" dirty="0">
                <a:solidFill>
                  <a:srgbClr val="002060"/>
                </a:solidFill>
                <a:cs typeface="Calibri"/>
              </a:rPr>
              <a:t>sunucuyu </a:t>
            </a:r>
            <a:r>
              <a:rPr sz="2700" dirty="0">
                <a:solidFill>
                  <a:srgbClr val="002060"/>
                </a:solidFill>
                <a:cs typeface="Calibri"/>
              </a:rPr>
              <a:t>tümüyle</a:t>
            </a:r>
            <a:r>
              <a:rPr sz="2700" spc="-60" dirty="0">
                <a:solidFill>
                  <a:srgbClr val="002060"/>
                </a:solidFill>
                <a:cs typeface="Calibri"/>
              </a:rPr>
              <a:t> </a:t>
            </a:r>
            <a:r>
              <a:rPr sz="2700" spc="-10" dirty="0">
                <a:solidFill>
                  <a:srgbClr val="002060"/>
                </a:solidFill>
                <a:cs typeface="Calibri"/>
              </a:rPr>
              <a:t>kiralamanız  </a:t>
            </a:r>
            <a:r>
              <a:rPr sz="2700" spc="-15" dirty="0">
                <a:solidFill>
                  <a:srgbClr val="002060"/>
                </a:solidFill>
                <a:cs typeface="Calibri"/>
              </a:rPr>
              <a:t>gerekmez. </a:t>
            </a:r>
            <a:r>
              <a:rPr sz="2700" spc="-5" dirty="0">
                <a:solidFill>
                  <a:srgbClr val="002060"/>
                </a:solidFill>
                <a:cs typeface="Calibri"/>
              </a:rPr>
              <a:t>Bir sunucunun </a:t>
            </a:r>
            <a:r>
              <a:rPr sz="2700" dirty="0">
                <a:solidFill>
                  <a:srgbClr val="002060"/>
                </a:solidFill>
                <a:cs typeface="Calibri"/>
              </a:rPr>
              <a:t>bir </a:t>
            </a:r>
            <a:r>
              <a:rPr sz="2700" spc="-5" dirty="0">
                <a:solidFill>
                  <a:srgbClr val="002060"/>
                </a:solidFill>
                <a:cs typeface="Calibri"/>
              </a:rPr>
              <a:t>bölümü siteniz </a:t>
            </a:r>
            <a:r>
              <a:rPr sz="2700" dirty="0">
                <a:solidFill>
                  <a:srgbClr val="002060"/>
                </a:solidFill>
                <a:cs typeface="Calibri"/>
              </a:rPr>
              <a:t>için  </a:t>
            </a:r>
            <a:r>
              <a:rPr sz="2700" spc="-35" dirty="0">
                <a:solidFill>
                  <a:srgbClr val="002060"/>
                </a:solidFill>
                <a:cs typeface="Calibri"/>
              </a:rPr>
              <a:t>yeterlidir. </a:t>
            </a:r>
            <a:r>
              <a:rPr sz="2700" spc="-10" dirty="0">
                <a:solidFill>
                  <a:srgbClr val="002060"/>
                </a:solidFill>
                <a:cs typeface="Calibri"/>
              </a:rPr>
              <a:t>Hosting </a:t>
            </a:r>
            <a:r>
              <a:rPr sz="2700" spc="-15" dirty="0">
                <a:solidFill>
                  <a:srgbClr val="002060"/>
                </a:solidFill>
                <a:cs typeface="Calibri"/>
              </a:rPr>
              <a:t>şirketleri </a:t>
            </a:r>
            <a:r>
              <a:rPr sz="2700" dirty="0">
                <a:solidFill>
                  <a:srgbClr val="002060"/>
                </a:solidFill>
                <a:cs typeface="Calibri"/>
              </a:rPr>
              <a:t>de </a:t>
            </a:r>
            <a:r>
              <a:rPr sz="2700" spc="-20" dirty="0">
                <a:solidFill>
                  <a:srgbClr val="002060"/>
                </a:solidFill>
                <a:cs typeface="Calibri"/>
              </a:rPr>
              <a:t>zaten </a:t>
            </a:r>
            <a:r>
              <a:rPr sz="2700" dirty="0">
                <a:solidFill>
                  <a:srgbClr val="002060"/>
                </a:solidFill>
                <a:cs typeface="Calibri"/>
              </a:rPr>
              <a:t>normal </a:t>
            </a:r>
            <a:r>
              <a:rPr sz="2700" spc="-10" dirty="0">
                <a:solidFill>
                  <a:srgbClr val="002060"/>
                </a:solidFill>
                <a:cs typeface="Calibri"/>
              </a:rPr>
              <a:t>hosting  paketlerini </a:t>
            </a:r>
            <a:r>
              <a:rPr sz="2700" spc="-5" dirty="0">
                <a:solidFill>
                  <a:srgbClr val="002060"/>
                </a:solidFill>
                <a:cs typeface="Calibri"/>
              </a:rPr>
              <a:t>bu </a:t>
            </a:r>
            <a:r>
              <a:rPr sz="2700" dirty="0">
                <a:solidFill>
                  <a:srgbClr val="002060"/>
                </a:solidFill>
                <a:cs typeface="Calibri"/>
              </a:rPr>
              <a:t>şekilde</a:t>
            </a:r>
            <a:r>
              <a:rPr sz="2700" spc="-65" dirty="0">
                <a:solidFill>
                  <a:srgbClr val="002060"/>
                </a:solidFill>
                <a:cs typeface="Calibri"/>
              </a:rPr>
              <a:t> </a:t>
            </a:r>
            <a:r>
              <a:rPr sz="2700" spc="-30" dirty="0">
                <a:solidFill>
                  <a:srgbClr val="002060"/>
                </a:solidFill>
                <a:cs typeface="Calibri"/>
              </a:rPr>
              <a:t>oluştururlar</a:t>
            </a:r>
            <a:r>
              <a:rPr sz="2700" spc="-30" dirty="0">
                <a:solidFill>
                  <a:srgbClr val="002060"/>
                </a:solidFill>
                <a:cs typeface="Calibri"/>
              </a:rPr>
              <a:t>.</a:t>
            </a:r>
            <a:endParaRPr sz="2700" dirty="0">
              <a:solidFill>
                <a:srgbClr val="002060"/>
              </a:solidFill>
              <a:cs typeface="Calibri"/>
            </a:endParaRPr>
          </a:p>
          <a:p>
            <a:pPr marL="355600" marR="583565" indent="-342900">
              <a:lnSpc>
                <a:spcPct val="80000"/>
              </a:lnSpc>
              <a:spcBef>
                <a:spcPts val="645"/>
              </a:spcBef>
              <a:buFont typeface="Arial"/>
              <a:buChar char="•"/>
              <a:tabLst>
                <a:tab pos="354965" algn="l"/>
                <a:tab pos="355600" algn="l"/>
              </a:tabLst>
            </a:pPr>
            <a:r>
              <a:rPr sz="2700" spc="-10" dirty="0">
                <a:solidFill>
                  <a:srgbClr val="002060"/>
                </a:solidFill>
                <a:cs typeface="Calibri"/>
              </a:rPr>
              <a:t>Ancak </a:t>
            </a:r>
            <a:r>
              <a:rPr sz="2700" dirty="0">
                <a:solidFill>
                  <a:srgbClr val="002060"/>
                </a:solidFill>
                <a:cs typeface="Calibri"/>
              </a:rPr>
              <a:t>bazı </a:t>
            </a:r>
            <a:r>
              <a:rPr sz="2700" spc="-5" dirty="0">
                <a:solidFill>
                  <a:srgbClr val="002060"/>
                </a:solidFill>
                <a:cs typeface="Calibri"/>
              </a:rPr>
              <a:t>siteler </a:t>
            </a:r>
            <a:r>
              <a:rPr sz="2700" spc="-10" dirty="0">
                <a:solidFill>
                  <a:srgbClr val="002060"/>
                </a:solidFill>
                <a:cs typeface="Calibri"/>
              </a:rPr>
              <a:t>performans gereksinimleri </a:t>
            </a:r>
            <a:r>
              <a:rPr sz="2700" spc="-15" dirty="0">
                <a:solidFill>
                  <a:srgbClr val="002060"/>
                </a:solidFill>
                <a:cs typeface="Calibri"/>
              </a:rPr>
              <a:t>ve  ziyaretçi </a:t>
            </a:r>
            <a:r>
              <a:rPr sz="2700" spc="-5" dirty="0">
                <a:solidFill>
                  <a:srgbClr val="002060"/>
                </a:solidFill>
                <a:cs typeface="Calibri"/>
              </a:rPr>
              <a:t>yoğunluğu </a:t>
            </a:r>
            <a:r>
              <a:rPr sz="2700" dirty="0">
                <a:solidFill>
                  <a:srgbClr val="002060"/>
                </a:solidFill>
                <a:cs typeface="Calibri"/>
              </a:rPr>
              <a:t>gibi </a:t>
            </a:r>
            <a:r>
              <a:rPr sz="2700" spc="-5" dirty="0">
                <a:solidFill>
                  <a:srgbClr val="002060"/>
                </a:solidFill>
                <a:cs typeface="Calibri"/>
              </a:rPr>
              <a:t>nedenlerle </a:t>
            </a:r>
            <a:r>
              <a:rPr sz="2700" dirty="0">
                <a:solidFill>
                  <a:srgbClr val="002060"/>
                </a:solidFill>
                <a:cs typeface="Calibri"/>
              </a:rPr>
              <a:t>bir </a:t>
            </a:r>
            <a:r>
              <a:rPr sz="2700" spc="-5" dirty="0">
                <a:solidFill>
                  <a:srgbClr val="002060"/>
                </a:solidFill>
                <a:cs typeface="Calibri"/>
              </a:rPr>
              <a:t>serverin bir  bölümü </a:t>
            </a:r>
            <a:r>
              <a:rPr sz="2700" dirty="0">
                <a:solidFill>
                  <a:srgbClr val="002060"/>
                </a:solidFill>
                <a:cs typeface="Calibri"/>
              </a:rPr>
              <a:t>ile </a:t>
            </a:r>
            <a:r>
              <a:rPr sz="2700" spc="-10" dirty="0">
                <a:solidFill>
                  <a:srgbClr val="002060"/>
                </a:solidFill>
                <a:cs typeface="Calibri"/>
              </a:rPr>
              <a:t>yetinemezler </a:t>
            </a:r>
            <a:r>
              <a:rPr sz="2700" spc="-15" dirty="0">
                <a:solidFill>
                  <a:srgbClr val="002060"/>
                </a:solidFill>
                <a:cs typeface="Calibri"/>
              </a:rPr>
              <a:t>ve </a:t>
            </a:r>
            <a:r>
              <a:rPr sz="2700" dirty="0">
                <a:solidFill>
                  <a:srgbClr val="002060"/>
                </a:solidFill>
                <a:cs typeface="Calibri"/>
              </a:rPr>
              <a:t>bir </a:t>
            </a:r>
            <a:r>
              <a:rPr sz="2700" spc="-5" dirty="0">
                <a:solidFill>
                  <a:srgbClr val="002060"/>
                </a:solidFill>
                <a:cs typeface="Calibri"/>
              </a:rPr>
              <a:t>sunucu </a:t>
            </a:r>
            <a:r>
              <a:rPr sz="2700" spc="-25" dirty="0">
                <a:solidFill>
                  <a:srgbClr val="002060"/>
                </a:solidFill>
                <a:cs typeface="Calibri"/>
              </a:rPr>
              <a:t>hatta </a:t>
            </a:r>
            <a:r>
              <a:rPr sz="2700" spc="-10" dirty="0">
                <a:solidFill>
                  <a:srgbClr val="002060"/>
                </a:solidFill>
                <a:cs typeface="Calibri"/>
              </a:rPr>
              <a:t>birkaç  </a:t>
            </a:r>
            <a:r>
              <a:rPr sz="2700" spc="-5" dirty="0">
                <a:solidFill>
                  <a:srgbClr val="002060"/>
                </a:solidFill>
                <a:cs typeface="Calibri"/>
              </a:rPr>
              <a:t>sunucu </a:t>
            </a:r>
            <a:r>
              <a:rPr sz="2700" spc="-10" dirty="0">
                <a:solidFill>
                  <a:srgbClr val="002060"/>
                </a:solidFill>
                <a:cs typeface="Calibri"/>
              </a:rPr>
              <a:t>üzerinde</a:t>
            </a:r>
            <a:r>
              <a:rPr sz="2700" spc="-70" dirty="0">
                <a:solidFill>
                  <a:srgbClr val="002060"/>
                </a:solidFill>
                <a:cs typeface="Calibri"/>
              </a:rPr>
              <a:t> </a:t>
            </a:r>
            <a:r>
              <a:rPr sz="2700" spc="-20" dirty="0">
                <a:solidFill>
                  <a:srgbClr val="002060"/>
                </a:solidFill>
                <a:cs typeface="Calibri"/>
              </a:rPr>
              <a:t>barındırılırlar</a:t>
            </a:r>
            <a:r>
              <a:rPr sz="2700" spc="-20" dirty="0">
                <a:solidFill>
                  <a:srgbClr val="002060"/>
                </a:solidFill>
                <a:cs typeface="Calibri"/>
              </a:rPr>
              <a:t>.</a:t>
            </a:r>
            <a:endParaRPr sz="2700" dirty="0">
              <a:solidFill>
                <a:srgbClr val="002060"/>
              </a:solidFill>
              <a:cs typeface="Calibri"/>
            </a:endParaRPr>
          </a:p>
          <a:p>
            <a:pPr marL="355600" marR="208279" indent="-342900">
              <a:lnSpc>
                <a:spcPct val="80000"/>
              </a:lnSpc>
              <a:spcBef>
                <a:spcPts val="645"/>
              </a:spcBef>
              <a:buFont typeface="Arial"/>
              <a:buChar char="•"/>
              <a:tabLst>
                <a:tab pos="354965" algn="l"/>
                <a:tab pos="355600" algn="l"/>
              </a:tabLst>
            </a:pPr>
            <a:r>
              <a:rPr sz="2700" dirty="0">
                <a:solidFill>
                  <a:srgbClr val="002060"/>
                </a:solidFill>
                <a:cs typeface="Calibri"/>
              </a:rPr>
              <a:t>Mesela </a:t>
            </a:r>
            <a:r>
              <a:rPr sz="2700" spc="-30" dirty="0">
                <a:solidFill>
                  <a:srgbClr val="002060"/>
                </a:solidFill>
                <a:cs typeface="Calibri"/>
              </a:rPr>
              <a:t>toplistler, </a:t>
            </a:r>
            <a:r>
              <a:rPr sz="2700" spc="-20" dirty="0">
                <a:solidFill>
                  <a:srgbClr val="002060"/>
                </a:solidFill>
                <a:cs typeface="Calibri"/>
              </a:rPr>
              <a:t>sayaç </a:t>
            </a:r>
            <a:r>
              <a:rPr sz="2700" spc="-5" dirty="0">
                <a:solidFill>
                  <a:srgbClr val="002060"/>
                </a:solidFill>
                <a:cs typeface="Calibri"/>
              </a:rPr>
              <a:t>siteleri performansları </a:t>
            </a:r>
            <a:r>
              <a:rPr sz="2700" dirty="0">
                <a:solidFill>
                  <a:srgbClr val="002060"/>
                </a:solidFill>
                <a:cs typeface="Calibri"/>
              </a:rPr>
              <a:t>için,  mp3 </a:t>
            </a:r>
            <a:r>
              <a:rPr sz="2700" spc="-5" dirty="0">
                <a:solidFill>
                  <a:srgbClr val="002060"/>
                </a:solidFill>
                <a:cs typeface="Calibri"/>
              </a:rPr>
              <a:t>siteleri </a:t>
            </a:r>
            <a:r>
              <a:rPr sz="2700" dirty="0">
                <a:solidFill>
                  <a:srgbClr val="002060"/>
                </a:solidFill>
                <a:cs typeface="Calibri"/>
              </a:rPr>
              <a:t>ise </a:t>
            </a:r>
            <a:r>
              <a:rPr sz="2700" spc="-5" dirty="0">
                <a:solidFill>
                  <a:srgbClr val="002060"/>
                </a:solidFill>
                <a:cs typeface="Calibri"/>
              </a:rPr>
              <a:t>kullandıkları band genişliği </a:t>
            </a:r>
            <a:r>
              <a:rPr sz="2700" dirty="0">
                <a:solidFill>
                  <a:srgbClr val="002060"/>
                </a:solidFill>
                <a:cs typeface="Calibri"/>
              </a:rPr>
              <a:t>için </a:t>
            </a:r>
            <a:r>
              <a:rPr sz="2700" spc="-15" dirty="0">
                <a:solidFill>
                  <a:srgbClr val="002060"/>
                </a:solidFill>
                <a:cs typeface="Calibri"/>
              </a:rPr>
              <a:t>tek </a:t>
            </a:r>
            <a:r>
              <a:rPr sz="2700" spc="-5" dirty="0">
                <a:solidFill>
                  <a:srgbClr val="002060"/>
                </a:solidFill>
                <a:cs typeface="Calibri"/>
              </a:rPr>
              <a:t>bir  sunucuda</a:t>
            </a:r>
            <a:r>
              <a:rPr sz="2700" spc="-75" dirty="0">
                <a:solidFill>
                  <a:srgbClr val="002060"/>
                </a:solidFill>
                <a:cs typeface="Calibri"/>
              </a:rPr>
              <a:t> </a:t>
            </a:r>
            <a:r>
              <a:rPr sz="2700" spc="-20" dirty="0">
                <a:solidFill>
                  <a:srgbClr val="002060"/>
                </a:solidFill>
                <a:cs typeface="Calibri"/>
              </a:rPr>
              <a:t>barındırılırlar</a:t>
            </a:r>
            <a:r>
              <a:rPr sz="2700" spc="-20" dirty="0">
                <a:solidFill>
                  <a:srgbClr val="002060"/>
                </a:solidFill>
                <a:cs typeface="Calibri"/>
              </a:rPr>
              <a:t>.</a:t>
            </a:r>
            <a:endParaRPr sz="2700" dirty="0">
              <a:solidFill>
                <a:srgbClr val="002060"/>
              </a:solidFill>
              <a:cs typeface="Calibri"/>
            </a:endParaRPr>
          </a:p>
        </p:txBody>
      </p:sp>
    </p:spTree>
    <p:extLst>
      <p:ext uri="{BB962C8B-B14F-4D97-AF65-F5344CB8AC3E}">
        <p14:creationId xmlns:p14="http://schemas.microsoft.com/office/powerpoint/2010/main" val="13522890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19618" y="395727"/>
            <a:ext cx="5930900" cy="553998"/>
          </a:xfrm>
          <a:prstGeom prst="rect">
            <a:avLst/>
          </a:prstGeom>
        </p:spPr>
        <p:txBody>
          <a:bodyPr vert="horz" wrap="square" lIns="0" tIns="0" rIns="0" bIns="0" rtlCol="0" anchor="b">
            <a:spAutoFit/>
          </a:bodyPr>
          <a:lstStyle/>
          <a:p>
            <a:pPr marL="12700">
              <a:lnSpc>
                <a:spcPct val="100000"/>
              </a:lnSpc>
            </a:pPr>
            <a:r>
              <a:rPr dirty="0"/>
              <a:t>Dedicated Hosting Nedir?</a:t>
            </a:r>
          </a:p>
        </p:txBody>
      </p:sp>
      <p:sp>
        <p:nvSpPr>
          <p:cNvPr id="3" name="object 3"/>
          <p:cNvSpPr txBox="1"/>
          <p:nvPr/>
        </p:nvSpPr>
        <p:spPr>
          <a:xfrm>
            <a:off x="1119618" y="1211624"/>
            <a:ext cx="10478333" cy="3503523"/>
          </a:xfrm>
          <a:prstGeom prst="rect">
            <a:avLst/>
          </a:prstGeom>
        </p:spPr>
        <p:txBody>
          <a:bodyPr vert="horz" wrap="square" lIns="0" tIns="0" rIns="0" bIns="0" rtlCol="0">
            <a:spAutoFit/>
          </a:bodyPr>
          <a:lstStyle/>
          <a:p>
            <a:pPr marL="355600" marR="313690" indent="-342900">
              <a:lnSpc>
                <a:spcPct val="90000"/>
              </a:lnSpc>
              <a:buFont typeface="Arial"/>
              <a:buChar char="•"/>
              <a:tabLst>
                <a:tab pos="354965" algn="l"/>
                <a:tab pos="355600" algn="l"/>
              </a:tabLst>
            </a:pPr>
            <a:r>
              <a:rPr sz="3000" spc="-10" dirty="0">
                <a:solidFill>
                  <a:srgbClr val="002060"/>
                </a:solidFill>
                <a:cs typeface="Calibri"/>
              </a:rPr>
              <a:t>Sitenizi tek </a:t>
            </a:r>
            <a:r>
              <a:rPr sz="3000" spc="-5" dirty="0">
                <a:solidFill>
                  <a:srgbClr val="002060"/>
                </a:solidFill>
                <a:cs typeface="Calibri"/>
              </a:rPr>
              <a:t>bir </a:t>
            </a:r>
            <a:r>
              <a:rPr sz="3000" dirty="0">
                <a:solidFill>
                  <a:srgbClr val="002060"/>
                </a:solidFill>
                <a:cs typeface="Calibri"/>
              </a:rPr>
              <a:t>server </a:t>
            </a:r>
            <a:r>
              <a:rPr sz="3000" spc="-15" dirty="0">
                <a:solidFill>
                  <a:srgbClr val="002060"/>
                </a:solidFill>
                <a:cs typeface="Calibri"/>
              </a:rPr>
              <a:t>üzerinde </a:t>
            </a:r>
            <a:r>
              <a:rPr sz="3000" spc="-5" dirty="0">
                <a:solidFill>
                  <a:srgbClr val="002060"/>
                </a:solidFill>
                <a:cs typeface="Calibri"/>
              </a:rPr>
              <a:t>barındırmak </a:t>
            </a:r>
            <a:r>
              <a:rPr sz="3000" dirty="0">
                <a:solidFill>
                  <a:srgbClr val="002060"/>
                </a:solidFill>
                <a:cs typeface="Calibri"/>
              </a:rPr>
              <a:t>için  </a:t>
            </a:r>
            <a:r>
              <a:rPr sz="3000" spc="-5" dirty="0">
                <a:solidFill>
                  <a:srgbClr val="002060"/>
                </a:solidFill>
                <a:cs typeface="Calibri"/>
              </a:rPr>
              <a:t>bir </a:t>
            </a:r>
            <a:r>
              <a:rPr sz="3000" spc="-15" dirty="0">
                <a:solidFill>
                  <a:srgbClr val="002060"/>
                </a:solidFill>
                <a:cs typeface="Calibri"/>
              </a:rPr>
              <a:t>dedicated </a:t>
            </a:r>
            <a:r>
              <a:rPr sz="3000" spc="-10" dirty="0">
                <a:solidFill>
                  <a:srgbClr val="002060"/>
                </a:solidFill>
                <a:cs typeface="Calibri"/>
              </a:rPr>
              <a:t>hosting </a:t>
            </a:r>
            <a:r>
              <a:rPr sz="3000" spc="-20" dirty="0">
                <a:solidFill>
                  <a:srgbClr val="002060"/>
                </a:solidFill>
                <a:cs typeface="Calibri"/>
              </a:rPr>
              <a:t>paketi </a:t>
            </a:r>
            <a:r>
              <a:rPr sz="3000" dirty="0">
                <a:solidFill>
                  <a:srgbClr val="002060"/>
                </a:solidFill>
                <a:cs typeface="Calibri"/>
              </a:rPr>
              <a:t>almanız </a:t>
            </a:r>
            <a:r>
              <a:rPr sz="3000" spc="-50" dirty="0">
                <a:solidFill>
                  <a:srgbClr val="002060"/>
                </a:solidFill>
                <a:cs typeface="Calibri"/>
              </a:rPr>
              <a:t>gerekir. </a:t>
            </a:r>
            <a:r>
              <a:rPr sz="3000" spc="-5" dirty="0">
                <a:solidFill>
                  <a:srgbClr val="002060"/>
                </a:solidFill>
                <a:cs typeface="Calibri"/>
              </a:rPr>
              <a:t>Bu  </a:t>
            </a:r>
            <a:r>
              <a:rPr sz="3000" spc="-10" dirty="0">
                <a:solidFill>
                  <a:srgbClr val="002060"/>
                </a:solidFill>
                <a:cs typeface="Calibri"/>
              </a:rPr>
              <a:t>hosting </a:t>
            </a:r>
            <a:r>
              <a:rPr sz="3000" spc="-15" dirty="0">
                <a:solidFill>
                  <a:srgbClr val="002060"/>
                </a:solidFill>
                <a:cs typeface="Calibri"/>
              </a:rPr>
              <a:t>paketleri </a:t>
            </a:r>
            <a:r>
              <a:rPr sz="3000" spc="-10" dirty="0">
                <a:solidFill>
                  <a:srgbClr val="002060"/>
                </a:solidFill>
                <a:cs typeface="Calibri"/>
              </a:rPr>
              <a:t>tabiî </a:t>
            </a:r>
            <a:r>
              <a:rPr sz="3000" dirty="0">
                <a:solidFill>
                  <a:srgbClr val="002060"/>
                </a:solidFill>
                <a:cs typeface="Calibri"/>
              </a:rPr>
              <a:t>ki </a:t>
            </a:r>
            <a:r>
              <a:rPr sz="3000" spc="-5" dirty="0">
                <a:solidFill>
                  <a:srgbClr val="002060"/>
                </a:solidFill>
                <a:cs typeface="Calibri"/>
              </a:rPr>
              <a:t>alıştığınız </a:t>
            </a:r>
            <a:r>
              <a:rPr sz="3000" spc="-10" dirty="0">
                <a:solidFill>
                  <a:srgbClr val="002060"/>
                </a:solidFill>
                <a:cs typeface="Calibri"/>
              </a:rPr>
              <a:t>hosting  </a:t>
            </a:r>
            <a:r>
              <a:rPr sz="3000" spc="-15" dirty="0">
                <a:solidFill>
                  <a:srgbClr val="002060"/>
                </a:solidFill>
                <a:cs typeface="Calibri"/>
              </a:rPr>
              <a:t>paketlerinden </a:t>
            </a:r>
            <a:r>
              <a:rPr sz="3000" spc="-10" dirty="0">
                <a:solidFill>
                  <a:srgbClr val="002060"/>
                </a:solidFill>
                <a:cs typeface="Calibri"/>
              </a:rPr>
              <a:t>çok </a:t>
            </a:r>
            <a:r>
              <a:rPr sz="3000" dirty="0">
                <a:solidFill>
                  <a:srgbClr val="002060"/>
                </a:solidFill>
                <a:cs typeface="Calibri"/>
              </a:rPr>
              <a:t>daha</a:t>
            </a:r>
            <a:r>
              <a:rPr sz="3000" spc="-15" dirty="0">
                <a:solidFill>
                  <a:srgbClr val="002060"/>
                </a:solidFill>
                <a:cs typeface="Calibri"/>
              </a:rPr>
              <a:t> </a:t>
            </a:r>
            <a:r>
              <a:rPr sz="3000" spc="-35" dirty="0">
                <a:solidFill>
                  <a:srgbClr val="002060"/>
                </a:solidFill>
                <a:cs typeface="Calibri"/>
              </a:rPr>
              <a:t>pahalıdır</a:t>
            </a:r>
            <a:r>
              <a:rPr sz="3000" spc="-35" dirty="0">
                <a:solidFill>
                  <a:srgbClr val="002060"/>
                </a:solidFill>
                <a:cs typeface="Calibri"/>
              </a:rPr>
              <a:t>.</a:t>
            </a:r>
            <a:endParaRPr sz="3000" dirty="0">
              <a:solidFill>
                <a:srgbClr val="002060"/>
              </a:solidFill>
              <a:cs typeface="Calibri"/>
            </a:endParaRPr>
          </a:p>
          <a:p>
            <a:pPr marL="355600" marR="70485" indent="-342900">
              <a:lnSpc>
                <a:spcPct val="90000"/>
              </a:lnSpc>
              <a:spcBef>
                <a:spcPts val="720"/>
              </a:spcBef>
              <a:buFont typeface="Arial"/>
              <a:buChar char="•"/>
              <a:tabLst>
                <a:tab pos="354965" algn="l"/>
                <a:tab pos="355600" algn="l"/>
              </a:tabLst>
            </a:pPr>
            <a:r>
              <a:rPr sz="3000" spc="-10" dirty="0">
                <a:solidFill>
                  <a:srgbClr val="002060"/>
                </a:solidFill>
                <a:cs typeface="Calibri"/>
              </a:rPr>
              <a:t>Hosting siteleri </a:t>
            </a:r>
            <a:r>
              <a:rPr sz="3000" spc="-15" dirty="0">
                <a:solidFill>
                  <a:srgbClr val="002060"/>
                </a:solidFill>
                <a:cs typeface="Calibri"/>
              </a:rPr>
              <a:t>birçok müşteriye </a:t>
            </a:r>
            <a:r>
              <a:rPr sz="3000" spc="-10" dirty="0">
                <a:solidFill>
                  <a:srgbClr val="002060"/>
                </a:solidFill>
                <a:cs typeface="Calibri"/>
              </a:rPr>
              <a:t>bölerek </a:t>
            </a:r>
            <a:r>
              <a:rPr sz="3000" spc="-5" dirty="0">
                <a:solidFill>
                  <a:srgbClr val="002060"/>
                </a:solidFill>
                <a:cs typeface="Calibri"/>
              </a:rPr>
              <a:t>aldıkları  server </a:t>
            </a:r>
            <a:r>
              <a:rPr sz="3000" spc="-10" dirty="0">
                <a:solidFill>
                  <a:srgbClr val="002060"/>
                </a:solidFill>
                <a:cs typeface="Calibri"/>
              </a:rPr>
              <a:t>ücretini </a:t>
            </a:r>
            <a:r>
              <a:rPr sz="3000" spc="-15" dirty="0">
                <a:solidFill>
                  <a:srgbClr val="002060"/>
                </a:solidFill>
                <a:cs typeface="Calibri"/>
              </a:rPr>
              <a:t>dedicated </a:t>
            </a:r>
            <a:r>
              <a:rPr sz="3000" spc="-10" dirty="0">
                <a:solidFill>
                  <a:srgbClr val="002060"/>
                </a:solidFill>
                <a:cs typeface="Calibri"/>
              </a:rPr>
              <a:t>hosting </a:t>
            </a:r>
            <a:r>
              <a:rPr sz="3000" spc="-15" dirty="0">
                <a:solidFill>
                  <a:srgbClr val="002060"/>
                </a:solidFill>
                <a:cs typeface="Calibri"/>
              </a:rPr>
              <a:t>paketinde tek  müşteri </a:t>
            </a:r>
            <a:r>
              <a:rPr sz="3000" dirty="0">
                <a:solidFill>
                  <a:srgbClr val="002060"/>
                </a:solidFill>
                <a:cs typeface="Calibri"/>
              </a:rPr>
              <a:t>olması </a:t>
            </a:r>
            <a:r>
              <a:rPr sz="3000" spc="-5" dirty="0">
                <a:solidFill>
                  <a:srgbClr val="002060"/>
                </a:solidFill>
                <a:cs typeface="Calibri"/>
              </a:rPr>
              <a:t>nedeniyle </a:t>
            </a:r>
            <a:r>
              <a:rPr sz="3000" spc="-10" dirty="0">
                <a:solidFill>
                  <a:srgbClr val="002060"/>
                </a:solidFill>
                <a:cs typeface="Calibri"/>
              </a:rPr>
              <a:t>tek müşteriden</a:t>
            </a:r>
            <a:r>
              <a:rPr sz="3000" spc="-50" dirty="0">
                <a:solidFill>
                  <a:srgbClr val="002060"/>
                </a:solidFill>
                <a:cs typeface="Calibri"/>
              </a:rPr>
              <a:t> </a:t>
            </a:r>
            <a:r>
              <a:rPr sz="3000" spc="-40" dirty="0">
                <a:solidFill>
                  <a:srgbClr val="002060"/>
                </a:solidFill>
                <a:cs typeface="Calibri"/>
              </a:rPr>
              <a:t>alırlar</a:t>
            </a:r>
            <a:r>
              <a:rPr sz="3000" spc="-40" dirty="0">
                <a:solidFill>
                  <a:srgbClr val="002060"/>
                </a:solidFill>
                <a:cs typeface="Calibri"/>
              </a:rPr>
              <a:t>.</a:t>
            </a:r>
            <a:endParaRPr sz="3000" dirty="0">
              <a:solidFill>
                <a:srgbClr val="002060"/>
              </a:solidFill>
              <a:cs typeface="Calibri"/>
            </a:endParaRPr>
          </a:p>
          <a:p>
            <a:pPr marL="355600" marR="5080" indent="-342900">
              <a:lnSpc>
                <a:spcPct val="90000"/>
              </a:lnSpc>
              <a:spcBef>
                <a:spcPts val="720"/>
              </a:spcBef>
              <a:buFont typeface="Arial"/>
              <a:buChar char="•"/>
              <a:tabLst>
                <a:tab pos="354965" algn="l"/>
                <a:tab pos="355600" algn="l"/>
              </a:tabLst>
            </a:pPr>
            <a:r>
              <a:rPr sz="3000" spc="-5" dirty="0">
                <a:solidFill>
                  <a:srgbClr val="002060"/>
                </a:solidFill>
                <a:cs typeface="Calibri"/>
              </a:rPr>
              <a:t>Ancak </a:t>
            </a:r>
            <a:r>
              <a:rPr sz="3000" spc="-20" dirty="0">
                <a:solidFill>
                  <a:srgbClr val="002060"/>
                </a:solidFill>
                <a:cs typeface="Calibri"/>
              </a:rPr>
              <a:t>fiyat konusu </a:t>
            </a:r>
            <a:r>
              <a:rPr sz="3000" spc="-5" dirty="0">
                <a:solidFill>
                  <a:srgbClr val="002060"/>
                </a:solidFill>
                <a:cs typeface="Calibri"/>
              </a:rPr>
              <a:t>sadece </a:t>
            </a:r>
            <a:r>
              <a:rPr sz="3000" spc="-10" dirty="0">
                <a:solidFill>
                  <a:srgbClr val="002060"/>
                </a:solidFill>
                <a:cs typeface="Calibri"/>
              </a:rPr>
              <a:t>sunucunun </a:t>
            </a:r>
            <a:r>
              <a:rPr sz="3000" spc="-20" dirty="0">
                <a:solidFill>
                  <a:srgbClr val="002060"/>
                </a:solidFill>
                <a:cs typeface="Calibri"/>
              </a:rPr>
              <a:t>kendisi </a:t>
            </a:r>
            <a:r>
              <a:rPr sz="3000" spc="-5" dirty="0">
                <a:solidFill>
                  <a:srgbClr val="002060"/>
                </a:solidFill>
                <a:cs typeface="Calibri"/>
              </a:rPr>
              <a:t>ile  ilgili değil, sunucu için </a:t>
            </a:r>
            <a:r>
              <a:rPr sz="3000" spc="-10" dirty="0">
                <a:solidFill>
                  <a:srgbClr val="002060"/>
                </a:solidFill>
                <a:cs typeface="Calibri"/>
              </a:rPr>
              <a:t>verilen </a:t>
            </a:r>
            <a:r>
              <a:rPr sz="3000" spc="-5" dirty="0">
                <a:solidFill>
                  <a:srgbClr val="002060"/>
                </a:solidFill>
                <a:cs typeface="Calibri"/>
              </a:rPr>
              <a:t>hizmet ile bağlantılı  </a:t>
            </a:r>
            <a:r>
              <a:rPr sz="3000" spc="-15" dirty="0">
                <a:solidFill>
                  <a:srgbClr val="002060"/>
                </a:solidFill>
                <a:cs typeface="Calibri"/>
              </a:rPr>
              <a:t>olarak </a:t>
            </a:r>
            <a:r>
              <a:rPr sz="3000" dirty="0">
                <a:solidFill>
                  <a:srgbClr val="002060"/>
                </a:solidFill>
                <a:cs typeface="Calibri"/>
              </a:rPr>
              <a:t>da</a:t>
            </a:r>
            <a:r>
              <a:rPr sz="3000" spc="-55" dirty="0">
                <a:solidFill>
                  <a:srgbClr val="002060"/>
                </a:solidFill>
                <a:cs typeface="Calibri"/>
              </a:rPr>
              <a:t> </a:t>
            </a:r>
            <a:r>
              <a:rPr sz="3000" spc="-40" dirty="0">
                <a:solidFill>
                  <a:srgbClr val="002060"/>
                </a:solidFill>
                <a:cs typeface="Calibri"/>
              </a:rPr>
              <a:t>değişir</a:t>
            </a:r>
            <a:r>
              <a:rPr sz="3000" spc="-40" dirty="0">
                <a:solidFill>
                  <a:srgbClr val="002060"/>
                </a:solidFill>
                <a:cs typeface="Calibri"/>
              </a:rPr>
              <a:t>.</a:t>
            </a:r>
            <a:endParaRPr sz="3000" dirty="0">
              <a:solidFill>
                <a:srgbClr val="002060"/>
              </a:solidFill>
              <a:cs typeface="Calibri"/>
            </a:endParaRPr>
          </a:p>
        </p:txBody>
      </p:sp>
    </p:spTree>
    <p:extLst>
      <p:ext uri="{BB962C8B-B14F-4D97-AF65-F5344CB8AC3E}">
        <p14:creationId xmlns:p14="http://schemas.microsoft.com/office/powerpoint/2010/main" val="12764835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47610" y="451710"/>
            <a:ext cx="5930900" cy="553998"/>
          </a:xfrm>
          <a:prstGeom prst="rect">
            <a:avLst/>
          </a:prstGeom>
        </p:spPr>
        <p:txBody>
          <a:bodyPr vert="horz" wrap="square" lIns="0" tIns="0" rIns="0" bIns="0" rtlCol="0" anchor="b">
            <a:spAutoFit/>
          </a:bodyPr>
          <a:lstStyle/>
          <a:p>
            <a:pPr marL="12700">
              <a:lnSpc>
                <a:spcPct val="100000"/>
              </a:lnSpc>
            </a:pPr>
            <a:r>
              <a:rPr dirty="0"/>
              <a:t>Dedicated Hosting Nedir?</a:t>
            </a:r>
            <a:endParaRPr/>
          </a:p>
        </p:txBody>
      </p:sp>
      <p:sp>
        <p:nvSpPr>
          <p:cNvPr id="3" name="object 3"/>
          <p:cNvSpPr txBox="1"/>
          <p:nvPr/>
        </p:nvSpPr>
        <p:spPr>
          <a:xfrm>
            <a:off x="1014912" y="1166943"/>
            <a:ext cx="10368435" cy="4339650"/>
          </a:xfrm>
          <a:prstGeom prst="rect">
            <a:avLst/>
          </a:prstGeom>
        </p:spPr>
        <p:txBody>
          <a:bodyPr vert="horz" wrap="square" lIns="0" tIns="0" rIns="0" bIns="0" rtlCol="0">
            <a:spAutoFit/>
          </a:bodyPr>
          <a:lstStyle/>
          <a:p>
            <a:pPr marL="355600" indent="-342900">
              <a:lnSpc>
                <a:spcPts val="2100"/>
              </a:lnSpc>
              <a:buFont typeface="Arial"/>
              <a:buChar char="•"/>
              <a:tabLst>
                <a:tab pos="354965" algn="l"/>
                <a:tab pos="355600" algn="l"/>
              </a:tabLst>
            </a:pPr>
            <a:r>
              <a:rPr sz="2800" spc="-15" dirty="0">
                <a:solidFill>
                  <a:srgbClr val="002060"/>
                </a:solidFill>
                <a:cs typeface="Calibri"/>
              </a:rPr>
              <a:t>Dedicated </a:t>
            </a:r>
            <a:r>
              <a:rPr sz="2800" spc="-10" dirty="0">
                <a:solidFill>
                  <a:srgbClr val="002060"/>
                </a:solidFill>
                <a:cs typeface="Calibri"/>
              </a:rPr>
              <a:t>Hosting </a:t>
            </a:r>
            <a:r>
              <a:rPr sz="2800" spc="-15" dirty="0">
                <a:solidFill>
                  <a:srgbClr val="002060"/>
                </a:solidFill>
                <a:cs typeface="Calibri"/>
              </a:rPr>
              <a:t>alırken dikkat </a:t>
            </a:r>
            <a:r>
              <a:rPr sz="2800" spc="-5" dirty="0">
                <a:solidFill>
                  <a:srgbClr val="002060"/>
                </a:solidFill>
                <a:cs typeface="Calibri"/>
              </a:rPr>
              <a:t>etmeniz </a:t>
            </a:r>
            <a:r>
              <a:rPr sz="2800" spc="-20" dirty="0">
                <a:solidFill>
                  <a:srgbClr val="002060"/>
                </a:solidFill>
                <a:cs typeface="Calibri"/>
              </a:rPr>
              <a:t>gereken </a:t>
            </a:r>
            <a:r>
              <a:rPr sz="2800" dirty="0">
                <a:solidFill>
                  <a:srgbClr val="002060"/>
                </a:solidFill>
                <a:cs typeface="Calibri"/>
              </a:rPr>
              <a:t>ilk</a:t>
            </a:r>
            <a:r>
              <a:rPr sz="2800" spc="160" dirty="0">
                <a:solidFill>
                  <a:srgbClr val="002060"/>
                </a:solidFill>
                <a:cs typeface="Calibri"/>
              </a:rPr>
              <a:t> </a:t>
            </a:r>
            <a:r>
              <a:rPr sz="2800" spc="-5" dirty="0">
                <a:solidFill>
                  <a:srgbClr val="002060"/>
                </a:solidFill>
                <a:cs typeface="Calibri"/>
              </a:rPr>
              <a:t>husus</a:t>
            </a:r>
            <a:r>
              <a:rPr sz="2800" spc="-5" dirty="0">
                <a:solidFill>
                  <a:srgbClr val="002060"/>
                </a:solidFill>
                <a:cs typeface="Calibri"/>
              </a:rPr>
              <a:t>,</a:t>
            </a:r>
            <a:endParaRPr sz="2800" dirty="0">
              <a:solidFill>
                <a:srgbClr val="002060"/>
              </a:solidFill>
              <a:cs typeface="Calibri"/>
            </a:endParaRPr>
          </a:p>
          <a:p>
            <a:pPr marL="355600" marR="462915">
              <a:lnSpc>
                <a:spcPct val="80000"/>
              </a:lnSpc>
              <a:spcBef>
                <a:spcPts val="300"/>
              </a:spcBef>
            </a:pPr>
            <a:r>
              <a:rPr sz="2800" spc="-5" dirty="0">
                <a:solidFill>
                  <a:srgbClr val="002060"/>
                </a:solidFill>
                <a:cs typeface="Calibri"/>
              </a:rPr>
              <a:t>sunucunun “managed” olup </a:t>
            </a:r>
            <a:r>
              <a:rPr sz="2800" spc="-20" dirty="0">
                <a:solidFill>
                  <a:srgbClr val="002060"/>
                </a:solidFill>
                <a:cs typeface="Calibri"/>
              </a:rPr>
              <a:t>olmamasıdır, </a:t>
            </a:r>
            <a:r>
              <a:rPr sz="2800" spc="-15" dirty="0">
                <a:solidFill>
                  <a:srgbClr val="002060"/>
                </a:solidFill>
                <a:cs typeface="Calibri"/>
              </a:rPr>
              <a:t>yani </a:t>
            </a:r>
            <a:r>
              <a:rPr sz="2800" spc="-5" dirty="0">
                <a:solidFill>
                  <a:srgbClr val="002060"/>
                </a:solidFill>
                <a:cs typeface="Calibri"/>
              </a:rPr>
              <a:t>sunucuyu  </a:t>
            </a:r>
            <a:r>
              <a:rPr sz="2800" spc="-25" dirty="0">
                <a:solidFill>
                  <a:srgbClr val="002060"/>
                </a:solidFill>
                <a:cs typeface="Calibri"/>
              </a:rPr>
              <a:t>size </a:t>
            </a:r>
            <a:r>
              <a:rPr sz="2800" spc="-15" dirty="0">
                <a:solidFill>
                  <a:srgbClr val="002060"/>
                </a:solidFill>
                <a:cs typeface="Calibri"/>
              </a:rPr>
              <a:t>kiralayan </a:t>
            </a:r>
            <a:r>
              <a:rPr sz="2800" spc="-10" dirty="0">
                <a:solidFill>
                  <a:srgbClr val="002060"/>
                </a:solidFill>
                <a:cs typeface="Calibri"/>
              </a:rPr>
              <a:t>hosting </a:t>
            </a:r>
            <a:r>
              <a:rPr sz="2800" spc="-15" dirty="0">
                <a:solidFill>
                  <a:srgbClr val="002060"/>
                </a:solidFill>
                <a:cs typeface="Calibri"/>
              </a:rPr>
              <a:t>şirketi tarafından </a:t>
            </a:r>
            <a:r>
              <a:rPr sz="2800" spc="-5" dirty="0">
                <a:solidFill>
                  <a:srgbClr val="002060"/>
                </a:solidFill>
                <a:cs typeface="Calibri"/>
              </a:rPr>
              <a:t>yönetilip  yönetilmediği</a:t>
            </a:r>
            <a:r>
              <a:rPr sz="2800" spc="-5" dirty="0">
                <a:solidFill>
                  <a:srgbClr val="002060"/>
                </a:solidFill>
                <a:cs typeface="Calibri"/>
              </a:rPr>
              <a:t>.</a:t>
            </a:r>
            <a:endParaRPr sz="2800" dirty="0">
              <a:solidFill>
                <a:srgbClr val="002060"/>
              </a:solidFill>
              <a:cs typeface="Calibri"/>
            </a:endParaRPr>
          </a:p>
          <a:p>
            <a:pPr marL="355600" marR="5080" indent="-342900">
              <a:lnSpc>
                <a:spcPct val="80000"/>
              </a:lnSpc>
              <a:spcBef>
                <a:spcPts val="600"/>
              </a:spcBef>
              <a:buFont typeface="Arial"/>
              <a:buChar char="•"/>
              <a:tabLst>
                <a:tab pos="354965" algn="l"/>
                <a:tab pos="355600" algn="l"/>
              </a:tabLst>
            </a:pPr>
            <a:r>
              <a:rPr sz="2800" spc="-10" dirty="0">
                <a:solidFill>
                  <a:srgbClr val="002060"/>
                </a:solidFill>
                <a:cs typeface="Calibri"/>
              </a:rPr>
              <a:t>Eğer sunucu hosting </a:t>
            </a:r>
            <a:r>
              <a:rPr sz="2800" spc="-15" dirty="0">
                <a:solidFill>
                  <a:srgbClr val="002060"/>
                </a:solidFill>
                <a:cs typeface="Calibri"/>
              </a:rPr>
              <a:t>şirketi </a:t>
            </a:r>
            <a:r>
              <a:rPr sz="2800" spc="-10" dirty="0">
                <a:solidFill>
                  <a:srgbClr val="002060"/>
                </a:solidFill>
                <a:cs typeface="Calibri"/>
              </a:rPr>
              <a:t>tarafından </a:t>
            </a:r>
            <a:r>
              <a:rPr sz="2800" spc="-25" dirty="0">
                <a:solidFill>
                  <a:srgbClr val="002060"/>
                </a:solidFill>
                <a:cs typeface="Calibri"/>
              </a:rPr>
              <a:t>yönetiliyor, </a:t>
            </a:r>
            <a:r>
              <a:rPr sz="2800" dirty="0">
                <a:solidFill>
                  <a:srgbClr val="002060"/>
                </a:solidFill>
                <a:cs typeface="Calibri"/>
              </a:rPr>
              <a:t>serverın  </a:t>
            </a:r>
            <a:r>
              <a:rPr sz="2800" spc="-5" dirty="0">
                <a:solidFill>
                  <a:srgbClr val="002060"/>
                </a:solidFill>
                <a:cs typeface="Calibri"/>
              </a:rPr>
              <a:t>bakımı, serverın bir sorun </a:t>
            </a:r>
            <a:r>
              <a:rPr sz="2800" spc="-10" dirty="0">
                <a:solidFill>
                  <a:srgbClr val="002060"/>
                </a:solidFill>
                <a:cs typeface="Calibri"/>
              </a:rPr>
              <a:t>yaşaması </a:t>
            </a:r>
            <a:r>
              <a:rPr sz="2800" spc="-5" dirty="0">
                <a:solidFill>
                  <a:srgbClr val="002060"/>
                </a:solidFill>
                <a:cs typeface="Calibri"/>
              </a:rPr>
              <a:t>durumunda bu sorunun  </a:t>
            </a:r>
            <a:r>
              <a:rPr sz="2800" spc="-10" dirty="0">
                <a:solidFill>
                  <a:srgbClr val="002060"/>
                </a:solidFill>
                <a:cs typeface="Calibri"/>
              </a:rPr>
              <a:t>çözülmesi, </a:t>
            </a:r>
            <a:r>
              <a:rPr sz="2800" spc="-5" dirty="0">
                <a:solidFill>
                  <a:srgbClr val="002060"/>
                </a:solidFill>
                <a:cs typeface="Calibri"/>
              </a:rPr>
              <a:t>her türlü teknik </a:t>
            </a:r>
            <a:r>
              <a:rPr sz="2800" spc="-10" dirty="0">
                <a:solidFill>
                  <a:srgbClr val="002060"/>
                </a:solidFill>
                <a:cs typeface="Calibri"/>
              </a:rPr>
              <a:t>desteğin </a:t>
            </a:r>
            <a:r>
              <a:rPr sz="2800" spc="-5" dirty="0">
                <a:solidFill>
                  <a:srgbClr val="002060"/>
                </a:solidFill>
                <a:cs typeface="Calibri"/>
              </a:rPr>
              <a:t>sağlanması gibi  hizmetler </a:t>
            </a:r>
            <a:r>
              <a:rPr sz="2800" spc="-10" dirty="0">
                <a:solidFill>
                  <a:srgbClr val="002060"/>
                </a:solidFill>
                <a:cs typeface="Calibri"/>
              </a:rPr>
              <a:t>hosting </a:t>
            </a:r>
            <a:r>
              <a:rPr sz="2800" spc="-15" dirty="0">
                <a:solidFill>
                  <a:srgbClr val="002060"/>
                </a:solidFill>
                <a:cs typeface="Calibri"/>
              </a:rPr>
              <a:t>şirketi tarafından </a:t>
            </a:r>
            <a:r>
              <a:rPr sz="2800" spc="-10" dirty="0">
                <a:solidFill>
                  <a:srgbClr val="002060"/>
                </a:solidFill>
                <a:cs typeface="Calibri"/>
              </a:rPr>
              <a:t>gerçekleştiriliyorsa </a:t>
            </a:r>
            <a:r>
              <a:rPr sz="2800" spc="-5" dirty="0">
                <a:solidFill>
                  <a:srgbClr val="002060"/>
                </a:solidFill>
                <a:cs typeface="Calibri"/>
              </a:rPr>
              <a:t>buna  </a:t>
            </a:r>
            <a:r>
              <a:rPr sz="2800" spc="-10" dirty="0">
                <a:solidFill>
                  <a:srgbClr val="002060"/>
                </a:solidFill>
                <a:cs typeface="Calibri"/>
              </a:rPr>
              <a:t>managed </a:t>
            </a:r>
            <a:r>
              <a:rPr sz="2800" spc="-15" dirty="0">
                <a:solidFill>
                  <a:srgbClr val="002060"/>
                </a:solidFill>
                <a:cs typeface="Calibri"/>
              </a:rPr>
              <a:t>dedicated </a:t>
            </a:r>
            <a:r>
              <a:rPr sz="2800" spc="-10" dirty="0">
                <a:solidFill>
                  <a:srgbClr val="002060"/>
                </a:solidFill>
                <a:cs typeface="Calibri"/>
              </a:rPr>
              <a:t>hosting </a:t>
            </a:r>
            <a:r>
              <a:rPr sz="2800" spc="-5" dirty="0">
                <a:solidFill>
                  <a:srgbClr val="002060"/>
                </a:solidFill>
                <a:cs typeface="Calibri"/>
              </a:rPr>
              <a:t>kiraladığınız </a:t>
            </a:r>
            <a:r>
              <a:rPr sz="2800" spc="-10" dirty="0">
                <a:solidFill>
                  <a:srgbClr val="002060"/>
                </a:solidFill>
                <a:cs typeface="Calibri"/>
              </a:rPr>
              <a:t>servera </a:t>
            </a:r>
            <a:r>
              <a:rPr sz="2800" dirty="0">
                <a:solidFill>
                  <a:srgbClr val="002060"/>
                </a:solidFill>
                <a:cs typeface="Calibri"/>
              </a:rPr>
              <a:t>ise  </a:t>
            </a:r>
            <a:r>
              <a:rPr sz="2800" spc="-10" dirty="0">
                <a:solidFill>
                  <a:srgbClr val="002060"/>
                </a:solidFill>
                <a:cs typeface="Calibri"/>
              </a:rPr>
              <a:t>managed </a:t>
            </a:r>
            <a:r>
              <a:rPr sz="2800" spc="-15" dirty="0">
                <a:solidFill>
                  <a:srgbClr val="002060"/>
                </a:solidFill>
                <a:cs typeface="Calibri"/>
              </a:rPr>
              <a:t>dedicated </a:t>
            </a:r>
            <a:r>
              <a:rPr sz="2800" spc="-5" dirty="0">
                <a:solidFill>
                  <a:srgbClr val="002060"/>
                </a:solidFill>
                <a:cs typeface="Calibri"/>
              </a:rPr>
              <a:t>server</a:t>
            </a:r>
            <a:r>
              <a:rPr sz="2800" spc="45" dirty="0">
                <a:solidFill>
                  <a:srgbClr val="002060"/>
                </a:solidFill>
                <a:cs typeface="Calibri"/>
              </a:rPr>
              <a:t> </a:t>
            </a:r>
            <a:r>
              <a:rPr sz="2800" spc="-45" dirty="0">
                <a:solidFill>
                  <a:srgbClr val="002060"/>
                </a:solidFill>
                <a:cs typeface="Calibri"/>
              </a:rPr>
              <a:t>denir</a:t>
            </a:r>
            <a:r>
              <a:rPr sz="2800" spc="-45" dirty="0">
                <a:solidFill>
                  <a:srgbClr val="002060"/>
                </a:solidFill>
                <a:cs typeface="Calibri"/>
              </a:rPr>
              <a:t>.</a:t>
            </a:r>
            <a:endParaRPr sz="2800" dirty="0">
              <a:solidFill>
                <a:srgbClr val="002060"/>
              </a:solidFill>
              <a:cs typeface="Calibri"/>
            </a:endParaRPr>
          </a:p>
          <a:p>
            <a:pPr marL="355600" indent="-342900">
              <a:buFont typeface="Arial"/>
              <a:buChar char="•"/>
              <a:tabLst>
                <a:tab pos="354965" algn="l"/>
                <a:tab pos="355600" algn="l"/>
              </a:tabLst>
            </a:pPr>
            <a:r>
              <a:rPr sz="2800" spc="-10" dirty="0">
                <a:solidFill>
                  <a:srgbClr val="002060"/>
                </a:solidFill>
                <a:cs typeface="Calibri"/>
              </a:rPr>
              <a:t>Aksi halde </a:t>
            </a:r>
            <a:r>
              <a:rPr sz="2800" spc="-5" dirty="0">
                <a:solidFill>
                  <a:srgbClr val="002060"/>
                </a:solidFill>
                <a:cs typeface="Calibri"/>
              </a:rPr>
              <a:t>sadece </a:t>
            </a:r>
            <a:r>
              <a:rPr sz="2800" spc="-15" dirty="0">
                <a:solidFill>
                  <a:srgbClr val="002060"/>
                </a:solidFill>
                <a:cs typeface="Calibri"/>
              </a:rPr>
              <a:t>dedicated </a:t>
            </a:r>
            <a:r>
              <a:rPr sz="2800" spc="-5" dirty="0">
                <a:solidFill>
                  <a:srgbClr val="002060"/>
                </a:solidFill>
                <a:cs typeface="Calibri"/>
              </a:rPr>
              <a:t>server</a:t>
            </a:r>
            <a:r>
              <a:rPr sz="2800" spc="80" dirty="0">
                <a:solidFill>
                  <a:srgbClr val="002060"/>
                </a:solidFill>
                <a:cs typeface="Calibri"/>
              </a:rPr>
              <a:t> </a:t>
            </a:r>
            <a:r>
              <a:rPr sz="2800" spc="-45" dirty="0">
                <a:solidFill>
                  <a:srgbClr val="002060"/>
                </a:solidFill>
                <a:cs typeface="Calibri"/>
              </a:rPr>
              <a:t>denir</a:t>
            </a:r>
            <a:r>
              <a:rPr sz="2800" spc="-45" dirty="0">
                <a:solidFill>
                  <a:srgbClr val="002060"/>
                </a:solidFill>
                <a:cs typeface="Calibri"/>
              </a:rPr>
              <a:t>.</a:t>
            </a:r>
            <a:endParaRPr sz="2800" dirty="0">
              <a:solidFill>
                <a:srgbClr val="002060"/>
              </a:solidFill>
              <a:cs typeface="Calibri"/>
            </a:endParaRPr>
          </a:p>
          <a:p>
            <a:pPr marL="355600" marR="59055" indent="-342900">
              <a:lnSpc>
                <a:spcPct val="80000"/>
              </a:lnSpc>
              <a:spcBef>
                <a:spcPts val="600"/>
              </a:spcBef>
              <a:buFont typeface="Arial"/>
              <a:buChar char="•"/>
              <a:tabLst>
                <a:tab pos="354965" algn="l"/>
                <a:tab pos="355600" algn="l"/>
              </a:tabLst>
            </a:pPr>
            <a:r>
              <a:rPr sz="2800" spc="-10" dirty="0">
                <a:solidFill>
                  <a:srgbClr val="002060"/>
                </a:solidFill>
                <a:cs typeface="Calibri"/>
              </a:rPr>
              <a:t>Eğer </a:t>
            </a:r>
            <a:r>
              <a:rPr sz="2800" spc="-5" dirty="0">
                <a:solidFill>
                  <a:srgbClr val="002060"/>
                </a:solidFill>
                <a:cs typeface="Calibri"/>
              </a:rPr>
              <a:t>teknik bilginiz bir </a:t>
            </a:r>
            <a:r>
              <a:rPr sz="2800" dirty="0">
                <a:solidFill>
                  <a:srgbClr val="002060"/>
                </a:solidFill>
                <a:cs typeface="Calibri"/>
              </a:rPr>
              <a:t>serverı </a:t>
            </a:r>
            <a:r>
              <a:rPr sz="2800" spc="-10" dirty="0">
                <a:solidFill>
                  <a:srgbClr val="002060"/>
                </a:solidFill>
                <a:cs typeface="Calibri"/>
              </a:rPr>
              <a:t>dışardan yönetmeye, </a:t>
            </a:r>
            <a:r>
              <a:rPr sz="2800" spc="-5" dirty="0">
                <a:solidFill>
                  <a:srgbClr val="002060"/>
                </a:solidFill>
                <a:cs typeface="Calibri"/>
              </a:rPr>
              <a:t>server  sorun yaşadığında </a:t>
            </a:r>
            <a:r>
              <a:rPr sz="2800" spc="-20" dirty="0">
                <a:solidFill>
                  <a:srgbClr val="002060"/>
                </a:solidFill>
                <a:cs typeface="Calibri"/>
              </a:rPr>
              <a:t>veya </a:t>
            </a:r>
            <a:r>
              <a:rPr sz="2800" spc="-5" dirty="0">
                <a:solidFill>
                  <a:srgbClr val="002060"/>
                </a:solidFill>
                <a:cs typeface="Calibri"/>
              </a:rPr>
              <a:t>çöktüğünde onu </a:t>
            </a:r>
            <a:r>
              <a:rPr sz="2800" spc="-10" dirty="0">
                <a:solidFill>
                  <a:srgbClr val="002060"/>
                </a:solidFill>
                <a:cs typeface="Calibri"/>
              </a:rPr>
              <a:t>kurtarmak </a:t>
            </a:r>
            <a:r>
              <a:rPr sz="2800" dirty="0">
                <a:solidFill>
                  <a:srgbClr val="002060"/>
                </a:solidFill>
                <a:cs typeface="Calibri"/>
              </a:rPr>
              <a:t>için  </a:t>
            </a:r>
            <a:r>
              <a:rPr sz="2800" spc="-10" dirty="0">
                <a:solidFill>
                  <a:srgbClr val="002060"/>
                </a:solidFill>
                <a:cs typeface="Calibri"/>
              </a:rPr>
              <a:t>yeterli </a:t>
            </a:r>
            <a:r>
              <a:rPr sz="2800" dirty="0">
                <a:solidFill>
                  <a:srgbClr val="002060"/>
                </a:solidFill>
                <a:cs typeface="Calibri"/>
              </a:rPr>
              <a:t>işlemleri </a:t>
            </a:r>
            <a:r>
              <a:rPr sz="2800" spc="-20" dirty="0">
                <a:solidFill>
                  <a:srgbClr val="002060"/>
                </a:solidFill>
                <a:cs typeface="Calibri"/>
              </a:rPr>
              <a:t>yapmaya </a:t>
            </a:r>
            <a:r>
              <a:rPr sz="2800" spc="-10" dirty="0">
                <a:solidFill>
                  <a:srgbClr val="002060"/>
                </a:solidFill>
                <a:cs typeface="Calibri"/>
              </a:rPr>
              <a:t>yeterli </a:t>
            </a:r>
            <a:r>
              <a:rPr sz="2800" spc="-5" dirty="0">
                <a:solidFill>
                  <a:srgbClr val="002060"/>
                </a:solidFill>
                <a:cs typeface="Calibri"/>
              </a:rPr>
              <a:t>değilse </a:t>
            </a:r>
            <a:r>
              <a:rPr sz="2800" spc="-10" dirty="0">
                <a:solidFill>
                  <a:srgbClr val="002060"/>
                </a:solidFill>
                <a:cs typeface="Calibri"/>
              </a:rPr>
              <a:t>managed </a:t>
            </a:r>
            <a:r>
              <a:rPr sz="2800" spc="-5" dirty="0">
                <a:solidFill>
                  <a:srgbClr val="002060"/>
                </a:solidFill>
                <a:cs typeface="Calibri"/>
              </a:rPr>
              <a:t>bir server  almanızı </a:t>
            </a:r>
            <a:r>
              <a:rPr sz="2800" spc="-10" dirty="0">
                <a:solidFill>
                  <a:srgbClr val="002060"/>
                </a:solidFill>
                <a:cs typeface="Calibri"/>
              </a:rPr>
              <a:t>daha</a:t>
            </a:r>
            <a:r>
              <a:rPr sz="2800" spc="15" dirty="0">
                <a:solidFill>
                  <a:srgbClr val="002060"/>
                </a:solidFill>
                <a:cs typeface="Calibri"/>
              </a:rPr>
              <a:t> </a:t>
            </a:r>
            <a:r>
              <a:rPr sz="2800" spc="-40" dirty="0">
                <a:solidFill>
                  <a:srgbClr val="002060"/>
                </a:solidFill>
                <a:cs typeface="Calibri"/>
              </a:rPr>
              <a:t>uygundur</a:t>
            </a:r>
            <a:r>
              <a:rPr sz="2800" spc="-40" dirty="0">
                <a:solidFill>
                  <a:srgbClr val="002060"/>
                </a:solidFill>
                <a:cs typeface="Calibri"/>
              </a:rPr>
              <a:t>.</a:t>
            </a:r>
            <a:endParaRPr sz="2800" dirty="0">
              <a:solidFill>
                <a:srgbClr val="002060"/>
              </a:solidFill>
              <a:cs typeface="Calibri"/>
            </a:endParaRPr>
          </a:p>
        </p:txBody>
      </p:sp>
    </p:spTree>
    <p:extLst>
      <p:ext uri="{BB962C8B-B14F-4D97-AF65-F5344CB8AC3E}">
        <p14:creationId xmlns:p14="http://schemas.microsoft.com/office/powerpoint/2010/main" val="24259547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084038" y="433048"/>
            <a:ext cx="5795645" cy="553998"/>
          </a:xfrm>
          <a:prstGeom prst="rect">
            <a:avLst/>
          </a:prstGeom>
        </p:spPr>
        <p:txBody>
          <a:bodyPr vert="horz" wrap="square" lIns="0" tIns="0" rIns="0" bIns="0" rtlCol="0" anchor="b">
            <a:spAutoFit/>
          </a:bodyPr>
          <a:lstStyle/>
          <a:p>
            <a:pPr marL="12700">
              <a:lnSpc>
                <a:spcPct val="100000"/>
              </a:lnSpc>
            </a:pPr>
            <a:r>
              <a:rPr dirty="0"/>
              <a:t>E-MAIL HOSTING NEDİR?</a:t>
            </a:r>
          </a:p>
        </p:txBody>
      </p:sp>
      <p:sp>
        <p:nvSpPr>
          <p:cNvPr id="3" name="object 3"/>
          <p:cNvSpPr txBox="1"/>
          <p:nvPr/>
        </p:nvSpPr>
        <p:spPr>
          <a:xfrm>
            <a:off x="1084038" y="1288240"/>
            <a:ext cx="10103366" cy="3576364"/>
          </a:xfrm>
          <a:prstGeom prst="rect">
            <a:avLst/>
          </a:prstGeom>
        </p:spPr>
        <p:txBody>
          <a:bodyPr vert="horz" wrap="square" lIns="0" tIns="0" rIns="0" bIns="0" rtlCol="0">
            <a:spAutoFit/>
          </a:bodyPr>
          <a:lstStyle/>
          <a:p>
            <a:pPr marL="355600" indent="-342900">
              <a:lnSpc>
                <a:spcPts val="2100"/>
              </a:lnSpc>
              <a:buFont typeface="Arial"/>
              <a:buChar char="•"/>
              <a:tabLst>
                <a:tab pos="354965" algn="l"/>
                <a:tab pos="355600" algn="l"/>
              </a:tabLst>
            </a:pPr>
            <a:r>
              <a:rPr sz="2800" spc="-5" dirty="0">
                <a:solidFill>
                  <a:srgbClr val="002060"/>
                </a:solidFill>
                <a:cs typeface="Calibri"/>
              </a:rPr>
              <a:t>Email Hosting, elektronik </a:t>
            </a:r>
            <a:r>
              <a:rPr sz="2800" spc="-10" dirty="0">
                <a:solidFill>
                  <a:srgbClr val="002060"/>
                </a:solidFill>
                <a:cs typeface="Calibri"/>
              </a:rPr>
              <a:t>yazışmalarınızda </a:t>
            </a:r>
            <a:r>
              <a:rPr sz="2800" spc="-20" dirty="0">
                <a:solidFill>
                  <a:srgbClr val="002060"/>
                </a:solidFill>
                <a:cs typeface="Calibri"/>
              </a:rPr>
              <a:t>kendi</a:t>
            </a:r>
            <a:r>
              <a:rPr sz="2800" spc="80" dirty="0">
                <a:solidFill>
                  <a:srgbClr val="002060"/>
                </a:solidFill>
                <a:cs typeface="Calibri"/>
              </a:rPr>
              <a:t> </a:t>
            </a:r>
            <a:r>
              <a:rPr sz="2800" spc="-5" dirty="0">
                <a:solidFill>
                  <a:srgbClr val="002060"/>
                </a:solidFill>
                <a:cs typeface="Calibri"/>
              </a:rPr>
              <a:t>domain</a:t>
            </a:r>
            <a:endParaRPr sz="2800" dirty="0">
              <a:solidFill>
                <a:srgbClr val="002060"/>
              </a:solidFill>
              <a:cs typeface="Calibri"/>
            </a:endParaRPr>
          </a:p>
          <a:p>
            <a:pPr marL="355600" marR="1104900">
              <a:lnSpc>
                <a:spcPct val="80000"/>
              </a:lnSpc>
              <a:spcBef>
                <a:spcPts val="300"/>
              </a:spcBef>
            </a:pPr>
            <a:r>
              <a:rPr sz="2800" spc="-5" dirty="0">
                <a:solidFill>
                  <a:srgbClr val="002060"/>
                </a:solidFill>
                <a:cs typeface="Calibri"/>
              </a:rPr>
              <a:t>adınız altında kullandığınız e-postaların sunucuda  </a:t>
            </a:r>
            <a:r>
              <a:rPr sz="2800" spc="-15" dirty="0">
                <a:solidFill>
                  <a:srgbClr val="002060"/>
                </a:solidFill>
                <a:cs typeface="Calibri"/>
              </a:rPr>
              <a:t>barındırılmasıdır</a:t>
            </a:r>
            <a:r>
              <a:rPr sz="2800" spc="-15" dirty="0">
                <a:solidFill>
                  <a:srgbClr val="002060"/>
                </a:solidFill>
                <a:cs typeface="Calibri"/>
              </a:rPr>
              <a:t>.</a:t>
            </a:r>
            <a:endParaRPr sz="2800" dirty="0">
              <a:solidFill>
                <a:srgbClr val="002060"/>
              </a:solidFill>
              <a:cs typeface="Calibri"/>
            </a:endParaRPr>
          </a:p>
          <a:p>
            <a:pPr marL="355600" indent="-342900">
              <a:lnSpc>
                <a:spcPts val="2700"/>
              </a:lnSpc>
              <a:buFont typeface="Arial"/>
              <a:buChar char="•"/>
              <a:tabLst>
                <a:tab pos="354965" algn="l"/>
                <a:tab pos="355600" algn="l"/>
              </a:tabLst>
            </a:pPr>
            <a:r>
              <a:rPr sz="2800" spc="-5" dirty="0">
                <a:solidFill>
                  <a:srgbClr val="002060"/>
                </a:solidFill>
                <a:cs typeface="Calibri"/>
              </a:rPr>
              <a:t>Normalde </a:t>
            </a:r>
            <a:r>
              <a:rPr sz="2800" spc="-10" dirty="0">
                <a:solidFill>
                  <a:srgbClr val="002060"/>
                </a:solidFill>
                <a:cs typeface="Calibri"/>
              </a:rPr>
              <a:t>her web hosting </a:t>
            </a:r>
            <a:r>
              <a:rPr sz="2800" spc="-15" dirty="0">
                <a:solidFill>
                  <a:srgbClr val="002060"/>
                </a:solidFill>
                <a:cs typeface="Calibri"/>
              </a:rPr>
              <a:t>paketimizde</a:t>
            </a:r>
            <a:r>
              <a:rPr sz="2800" spc="85" dirty="0">
                <a:solidFill>
                  <a:srgbClr val="002060"/>
                </a:solidFill>
                <a:cs typeface="Calibri"/>
              </a:rPr>
              <a:t> </a:t>
            </a:r>
            <a:r>
              <a:rPr sz="2800" spc="-5" dirty="0">
                <a:solidFill>
                  <a:srgbClr val="002060"/>
                </a:solidFill>
                <a:cs typeface="Calibri"/>
              </a:rPr>
              <a:t>kullanabileceğiniz</a:t>
            </a:r>
            <a:endParaRPr sz="2800" dirty="0">
              <a:solidFill>
                <a:srgbClr val="002060"/>
              </a:solidFill>
              <a:cs typeface="Calibri"/>
            </a:endParaRPr>
          </a:p>
          <a:p>
            <a:pPr marL="355600">
              <a:lnSpc>
                <a:spcPts val="2700"/>
              </a:lnSpc>
            </a:pPr>
            <a:r>
              <a:rPr sz="2800" spc="-5" dirty="0">
                <a:solidFill>
                  <a:srgbClr val="002060"/>
                </a:solidFill>
                <a:cs typeface="Calibri"/>
              </a:rPr>
              <a:t>email hesapları</a:t>
            </a:r>
            <a:r>
              <a:rPr sz="2800" spc="10" dirty="0">
                <a:solidFill>
                  <a:srgbClr val="002060"/>
                </a:solidFill>
                <a:cs typeface="Calibri"/>
              </a:rPr>
              <a:t> </a:t>
            </a:r>
            <a:r>
              <a:rPr sz="2800" spc="-50" dirty="0">
                <a:solidFill>
                  <a:srgbClr val="002060"/>
                </a:solidFill>
                <a:cs typeface="Calibri"/>
              </a:rPr>
              <a:t>vardır</a:t>
            </a:r>
            <a:r>
              <a:rPr sz="2800" spc="-50" dirty="0">
                <a:solidFill>
                  <a:srgbClr val="002060"/>
                </a:solidFill>
                <a:cs typeface="Calibri"/>
              </a:rPr>
              <a:t>.</a:t>
            </a:r>
            <a:endParaRPr sz="2800" dirty="0">
              <a:solidFill>
                <a:srgbClr val="002060"/>
              </a:solidFill>
              <a:cs typeface="Calibri"/>
            </a:endParaRPr>
          </a:p>
          <a:p>
            <a:pPr marL="355600" marR="15240" indent="-342900">
              <a:lnSpc>
                <a:spcPct val="80000"/>
              </a:lnSpc>
              <a:spcBef>
                <a:spcPts val="595"/>
              </a:spcBef>
              <a:buFont typeface="Arial"/>
              <a:buChar char="•"/>
              <a:tabLst>
                <a:tab pos="354965" algn="l"/>
                <a:tab pos="355600" algn="l"/>
              </a:tabLst>
            </a:pPr>
            <a:r>
              <a:rPr sz="2800" spc="-30" dirty="0">
                <a:solidFill>
                  <a:srgbClr val="002060"/>
                </a:solidFill>
                <a:cs typeface="Calibri"/>
              </a:rPr>
              <a:t>Fakat </a:t>
            </a:r>
            <a:r>
              <a:rPr sz="2800" spc="-5" dirty="0">
                <a:solidFill>
                  <a:srgbClr val="002060"/>
                </a:solidFill>
                <a:cs typeface="Calibri"/>
              </a:rPr>
              <a:t>bir </a:t>
            </a:r>
            <a:r>
              <a:rPr sz="2800" spc="-10" dirty="0">
                <a:solidFill>
                  <a:srgbClr val="002060"/>
                </a:solidFill>
                <a:cs typeface="Calibri"/>
              </a:rPr>
              <a:t>web hosting </a:t>
            </a:r>
            <a:r>
              <a:rPr sz="2800" spc="-20" dirty="0">
                <a:solidFill>
                  <a:srgbClr val="002060"/>
                </a:solidFill>
                <a:cs typeface="Calibri"/>
              </a:rPr>
              <a:t>paketi </a:t>
            </a:r>
            <a:r>
              <a:rPr sz="2800" spc="-5" dirty="0">
                <a:solidFill>
                  <a:srgbClr val="002060"/>
                </a:solidFill>
                <a:cs typeface="Calibri"/>
              </a:rPr>
              <a:t>almadan </a:t>
            </a:r>
            <a:r>
              <a:rPr sz="2800" spc="-10" dirty="0">
                <a:solidFill>
                  <a:srgbClr val="002060"/>
                </a:solidFill>
                <a:cs typeface="Calibri"/>
              </a:rPr>
              <a:t>sadece </a:t>
            </a:r>
            <a:r>
              <a:rPr sz="2800" spc="-5" dirty="0">
                <a:solidFill>
                  <a:srgbClr val="002060"/>
                </a:solidFill>
                <a:cs typeface="Calibri"/>
              </a:rPr>
              <a:t>emaillerinizi  </a:t>
            </a:r>
            <a:r>
              <a:rPr sz="2800" spc="-10" dirty="0">
                <a:solidFill>
                  <a:srgbClr val="002060"/>
                </a:solidFill>
                <a:cs typeface="Calibri"/>
              </a:rPr>
              <a:t>kullanmak isterseniz </a:t>
            </a:r>
            <a:r>
              <a:rPr sz="2800" spc="-15" dirty="0">
                <a:solidFill>
                  <a:srgbClr val="002060"/>
                </a:solidFill>
                <a:cs typeface="Calibri"/>
              </a:rPr>
              <a:t>yada </a:t>
            </a:r>
            <a:r>
              <a:rPr sz="2800" spc="-10" dirty="0">
                <a:solidFill>
                  <a:srgbClr val="002060"/>
                </a:solidFill>
                <a:cs typeface="Calibri"/>
              </a:rPr>
              <a:t>şirketiniz bünyesindeki  </a:t>
            </a:r>
            <a:r>
              <a:rPr sz="2800" spc="-15" dirty="0">
                <a:solidFill>
                  <a:srgbClr val="002060"/>
                </a:solidFill>
                <a:cs typeface="Calibri"/>
              </a:rPr>
              <a:t>personelinize </a:t>
            </a:r>
            <a:r>
              <a:rPr sz="2800" spc="-5" dirty="0">
                <a:solidFill>
                  <a:srgbClr val="002060"/>
                </a:solidFill>
                <a:cs typeface="Calibri"/>
              </a:rPr>
              <a:t>email </a:t>
            </a:r>
            <a:r>
              <a:rPr sz="2800" spc="-10" dirty="0">
                <a:solidFill>
                  <a:srgbClr val="002060"/>
                </a:solidFill>
                <a:cs typeface="Calibri"/>
              </a:rPr>
              <a:t>dağıtacaksanız </a:t>
            </a:r>
            <a:r>
              <a:rPr sz="2800" spc="-20" dirty="0">
                <a:solidFill>
                  <a:srgbClr val="002060"/>
                </a:solidFill>
                <a:cs typeface="Calibri"/>
              </a:rPr>
              <a:t>veya </a:t>
            </a:r>
            <a:r>
              <a:rPr sz="2800" spc="-10" dirty="0">
                <a:solidFill>
                  <a:srgbClr val="002060"/>
                </a:solidFill>
                <a:cs typeface="Calibri"/>
              </a:rPr>
              <a:t>web sitenizden  </a:t>
            </a:r>
            <a:r>
              <a:rPr sz="2800" spc="-15" dirty="0">
                <a:solidFill>
                  <a:srgbClr val="002060"/>
                </a:solidFill>
                <a:cs typeface="Calibri"/>
              </a:rPr>
              <a:t>ziyaretçilerinize </a:t>
            </a:r>
            <a:r>
              <a:rPr sz="2800" spc="-5" dirty="0">
                <a:solidFill>
                  <a:srgbClr val="002060"/>
                </a:solidFill>
                <a:cs typeface="Calibri"/>
              </a:rPr>
              <a:t>email hizmeti vermeyi </a:t>
            </a:r>
            <a:r>
              <a:rPr sz="2800" spc="-10" dirty="0">
                <a:solidFill>
                  <a:srgbClr val="002060"/>
                </a:solidFill>
                <a:cs typeface="Calibri"/>
              </a:rPr>
              <a:t>düşünüyorsanız </a:t>
            </a:r>
            <a:r>
              <a:rPr sz="2800" spc="-5" dirty="0">
                <a:solidFill>
                  <a:srgbClr val="002060"/>
                </a:solidFill>
                <a:cs typeface="Calibri"/>
              </a:rPr>
              <a:t>bu  </a:t>
            </a:r>
            <a:r>
              <a:rPr sz="2800" spc="-10" dirty="0">
                <a:solidFill>
                  <a:srgbClr val="002060"/>
                </a:solidFill>
                <a:cs typeface="Calibri"/>
              </a:rPr>
              <a:t>uygulama sizin </a:t>
            </a:r>
            <a:r>
              <a:rPr sz="2800" spc="-5" dirty="0">
                <a:solidFill>
                  <a:srgbClr val="002060"/>
                </a:solidFill>
                <a:cs typeface="Calibri"/>
              </a:rPr>
              <a:t>için</a:t>
            </a:r>
            <a:r>
              <a:rPr sz="2800" spc="30" dirty="0">
                <a:solidFill>
                  <a:srgbClr val="002060"/>
                </a:solidFill>
                <a:cs typeface="Calibri"/>
              </a:rPr>
              <a:t> </a:t>
            </a:r>
            <a:r>
              <a:rPr sz="2800" spc="-30" dirty="0">
                <a:solidFill>
                  <a:srgbClr val="002060"/>
                </a:solidFill>
                <a:cs typeface="Calibri"/>
              </a:rPr>
              <a:t>idealdir</a:t>
            </a:r>
            <a:r>
              <a:rPr sz="2800" spc="-30" dirty="0">
                <a:solidFill>
                  <a:srgbClr val="002060"/>
                </a:solidFill>
                <a:cs typeface="Calibri"/>
              </a:rPr>
              <a:t>.</a:t>
            </a:r>
            <a:endParaRPr sz="2800" dirty="0">
              <a:solidFill>
                <a:srgbClr val="002060"/>
              </a:solidFill>
              <a:cs typeface="Calibri"/>
            </a:endParaRPr>
          </a:p>
          <a:p>
            <a:pPr marL="355600" indent="-342900">
              <a:buFont typeface="Arial"/>
              <a:buChar char="•"/>
              <a:tabLst>
                <a:tab pos="354965" algn="l"/>
                <a:tab pos="355600" algn="l"/>
              </a:tabLst>
            </a:pPr>
            <a:r>
              <a:rPr sz="2800" spc="-5" dirty="0">
                <a:solidFill>
                  <a:srgbClr val="002060"/>
                </a:solidFill>
                <a:cs typeface="Calibri"/>
              </a:rPr>
              <a:t>Emailler pop </a:t>
            </a:r>
            <a:r>
              <a:rPr sz="2800" spc="-15" dirty="0">
                <a:solidFill>
                  <a:srgbClr val="002060"/>
                </a:solidFill>
                <a:cs typeface="Calibri"/>
              </a:rPr>
              <a:t>yada </a:t>
            </a:r>
            <a:r>
              <a:rPr sz="2800" spc="-10" dirty="0">
                <a:solidFill>
                  <a:srgbClr val="002060"/>
                </a:solidFill>
                <a:cs typeface="Calibri"/>
              </a:rPr>
              <a:t>web </a:t>
            </a:r>
            <a:r>
              <a:rPr sz="2800" spc="-5" dirty="0">
                <a:solidFill>
                  <a:srgbClr val="002060"/>
                </a:solidFill>
                <a:cs typeface="Calibri"/>
              </a:rPr>
              <a:t>mail </a:t>
            </a:r>
            <a:r>
              <a:rPr sz="2800" spc="-10" dirty="0">
                <a:solidFill>
                  <a:srgbClr val="002060"/>
                </a:solidFill>
                <a:cs typeface="Calibri"/>
              </a:rPr>
              <a:t>olarak </a:t>
            </a:r>
            <a:r>
              <a:rPr sz="2800" dirty="0">
                <a:solidFill>
                  <a:srgbClr val="002060"/>
                </a:solidFill>
                <a:cs typeface="Calibri"/>
              </a:rPr>
              <a:t>iki </a:t>
            </a:r>
            <a:r>
              <a:rPr sz="2800" spc="-10" dirty="0">
                <a:solidFill>
                  <a:srgbClr val="002060"/>
                </a:solidFill>
                <a:cs typeface="Calibri"/>
              </a:rPr>
              <a:t>tipte</a:t>
            </a:r>
            <a:r>
              <a:rPr sz="2800" spc="60" dirty="0">
                <a:solidFill>
                  <a:srgbClr val="002060"/>
                </a:solidFill>
                <a:cs typeface="Calibri"/>
              </a:rPr>
              <a:t> </a:t>
            </a:r>
            <a:r>
              <a:rPr sz="2800" spc="-20" dirty="0">
                <a:solidFill>
                  <a:srgbClr val="002060"/>
                </a:solidFill>
                <a:cs typeface="Calibri"/>
              </a:rPr>
              <a:t>kullanılabilir</a:t>
            </a:r>
            <a:r>
              <a:rPr sz="2800" spc="-20" dirty="0">
                <a:solidFill>
                  <a:srgbClr val="002060"/>
                </a:solidFill>
                <a:cs typeface="Calibri"/>
              </a:rPr>
              <a:t>.</a:t>
            </a:r>
            <a:endParaRPr sz="2800" dirty="0">
              <a:solidFill>
                <a:srgbClr val="002060"/>
              </a:solidFill>
              <a:cs typeface="Calibri"/>
            </a:endParaRPr>
          </a:p>
        </p:txBody>
      </p:sp>
      <p:sp>
        <p:nvSpPr>
          <p:cNvPr id="4" name="object 4"/>
          <p:cNvSpPr/>
          <p:nvPr/>
        </p:nvSpPr>
        <p:spPr>
          <a:xfrm>
            <a:off x="10006787" y="4452883"/>
            <a:ext cx="1394459" cy="1425829"/>
          </a:xfrm>
          <a:prstGeom prst="rect">
            <a:avLst/>
          </a:prstGeom>
          <a:blipFill>
            <a:blip r:embed="rId2" cstate="print"/>
            <a:stretch>
              <a:fillRect/>
            </a:stretch>
          </a:blipFill>
        </p:spPr>
        <p:txBody>
          <a:bodyPr wrap="square" lIns="0" tIns="0" rIns="0" bIns="0" rtlCol="0"/>
          <a:lstStyle/>
          <a:p>
            <a:endParaRPr/>
          </a:p>
        </p:txBody>
      </p:sp>
    </p:spTree>
    <p:extLst>
      <p:ext uri="{BB962C8B-B14F-4D97-AF65-F5344CB8AC3E}">
        <p14:creationId xmlns:p14="http://schemas.microsoft.com/office/powerpoint/2010/main" val="19656475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43140" y="423718"/>
            <a:ext cx="3625850" cy="553998"/>
          </a:xfrm>
          <a:prstGeom prst="rect">
            <a:avLst/>
          </a:prstGeom>
        </p:spPr>
        <p:txBody>
          <a:bodyPr vert="horz" wrap="square" lIns="0" tIns="0" rIns="0" bIns="0" rtlCol="0" anchor="b">
            <a:spAutoFit/>
          </a:bodyPr>
          <a:lstStyle/>
          <a:p>
            <a:pPr marL="12700">
              <a:lnSpc>
                <a:spcPct val="100000"/>
              </a:lnSpc>
            </a:pPr>
            <a:r>
              <a:rPr dirty="0"/>
              <a:t>PopMail Nedir</a:t>
            </a:r>
            <a:r>
              <a:rPr dirty="0"/>
              <a:t>?</a:t>
            </a:r>
          </a:p>
        </p:txBody>
      </p:sp>
      <p:sp>
        <p:nvSpPr>
          <p:cNvPr id="3" name="object 3"/>
          <p:cNvSpPr txBox="1"/>
          <p:nvPr/>
        </p:nvSpPr>
        <p:spPr>
          <a:xfrm>
            <a:off x="1143140" y="1137395"/>
            <a:ext cx="10230876" cy="5066002"/>
          </a:xfrm>
          <a:prstGeom prst="rect">
            <a:avLst/>
          </a:prstGeom>
        </p:spPr>
        <p:txBody>
          <a:bodyPr vert="horz" wrap="square" lIns="0" tIns="0" rIns="0" bIns="0" rtlCol="0">
            <a:spAutoFit/>
          </a:bodyPr>
          <a:lstStyle/>
          <a:p>
            <a:pPr marL="355600" indent="-342900">
              <a:lnSpc>
                <a:spcPts val="2700"/>
              </a:lnSpc>
              <a:buFont typeface="Arial"/>
              <a:buChar char="•"/>
              <a:tabLst>
                <a:tab pos="354965" algn="l"/>
                <a:tab pos="355600" algn="l"/>
              </a:tabLst>
            </a:pPr>
            <a:r>
              <a:rPr sz="2800" spc="-15" dirty="0">
                <a:solidFill>
                  <a:srgbClr val="002060"/>
                </a:solidFill>
                <a:cs typeface="Calibri"/>
              </a:rPr>
              <a:t>Popmailde </a:t>
            </a:r>
            <a:r>
              <a:rPr sz="2800" spc="-5" dirty="0">
                <a:solidFill>
                  <a:srgbClr val="002060"/>
                </a:solidFill>
                <a:cs typeface="Calibri"/>
              </a:rPr>
              <a:t>emaillerinizi </a:t>
            </a:r>
            <a:r>
              <a:rPr sz="2800" spc="-10" dirty="0">
                <a:solidFill>
                  <a:srgbClr val="002060"/>
                </a:solidFill>
                <a:cs typeface="Calibri"/>
              </a:rPr>
              <a:t>bilgisayarındaki </a:t>
            </a:r>
            <a:r>
              <a:rPr sz="2800" dirty="0">
                <a:solidFill>
                  <a:srgbClr val="002060"/>
                </a:solidFill>
                <a:cs typeface="Calibri"/>
              </a:rPr>
              <a:t>Outlook,</a:t>
            </a:r>
            <a:r>
              <a:rPr sz="2800" spc="145" dirty="0">
                <a:solidFill>
                  <a:srgbClr val="002060"/>
                </a:solidFill>
                <a:cs typeface="Calibri"/>
              </a:rPr>
              <a:t> </a:t>
            </a:r>
            <a:r>
              <a:rPr sz="2800" spc="-15" dirty="0">
                <a:solidFill>
                  <a:srgbClr val="002060"/>
                </a:solidFill>
                <a:cs typeface="Calibri"/>
              </a:rPr>
              <a:t>Endura</a:t>
            </a:r>
            <a:endParaRPr sz="2800" dirty="0">
              <a:solidFill>
                <a:srgbClr val="002060"/>
              </a:solidFill>
              <a:cs typeface="Calibri"/>
            </a:endParaRPr>
          </a:p>
          <a:p>
            <a:pPr marL="355600">
              <a:lnSpc>
                <a:spcPts val="2700"/>
              </a:lnSpc>
            </a:pPr>
            <a:r>
              <a:rPr sz="2800" spc="-5" dirty="0">
                <a:solidFill>
                  <a:srgbClr val="002060"/>
                </a:solidFill>
                <a:cs typeface="Calibri"/>
              </a:rPr>
              <a:t>gibi mail </a:t>
            </a:r>
            <a:r>
              <a:rPr sz="2800" spc="-10" dirty="0">
                <a:solidFill>
                  <a:srgbClr val="002060"/>
                </a:solidFill>
                <a:cs typeface="Calibri"/>
              </a:rPr>
              <a:t>programlarıyla</a:t>
            </a:r>
            <a:r>
              <a:rPr sz="2800" spc="40" dirty="0">
                <a:solidFill>
                  <a:srgbClr val="002060"/>
                </a:solidFill>
                <a:cs typeface="Calibri"/>
              </a:rPr>
              <a:t> </a:t>
            </a:r>
            <a:r>
              <a:rPr sz="2800" spc="-10" dirty="0">
                <a:solidFill>
                  <a:srgbClr val="002060"/>
                </a:solidFill>
                <a:cs typeface="Calibri"/>
              </a:rPr>
              <a:t>kullanırsınız</a:t>
            </a:r>
            <a:r>
              <a:rPr sz="2800" spc="-10" dirty="0">
                <a:solidFill>
                  <a:srgbClr val="002060"/>
                </a:solidFill>
                <a:cs typeface="Calibri"/>
              </a:rPr>
              <a:t>.</a:t>
            </a:r>
            <a:endParaRPr sz="2800" dirty="0">
              <a:solidFill>
                <a:srgbClr val="002060"/>
              </a:solidFill>
              <a:cs typeface="Calibri"/>
            </a:endParaRPr>
          </a:p>
          <a:p>
            <a:pPr marL="355600" marR="163195" indent="-342900">
              <a:lnSpc>
                <a:spcPct val="80000"/>
              </a:lnSpc>
              <a:spcBef>
                <a:spcPts val="600"/>
              </a:spcBef>
              <a:buFont typeface="Arial"/>
              <a:buChar char="•"/>
              <a:tabLst>
                <a:tab pos="354965" algn="l"/>
                <a:tab pos="355600" algn="l"/>
              </a:tabLst>
            </a:pPr>
            <a:r>
              <a:rPr sz="2800" spc="-5" dirty="0">
                <a:solidFill>
                  <a:srgbClr val="002060"/>
                </a:solidFill>
                <a:cs typeface="Calibri"/>
              </a:rPr>
              <a:t>Bu </a:t>
            </a:r>
            <a:r>
              <a:rPr sz="2800" spc="-10" dirty="0">
                <a:solidFill>
                  <a:srgbClr val="002060"/>
                </a:solidFill>
                <a:cs typeface="Calibri"/>
              </a:rPr>
              <a:t>programlar </a:t>
            </a:r>
            <a:r>
              <a:rPr sz="2800" spc="-5" dirty="0">
                <a:solidFill>
                  <a:srgbClr val="002060"/>
                </a:solidFill>
                <a:cs typeface="Calibri"/>
              </a:rPr>
              <a:t>gelişmiş </a:t>
            </a:r>
            <a:r>
              <a:rPr sz="2800" spc="-15" dirty="0">
                <a:solidFill>
                  <a:srgbClr val="002060"/>
                </a:solidFill>
                <a:cs typeface="Calibri"/>
              </a:rPr>
              <a:t>özelliklere </a:t>
            </a:r>
            <a:r>
              <a:rPr sz="2800" spc="-30" dirty="0">
                <a:solidFill>
                  <a:srgbClr val="002060"/>
                </a:solidFill>
                <a:cs typeface="Calibri"/>
              </a:rPr>
              <a:t>sahiptir. </a:t>
            </a:r>
            <a:r>
              <a:rPr sz="2800" dirty="0">
                <a:solidFill>
                  <a:srgbClr val="002060"/>
                </a:solidFill>
                <a:cs typeface="Calibri"/>
              </a:rPr>
              <a:t>Mail </a:t>
            </a:r>
            <a:r>
              <a:rPr sz="2800" spc="-10" dirty="0">
                <a:solidFill>
                  <a:srgbClr val="002060"/>
                </a:solidFill>
                <a:cs typeface="Calibri"/>
              </a:rPr>
              <a:t>programını  çalıştırdığınızda web </a:t>
            </a:r>
            <a:r>
              <a:rPr sz="2800" spc="-5" dirty="0">
                <a:solidFill>
                  <a:srgbClr val="002060"/>
                </a:solidFill>
                <a:cs typeface="Calibri"/>
              </a:rPr>
              <a:t>sunucusundan emaillerini  </a:t>
            </a:r>
            <a:r>
              <a:rPr sz="2800" spc="-10" dirty="0">
                <a:solidFill>
                  <a:srgbClr val="002060"/>
                </a:solidFill>
                <a:cs typeface="Calibri"/>
              </a:rPr>
              <a:t>bilgisayarınıza</a:t>
            </a:r>
            <a:r>
              <a:rPr sz="2800" spc="-40" dirty="0">
                <a:solidFill>
                  <a:srgbClr val="002060"/>
                </a:solidFill>
                <a:cs typeface="Calibri"/>
              </a:rPr>
              <a:t> </a:t>
            </a:r>
            <a:r>
              <a:rPr sz="2800" spc="-25" dirty="0">
                <a:solidFill>
                  <a:srgbClr val="002060"/>
                </a:solidFill>
                <a:cs typeface="Calibri"/>
              </a:rPr>
              <a:t>indirirler</a:t>
            </a:r>
            <a:r>
              <a:rPr sz="2800" spc="-25" dirty="0">
                <a:solidFill>
                  <a:srgbClr val="002060"/>
                </a:solidFill>
                <a:cs typeface="Calibri"/>
              </a:rPr>
              <a:t>.</a:t>
            </a:r>
            <a:endParaRPr sz="2800" dirty="0">
              <a:solidFill>
                <a:srgbClr val="002060"/>
              </a:solidFill>
              <a:cs typeface="Calibri"/>
            </a:endParaRPr>
          </a:p>
          <a:p>
            <a:pPr marL="355600" marR="5080" indent="-342900">
              <a:lnSpc>
                <a:spcPct val="80000"/>
              </a:lnSpc>
              <a:spcBef>
                <a:spcPts val="600"/>
              </a:spcBef>
              <a:buFont typeface="Arial"/>
              <a:buChar char="•"/>
              <a:tabLst>
                <a:tab pos="354965" algn="l"/>
                <a:tab pos="355600" algn="l"/>
              </a:tabLst>
            </a:pPr>
            <a:r>
              <a:rPr sz="2800" spc="-30" dirty="0">
                <a:solidFill>
                  <a:srgbClr val="002060"/>
                </a:solidFill>
                <a:cs typeface="Calibri"/>
              </a:rPr>
              <a:t>Fakat </a:t>
            </a:r>
            <a:r>
              <a:rPr sz="2800" spc="-5" dirty="0">
                <a:solidFill>
                  <a:srgbClr val="002060"/>
                </a:solidFill>
                <a:cs typeface="Calibri"/>
              </a:rPr>
              <a:t>bazı virüslü </a:t>
            </a:r>
            <a:r>
              <a:rPr sz="2800" spc="-15" dirty="0">
                <a:solidFill>
                  <a:srgbClr val="002060"/>
                </a:solidFill>
                <a:cs typeface="Calibri"/>
              </a:rPr>
              <a:t>yada </a:t>
            </a:r>
            <a:r>
              <a:rPr sz="2800" spc="-10" dirty="0">
                <a:solidFill>
                  <a:srgbClr val="002060"/>
                </a:solidFill>
                <a:cs typeface="Calibri"/>
              </a:rPr>
              <a:t>worm </a:t>
            </a:r>
            <a:r>
              <a:rPr sz="2800" spc="-15" dirty="0">
                <a:solidFill>
                  <a:srgbClr val="002060"/>
                </a:solidFill>
                <a:cs typeface="Calibri"/>
              </a:rPr>
              <a:t>taşıyan </a:t>
            </a:r>
            <a:r>
              <a:rPr sz="2800" spc="-5" dirty="0">
                <a:solidFill>
                  <a:srgbClr val="002060"/>
                </a:solidFill>
                <a:cs typeface="Calibri"/>
              </a:rPr>
              <a:t>emailler </a:t>
            </a:r>
            <a:r>
              <a:rPr sz="2800" spc="-10" dirty="0">
                <a:solidFill>
                  <a:srgbClr val="002060"/>
                </a:solidFill>
                <a:cs typeface="Calibri"/>
              </a:rPr>
              <a:t>bu  programların </a:t>
            </a:r>
            <a:r>
              <a:rPr sz="2800" dirty="0">
                <a:solidFill>
                  <a:srgbClr val="002060"/>
                </a:solidFill>
                <a:cs typeface="Calibri"/>
              </a:rPr>
              <a:t>açıklarını </a:t>
            </a:r>
            <a:r>
              <a:rPr sz="2800" spc="-10" dirty="0">
                <a:solidFill>
                  <a:srgbClr val="002060"/>
                </a:solidFill>
                <a:cs typeface="Calibri"/>
              </a:rPr>
              <a:t>kullanarak </a:t>
            </a:r>
            <a:r>
              <a:rPr sz="2800" spc="-15" dirty="0">
                <a:solidFill>
                  <a:srgbClr val="002060"/>
                </a:solidFill>
                <a:cs typeface="Calibri"/>
              </a:rPr>
              <a:t>sisteminize </a:t>
            </a:r>
            <a:r>
              <a:rPr sz="2800" spc="-20" dirty="0">
                <a:solidFill>
                  <a:srgbClr val="002060"/>
                </a:solidFill>
                <a:cs typeface="Calibri"/>
              </a:rPr>
              <a:t>zarar </a:t>
            </a:r>
            <a:r>
              <a:rPr sz="2800" spc="-15" dirty="0">
                <a:solidFill>
                  <a:srgbClr val="002060"/>
                </a:solidFill>
                <a:cs typeface="Calibri"/>
              </a:rPr>
              <a:t>vermeye  </a:t>
            </a:r>
            <a:r>
              <a:rPr sz="2800" spc="-25" dirty="0">
                <a:solidFill>
                  <a:srgbClr val="002060"/>
                </a:solidFill>
                <a:cs typeface="Calibri"/>
              </a:rPr>
              <a:t>çalışırlar</a:t>
            </a:r>
            <a:r>
              <a:rPr sz="2800" spc="-25" dirty="0">
                <a:solidFill>
                  <a:srgbClr val="002060"/>
                </a:solidFill>
                <a:cs typeface="Calibri"/>
              </a:rPr>
              <a:t>.</a:t>
            </a:r>
            <a:endParaRPr sz="2800" dirty="0">
              <a:solidFill>
                <a:srgbClr val="002060"/>
              </a:solidFill>
              <a:cs typeface="Calibri"/>
            </a:endParaRPr>
          </a:p>
          <a:p>
            <a:pPr marL="355600" indent="-342900">
              <a:lnSpc>
                <a:spcPts val="2700"/>
              </a:lnSpc>
              <a:buFont typeface="Arial"/>
              <a:buChar char="•"/>
              <a:tabLst>
                <a:tab pos="354965" algn="l"/>
                <a:tab pos="355600" algn="l"/>
              </a:tabLst>
            </a:pPr>
            <a:r>
              <a:rPr sz="2800" spc="-5" dirty="0">
                <a:solidFill>
                  <a:srgbClr val="002060"/>
                </a:solidFill>
                <a:cs typeface="Calibri"/>
              </a:rPr>
              <a:t>Siz bu virüslü </a:t>
            </a:r>
            <a:r>
              <a:rPr sz="2800" dirty="0">
                <a:solidFill>
                  <a:srgbClr val="002060"/>
                </a:solidFill>
                <a:cs typeface="Calibri"/>
              </a:rPr>
              <a:t>emailleri </a:t>
            </a:r>
            <a:r>
              <a:rPr sz="2800" spc="-5" dirty="0">
                <a:solidFill>
                  <a:srgbClr val="002060"/>
                </a:solidFill>
                <a:cs typeface="Calibri"/>
              </a:rPr>
              <a:t>açmasınız </a:t>
            </a:r>
            <a:r>
              <a:rPr sz="2800" dirty="0">
                <a:solidFill>
                  <a:srgbClr val="002060"/>
                </a:solidFill>
                <a:cs typeface="Calibri"/>
              </a:rPr>
              <a:t>bile yine </a:t>
            </a:r>
            <a:r>
              <a:rPr sz="2800" spc="-20" dirty="0">
                <a:solidFill>
                  <a:srgbClr val="002060"/>
                </a:solidFill>
                <a:cs typeface="Calibri"/>
              </a:rPr>
              <a:t>size</a:t>
            </a:r>
            <a:r>
              <a:rPr sz="2800" spc="50" dirty="0">
                <a:solidFill>
                  <a:srgbClr val="002060"/>
                </a:solidFill>
                <a:cs typeface="Calibri"/>
              </a:rPr>
              <a:t> </a:t>
            </a:r>
            <a:r>
              <a:rPr sz="2800" spc="-20" dirty="0">
                <a:solidFill>
                  <a:srgbClr val="002060"/>
                </a:solidFill>
                <a:cs typeface="Calibri"/>
              </a:rPr>
              <a:t>zarar</a:t>
            </a:r>
            <a:endParaRPr sz="2800" dirty="0">
              <a:solidFill>
                <a:srgbClr val="002060"/>
              </a:solidFill>
              <a:cs typeface="Calibri"/>
            </a:endParaRPr>
          </a:p>
          <a:p>
            <a:pPr marL="355600">
              <a:lnSpc>
                <a:spcPts val="2700"/>
              </a:lnSpc>
            </a:pPr>
            <a:r>
              <a:rPr sz="2800" spc="-25" dirty="0">
                <a:solidFill>
                  <a:srgbClr val="002060"/>
                </a:solidFill>
                <a:cs typeface="Calibri"/>
              </a:rPr>
              <a:t>vereceklerdir</a:t>
            </a:r>
            <a:r>
              <a:rPr sz="2800" spc="-25" dirty="0">
                <a:solidFill>
                  <a:srgbClr val="002060"/>
                </a:solidFill>
                <a:cs typeface="Calibri"/>
              </a:rPr>
              <a:t>.</a:t>
            </a:r>
            <a:endParaRPr sz="2800" dirty="0">
              <a:solidFill>
                <a:srgbClr val="002060"/>
              </a:solidFill>
              <a:cs typeface="Calibri"/>
            </a:endParaRPr>
          </a:p>
          <a:p>
            <a:pPr marL="355600" indent="-342900">
              <a:lnSpc>
                <a:spcPts val="2700"/>
              </a:lnSpc>
              <a:buFont typeface="Arial"/>
              <a:buChar char="•"/>
              <a:tabLst>
                <a:tab pos="354965" algn="l"/>
                <a:tab pos="355600" algn="l"/>
              </a:tabLst>
            </a:pPr>
            <a:r>
              <a:rPr sz="2800" spc="-10" dirty="0">
                <a:solidFill>
                  <a:srgbClr val="002060"/>
                </a:solidFill>
                <a:cs typeface="Calibri"/>
              </a:rPr>
              <a:t>Popmailin diğer </a:t>
            </a:r>
            <a:r>
              <a:rPr sz="2800" spc="-5" dirty="0">
                <a:solidFill>
                  <a:srgbClr val="002060"/>
                </a:solidFill>
                <a:cs typeface="Calibri"/>
              </a:rPr>
              <a:t>bir </a:t>
            </a:r>
            <a:r>
              <a:rPr sz="2800" spc="-20" dirty="0">
                <a:solidFill>
                  <a:srgbClr val="002060"/>
                </a:solidFill>
                <a:cs typeface="Calibri"/>
              </a:rPr>
              <a:t>dezavantajı </a:t>
            </a:r>
            <a:r>
              <a:rPr sz="2800" spc="-10" dirty="0">
                <a:solidFill>
                  <a:srgbClr val="002060"/>
                </a:solidFill>
                <a:cs typeface="Calibri"/>
              </a:rPr>
              <a:t>emaillerinize</a:t>
            </a:r>
            <a:r>
              <a:rPr sz="2800" spc="155" dirty="0">
                <a:solidFill>
                  <a:srgbClr val="002060"/>
                </a:solidFill>
                <a:cs typeface="Calibri"/>
              </a:rPr>
              <a:t> </a:t>
            </a:r>
            <a:r>
              <a:rPr sz="2800" spc="-10" dirty="0">
                <a:solidFill>
                  <a:srgbClr val="002060"/>
                </a:solidFill>
                <a:cs typeface="Calibri"/>
              </a:rPr>
              <a:t>bilgisayarınız</a:t>
            </a:r>
            <a:endParaRPr sz="2800" dirty="0">
              <a:solidFill>
                <a:srgbClr val="002060"/>
              </a:solidFill>
              <a:cs typeface="Calibri"/>
            </a:endParaRPr>
          </a:p>
          <a:p>
            <a:pPr marL="355600">
              <a:lnSpc>
                <a:spcPts val="2700"/>
              </a:lnSpc>
            </a:pPr>
            <a:r>
              <a:rPr sz="2800" spc="-5" dirty="0">
                <a:solidFill>
                  <a:srgbClr val="002060"/>
                </a:solidFill>
                <a:cs typeface="Calibri"/>
              </a:rPr>
              <a:t>dışında </a:t>
            </a:r>
            <a:r>
              <a:rPr sz="2800" spc="-15" dirty="0">
                <a:solidFill>
                  <a:srgbClr val="002060"/>
                </a:solidFill>
                <a:cs typeface="Calibri"/>
              </a:rPr>
              <a:t>başka yerden </a:t>
            </a:r>
            <a:r>
              <a:rPr sz="2800" spc="-5" dirty="0">
                <a:solidFill>
                  <a:srgbClr val="002060"/>
                </a:solidFill>
                <a:cs typeface="Calibri"/>
              </a:rPr>
              <a:t>ulaşmanız</a:t>
            </a:r>
            <a:r>
              <a:rPr sz="2800" spc="95" dirty="0">
                <a:solidFill>
                  <a:srgbClr val="002060"/>
                </a:solidFill>
                <a:cs typeface="Calibri"/>
              </a:rPr>
              <a:t> </a:t>
            </a:r>
            <a:r>
              <a:rPr sz="2800" spc="-55" dirty="0">
                <a:solidFill>
                  <a:srgbClr val="002060"/>
                </a:solidFill>
                <a:cs typeface="Calibri"/>
              </a:rPr>
              <a:t>zordur</a:t>
            </a:r>
            <a:r>
              <a:rPr sz="2800" spc="-55" dirty="0">
                <a:solidFill>
                  <a:srgbClr val="002060"/>
                </a:solidFill>
                <a:cs typeface="Calibri"/>
              </a:rPr>
              <a:t>.</a:t>
            </a:r>
            <a:endParaRPr sz="2800" dirty="0">
              <a:solidFill>
                <a:srgbClr val="002060"/>
              </a:solidFill>
              <a:cs typeface="Calibri"/>
            </a:endParaRPr>
          </a:p>
          <a:p>
            <a:pPr marL="355600" marR="583565" indent="-342900">
              <a:lnSpc>
                <a:spcPct val="80000"/>
              </a:lnSpc>
              <a:spcBef>
                <a:spcPts val="605"/>
              </a:spcBef>
              <a:buFont typeface="Arial"/>
              <a:buChar char="•"/>
              <a:tabLst>
                <a:tab pos="354965" algn="l"/>
                <a:tab pos="355600" algn="l"/>
              </a:tabLst>
            </a:pPr>
            <a:r>
              <a:rPr sz="2800" spc="-5" dirty="0">
                <a:solidFill>
                  <a:srgbClr val="002060"/>
                </a:solidFill>
                <a:cs typeface="Calibri"/>
              </a:rPr>
              <a:t>Bu </a:t>
            </a:r>
            <a:r>
              <a:rPr sz="2800" spc="-10" dirty="0">
                <a:solidFill>
                  <a:srgbClr val="002060"/>
                </a:solidFill>
                <a:cs typeface="Calibri"/>
              </a:rPr>
              <a:t>yabancı bilgisayarlara </a:t>
            </a:r>
            <a:r>
              <a:rPr sz="2800" dirty="0">
                <a:solidFill>
                  <a:srgbClr val="002060"/>
                </a:solidFill>
                <a:cs typeface="Calibri"/>
              </a:rPr>
              <a:t>belki </a:t>
            </a:r>
            <a:r>
              <a:rPr sz="2800" spc="-5" dirty="0">
                <a:solidFill>
                  <a:srgbClr val="002060"/>
                </a:solidFill>
                <a:cs typeface="Calibri"/>
              </a:rPr>
              <a:t>pop3 </a:t>
            </a:r>
            <a:r>
              <a:rPr sz="2800" spc="-10" dirty="0">
                <a:solidFill>
                  <a:srgbClr val="002060"/>
                </a:solidFill>
                <a:cs typeface="Calibri"/>
              </a:rPr>
              <a:t>ayarlarınızı girerek  </a:t>
            </a:r>
            <a:r>
              <a:rPr sz="2800" spc="-5" dirty="0">
                <a:solidFill>
                  <a:srgbClr val="002060"/>
                </a:solidFill>
                <a:cs typeface="Calibri"/>
              </a:rPr>
              <a:t>maillerinizi </a:t>
            </a:r>
            <a:r>
              <a:rPr sz="2800" spc="-10" dirty="0">
                <a:solidFill>
                  <a:srgbClr val="002060"/>
                </a:solidFill>
                <a:cs typeface="Calibri"/>
              </a:rPr>
              <a:t>kullanabilirsiniz </a:t>
            </a:r>
            <a:r>
              <a:rPr sz="2800" spc="-5" dirty="0">
                <a:solidFill>
                  <a:srgbClr val="002060"/>
                </a:solidFill>
                <a:cs typeface="Calibri"/>
              </a:rPr>
              <a:t>ama emaillerinizin güvenliği  bakımından </a:t>
            </a:r>
            <a:r>
              <a:rPr sz="2800" spc="-10" dirty="0">
                <a:solidFill>
                  <a:srgbClr val="002060"/>
                </a:solidFill>
                <a:cs typeface="Calibri"/>
              </a:rPr>
              <a:t>sakıncalara </a:t>
            </a:r>
            <a:r>
              <a:rPr sz="2800" spc="-5" dirty="0">
                <a:solidFill>
                  <a:srgbClr val="002060"/>
                </a:solidFill>
                <a:cs typeface="Calibri"/>
              </a:rPr>
              <a:t>da maruz</a:t>
            </a:r>
            <a:r>
              <a:rPr sz="2800" spc="95" dirty="0">
                <a:solidFill>
                  <a:srgbClr val="002060"/>
                </a:solidFill>
                <a:cs typeface="Calibri"/>
              </a:rPr>
              <a:t> </a:t>
            </a:r>
            <a:r>
              <a:rPr sz="2800" spc="-10" dirty="0">
                <a:solidFill>
                  <a:srgbClr val="002060"/>
                </a:solidFill>
                <a:cs typeface="Calibri"/>
              </a:rPr>
              <a:t>kalabilirsiniz</a:t>
            </a:r>
            <a:r>
              <a:rPr sz="2800" spc="-10" dirty="0">
                <a:solidFill>
                  <a:srgbClr val="002060"/>
                </a:solidFill>
                <a:cs typeface="Calibri"/>
              </a:rPr>
              <a:t>.</a:t>
            </a:r>
            <a:endParaRPr sz="2800" dirty="0">
              <a:solidFill>
                <a:srgbClr val="002060"/>
              </a:solidFill>
              <a:cs typeface="Calibri"/>
            </a:endParaRPr>
          </a:p>
        </p:txBody>
      </p:sp>
    </p:spTree>
    <p:extLst>
      <p:ext uri="{BB962C8B-B14F-4D97-AF65-F5344CB8AC3E}">
        <p14:creationId xmlns:p14="http://schemas.microsoft.com/office/powerpoint/2010/main" val="7082350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82170" y="381017"/>
            <a:ext cx="3613763" cy="553998"/>
          </a:xfrm>
          <a:prstGeom prst="rect">
            <a:avLst/>
          </a:prstGeom>
        </p:spPr>
        <p:txBody>
          <a:bodyPr vert="horz" wrap="square" lIns="0" tIns="0" rIns="0" bIns="0" rtlCol="0" anchor="b">
            <a:spAutoFit/>
          </a:bodyPr>
          <a:lstStyle/>
          <a:p>
            <a:pPr marL="12700">
              <a:lnSpc>
                <a:spcPct val="100000"/>
              </a:lnSpc>
            </a:pPr>
            <a:r>
              <a:rPr dirty="0"/>
              <a:t>IPv6</a:t>
            </a:r>
          </a:p>
        </p:txBody>
      </p:sp>
      <p:sp>
        <p:nvSpPr>
          <p:cNvPr id="3" name="object 3"/>
          <p:cNvSpPr txBox="1"/>
          <p:nvPr/>
        </p:nvSpPr>
        <p:spPr>
          <a:xfrm>
            <a:off x="483068" y="1222720"/>
            <a:ext cx="7920355" cy="3754874"/>
          </a:xfrm>
          <a:prstGeom prst="rect">
            <a:avLst/>
          </a:prstGeom>
        </p:spPr>
        <p:txBody>
          <a:bodyPr vert="horz" wrap="square" lIns="0" tIns="0" rIns="0" bIns="0" rtlCol="0">
            <a:spAutoFit/>
          </a:bodyPr>
          <a:lstStyle/>
          <a:p>
            <a:pPr marL="355600" marR="46355" indent="-342900">
              <a:lnSpc>
                <a:spcPct val="90000"/>
              </a:lnSpc>
              <a:buFont typeface="Arial"/>
              <a:buChar char="•"/>
              <a:tabLst>
                <a:tab pos="354965" algn="l"/>
                <a:tab pos="355600" algn="l"/>
              </a:tabLst>
            </a:pPr>
            <a:r>
              <a:rPr sz="2800" dirty="0">
                <a:solidFill>
                  <a:srgbClr val="002060"/>
                </a:solidFill>
              </a:rPr>
              <a:t>Ancak, IP adreslerinin bloklar halinde tahsis  edilmesi nedeniyle, birçok IP adres aralığı  kullanılamamaktadır, bu nedenle artan ağ  kullanıcısı sayısına bağlı olarak, daha büyük bir IP  adresine ihtiyaç duyulmaktadır.</a:t>
            </a:r>
          </a:p>
          <a:p>
            <a:pPr marL="355600" indent="-342900">
              <a:spcBef>
                <a:spcPts val="360"/>
              </a:spcBef>
              <a:buFont typeface="Arial"/>
              <a:buChar char="•"/>
              <a:tabLst>
                <a:tab pos="354965" algn="l"/>
                <a:tab pos="355600" algn="l"/>
              </a:tabLst>
            </a:pPr>
            <a:r>
              <a:rPr sz="2800" dirty="0">
                <a:solidFill>
                  <a:srgbClr val="002060"/>
                </a:solidFill>
              </a:rPr>
              <a:t>IPv6 bu ihtiyaçtan doğmuştur.</a:t>
            </a:r>
          </a:p>
          <a:p>
            <a:pPr marL="355600" marR="5080" indent="-342900" algn="just">
              <a:lnSpc>
                <a:spcPts val="3240"/>
              </a:lnSpc>
              <a:spcBef>
                <a:spcPts val="765"/>
              </a:spcBef>
              <a:buFont typeface="Arial"/>
              <a:buChar char="•"/>
              <a:tabLst>
                <a:tab pos="355600" algn="l"/>
              </a:tabLst>
            </a:pPr>
            <a:r>
              <a:rPr sz="2800" dirty="0">
                <a:solidFill>
                  <a:srgbClr val="002060"/>
                </a:solidFill>
              </a:rPr>
              <a:t>IPv4'ten farklı olarak IPv6, 128 bit genişliğindedir,  bu da 2128 adet, başka bir ifadeyle 3 x 1038 adet  benzersiz adres demektir.</a:t>
            </a:r>
          </a:p>
        </p:txBody>
      </p:sp>
      <p:sp>
        <p:nvSpPr>
          <p:cNvPr id="4" name="object 4"/>
          <p:cNvSpPr/>
          <p:nvPr/>
        </p:nvSpPr>
        <p:spPr>
          <a:xfrm>
            <a:off x="9081590" y="3511716"/>
            <a:ext cx="2286000" cy="1676400"/>
          </a:xfrm>
          <a:prstGeom prst="rect">
            <a:avLst/>
          </a:prstGeom>
          <a:blipFill>
            <a:blip r:embed="rId2" cstate="print"/>
            <a:stretch>
              <a:fillRect/>
            </a:stretch>
          </a:blipFill>
        </p:spPr>
        <p:txBody>
          <a:bodyPr wrap="square" lIns="0" tIns="0" rIns="0" bIns="0" rtlCol="0"/>
          <a:lstStyle/>
          <a:p>
            <a:endParaRPr/>
          </a:p>
        </p:txBody>
      </p:sp>
      <p:sp>
        <p:nvSpPr>
          <p:cNvPr id="5" name="object 5"/>
          <p:cNvSpPr/>
          <p:nvPr/>
        </p:nvSpPr>
        <p:spPr>
          <a:xfrm>
            <a:off x="8482630" y="1222720"/>
            <a:ext cx="2884960" cy="1763076"/>
          </a:xfrm>
          <a:prstGeom prst="rect">
            <a:avLst/>
          </a:prstGeom>
          <a:blipFill>
            <a:blip r:embed="rId3" cstate="print"/>
            <a:stretch>
              <a:fillRect/>
            </a:stretch>
          </a:blipFill>
        </p:spPr>
        <p:txBody>
          <a:bodyPr wrap="square" lIns="0" tIns="0" rIns="0" bIns="0" rtlCol="0"/>
          <a:lstStyle/>
          <a:p>
            <a:endParaRPr/>
          </a:p>
        </p:txBody>
      </p:sp>
    </p:spTree>
    <p:extLst>
      <p:ext uri="{BB962C8B-B14F-4D97-AF65-F5344CB8AC3E}">
        <p14:creationId xmlns:p14="http://schemas.microsoft.com/office/powerpoint/2010/main" val="2949495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92803" y="414388"/>
            <a:ext cx="3806190" cy="553998"/>
          </a:xfrm>
          <a:prstGeom prst="rect">
            <a:avLst/>
          </a:prstGeom>
        </p:spPr>
        <p:txBody>
          <a:bodyPr vert="horz" wrap="square" lIns="0" tIns="0" rIns="0" bIns="0" rtlCol="0" anchor="b">
            <a:spAutoFit/>
          </a:bodyPr>
          <a:lstStyle/>
          <a:p>
            <a:pPr marL="12700">
              <a:lnSpc>
                <a:spcPct val="100000"/>
              </a:lnSpc>
            </a:pPr>
            <a:r>
              <a:rPr dirty="0"/>
              <a:t>WebMail Nedir?</a:t>
            </a:r>
          </a:p>
        </p:txBody>
      </p:sp>
      <p:sp>
        <p:nvSpPr>
          <p:cNvPr id="3" name="object 3"/>
          <p:cNvSpPr txBox="1"/>
          <p:nvPr/>
        </p:nvSpPr>
        <p:spPr>
          <a:xfrm>
            <a:off x="1192803" y="1138316"/>
            <a:ext cx="9612046" cy="4103688"/>
          </a:xfrm>
          <a:prstGeom prst="rect">
            <a:avLst/>
          </a:prstGeom>
        </p:spPr>
        <p:txBody>
          <a:bodyPr vert="horz" wrap="square" lIns="0" tIns="0" rIns="0" bIns="0" rtlCol="0">
            <a:spAutoFit/>
          </a:bodyPr>
          <a:lstStyle/>
          <a:p>
            <a:pPr marL="355600" marR="607695" indent="-342900">
              <a:lnSpc>
                <a:spcPts val="3200"/>
              </a:lnSpc>
              <a:buFont typeface="Arial"/>
              <a:buChar char="•"/>
              <a:tabLst>
                <a:tab pos="354965" algn="l"/>
                <a:tab pos="355600" algn="l"/>
              </a:tabLst>
            </a:pPr>
            <a:r>
              <a:rPr sz="2800" spc="-10" dirty="0">
                <a:solidFill>
                  <a:srgbClr val="002060"/>
                </a:solidFill>
                <a:cs typeface="Calibri"/>
              </a:rPr>
              <a:t>Webmailde </a:t>
            </a:r>
            <a:r>
              <a:rPr sz="2800" spc="-5" dirty="0">
                <a:solidFill>
                  <a:srgbClr val="002060"/>
                </a:solidFill>
                <a:cs typeface="Calibri"/>
              </a:rPr>
              <a:t>emaillerinize popmailinin </a:t>
            </a:r>
            <a:r>
              <a:rPr sz="2800" spc="-10" dirty="0">
                <a:solidFill>
                  <a:srgbClr val="002060"/>
                </a:solidFill>
                <a:cs typeface="Calibri"/>
              </a:rPr>
              <a:t>aksine </a:t>
            </a:r>
            <a:r>
              <a:rPr sz="2800" spc="-5" dirty="0">
                <a:solidFill>
                  <a:srgbClr val="002060"/>
                </a:solidFill>
                <a:cs typeface="Calibri"/>
              </a:rPr>
              <a:t>her  </a:t>
            </a:r>
            <a:r>
              <a:rPr sz="2800" spc="-15" dirty="0">
                <a:solidFill>
                  <a:srgbClr val="002060"/>
                </a:solidFill>
                <a:cs typeface="Calibri"/>
              </a:rPr>
              <a:t>yerden </a:t>
            </a:r>
            <a:r>
              <a:rPr sz="2800" spc="-5" dirty="0">
                <a:solidFill>
                  <a:srgbClr val="002060"/>
                </a:solidFill>
                <a:cs typeface="Calibri"/>
              </a:rPr>
              <a:t>ulaşabilirsiniz. Çünkü bu </a:t>
            </a:r>
            <a:r>
              <a:rPr sz="2800" spc="-15" dirty="0">
                <a:solidFill>
                  <a:srgbClr val="002060"/>
                </a:solidFill>
                <a:cs typeface="Calibri"/>
              </a:rPr>
              <a:t>programlar </a:t>
            </a:r>
            <a:r>
              <a:rPr sz="2800" spc="-10" dirty="0">
                <a:solidFill>
                  <a:srgbClr val="002060"/>
                </a:solidFill>
                <a:cs typeface="Calibri"/>
              </a:rPr>
              <a:t>web  tabanlı </a:t>
            </a:r>
            <a:r>
              <a:rPr sz="2800" spc="-15" dirty="0">
                <a:solidFill>
                  <a:srgbClr val="002060"/>
                </a:solidFill>
                <a:cs typeface="Calibri"/>
              </a:rPr>
              <a:t>programlardır ve </a:t>
            </a:r>
            <a:r>
              <a:rPr sz="2800" dirty="0">
                <a:solidFill>
                  <a:srgbClr val="002060"/>
                </a:solidFill>
                <a:cs typeface="Calibri"/>
              </a:rPr>
              <a:t>mail </a:t>
            </a:r>
            <a:r>
              <a:rPr sz="2800" spc="-10" dirty="0">
                <a:solidFill>
                  <a:srgbClr val="002060"/>
                </a:solidFill>
                <a:cs typeface="Calibri"/>
              </a:rPr>
              <a:t>ayarlarınızı </a:t>
            </a:r>
            <a:r>
              <a:rPr sz="2800" spc="-20" dirty="0">
                <a:solidFill>
                  <a:srgbClr val="002060"/>
                </a:solidFill>
                <a:cs typeface="Calibri"/>
              </a:rPr>
              <a:t>tekrardan  </a:t>
            </a:r>
            <a:r>
              <a:rPr sz="2800" spc="-10" dirty="0">
                <a:solidFill>
                  <a:srgbClr val="002060"/>
                </a:solidFill>
                <a:cs typeface="Calibri"/>
              </a:rPr>
              <a:t>girmenize </a:t>
            </a:r>
            <a:r>
              <a:rPr sz="2800" spc="-15" dirty="0">
                <a:solidFill>
                  <a:srgbClr val="002060"/>
                </a:solidFill>
                <a:cs typeface="Calibri"/>
              </a:rPr>
              <a:t>gerek </a:t>
            </a:r>
            <a:r>
              <a:rPr sz="2800" spc="-10" dirty="0">
                <a:solidFill>
                  <a:srgbClr val="002060"/>
                </a:solidFill>
                <a:cs typeface="Calibri"/>
              </a:rPr>
              <a:t>kalmadan direk </a:t>
            </a:r>
            <a:r>
              <a:rPr sz="2800" dirty="0">
                <a:solidFill>
                  <a:srgbClr val="002060"/>
                </a:solidFill>
                <a:cs typeface="Calibri"/>
              </a:rPr>
              <a:t>emaillerinizi  </a:t>
            </a:r>
            <a:r>
              <a:rPr sz="2800" spc="-10" dirty="0">
                <a:solidFill>
                  <a:srgbClr val="002060"/>
                </a:solidFill>
                <a:cs typeface="Calibri"/>
              </a:rPr>
              <a:t>kullanabilirsiniz</a:t>
            </a:r>
            <a:r>
              <a:rPr sz="2800" spc="-10" dirty="0">
                <a:solidFill>
                  <a:srgbClr val="002060"/>
                </a:solidFill>
                <a:cs typeface="Calibri"/>
              </a:rPr>
              <a:t>.</a:t>
            </a:r>
            <a:endParaRPr sz="2800" dirty="0">
              <a:solidFill>
                <a:srgbClr val="002060"/>
              </a:solidFill>
              <a:cs typeface="Calibri"/>
            </a:endParaRPr>
          </a:p>
          <a:p>
            <a:pPr marL="355600" marR="5080" indent="-342900">
              <a:lnSpc>
                <a:spcPts val="3200"/>
              </a:lnSpc>
              <a:buFont typeface="Arial"/>
              <a:buChar char="•"/>
              <a:tabLst>
                <a:tab pos="354965" algn="l"/>
                <a:tab pos="355600" algn="l"/>
              </a:tabLst>
            </a:pPr>
            <a:r>
              <a:rPr sz="2800" spc="-5" dirty="0">
                <a:solidFill>
                  <a:srgbClr val="002060"/>
                </a:solidFill>
                <a:cs typeface="Calibri"/>
              </a:rPr>
              <a:t>Örneğin; Hotmail, </a:t>
            </a:r>
            <a:r>
              <a:rPr sz="2800" spc="-40" dirty="0">
                <a:solidFill>
                  <a:srgbClr val="002060"/>
                </a:solidFill>
                <a:cs typeface="Calibri"/>
              </a:rPr>
              <a:t>Yahoo </a:t>
            </a:r>
            <a:r>
              <a:rPr sz="2800" spc="-5" dirty="0">
                <a:solidFill>
                  <a:srgbClr val="002060"/>
                </a:solidFill>
                <a:cs typeface="Calibri"/>
              </a:rPr>
              <a:t>webmail </a:t>
            </a:r>
            <a:r>
              <a:rPr sz="2800" spc="-10" dirty="0">
                <a:solidFill>
                  <a:srgbClr val="002060"/>
                </a:solidFill>
                <a:cs typeface="Calibri"/>
              </a:rPr>
              <a:t>tarzı </a:t>
            </a:r>
            <a:r>
              <a:rPr sz="2800" dirty="0">
                <a:solidFill>
                  <a:srgbClr val="002060"/>
                </a:solidFill>
                <a:cs typeface="Calibri"/>
              </a:rPr>
              <a:t>hizmet </a:t>
            </a:r>
            <a:r>
              <a:rPr sz="2800" spc="-15" dirty="0">
                <a:solidFill>
                  <a:srgbClr val="002060"/>
                </a:solidFill>
                <a:cs typeface="Calibri"/>
              </a:rPr>
              <a:t>veren  </a:t>
            </a:r>
            <a:r>
              <a:rPr sz="2800" dirty="0">
                <a:solidFill>
                  <a:srgbClr val="002060"/>
                </a:solidFill>
                <a:cs typeface="Calibri"/>
              </a:rPr>
              <a:t>email </a:t>
            </a:r>
            <a:r>
              <a:rPr sz="2800" spc="-20" dirty="0">
                <a:solidFill>
                  <a:srgbClr val="002060"/>
                </a:solidFill>
                <a:cs typeface="Calibri"/>
              </a:rPr>
              <a:t>servisleridir. </a:t>
            </a:r>
            <a:r>
              <a:rPr sz="2800" spc="-15" dirty="0">
                <a:solidFill>
                  <a:srgbClr val="002060"/>
                </a:solidFill>
                <a:cs typeface="Calibri"/>
              </a:rPr>
              <a:t>Ayrıca </a:t>
            </a:r>
            <a:r>
              <a:rPr sz="2800" spc="-10" dirty="0">
                <a:solidFill>
                  <a:srgbClr val="002060"/>
                </a:solidFill>
                <a:cs typeface="Calibri"/>
              </a:rPr>
              <a:t>webmailinize </a:t>
            </a:r>
            <a:r>
              <a:rPr sz="2800" spc="-5" dirty="0">
                <a:solidFill>
                  <a:srgbClr val="002060"/>
                </a:solidFill>
                <a:cs typeface="Calibri"/>
              </a:rPr>
              <a:t>gelen </a:t>
            </a:r>
            <a:r>
              <a:rPr sz="2800" dirty="0">
                <a:solidFill>
                  <a:srgbClr val="002060"/>
                </a:solidFill>
                <a:cs typeface="Calibri"/>
              </a:rPr>
              <a:t>viruslu </a:t>
            </a:r>
            <a:r>
              <a:rPr sz="2800" spc="-5" dirty="0">
                <a:solidFill>
                  <a:srgbClr val="002060"/>
                </a:solidFill>
                <a:cs typeface="Calibri"/>
              </a:rPr>
              <a:t>bir  </a:t>
            </a:r>
            <a:r>
              <a:rPr sz="2800" dirty="0">
                <a:solidFill>
                  <a:srgbClr val="002060"/>
                </a:solidFill>
                <a:cs typeface="Calibri"/>
              </a:rPr>
              <a:t>mail </a:t>
            </a:r>
            <a:r>
              <a:rPr sz="2800" spc="-5" dirty="0">
                <a:solidFill>
                  <a:srgbClr val="002060"/>
                </a:solidFill>
                <a:cs typeface="Calibri"/>
              </a:rPr>
              <a:t>sizi </a:t>
            </a:r>
            <a:r>
              <a:rPr sz="2800" dirty="0">
                <a:solidFill>
                  <a:srgbClr val="002060"/>
                </a:solidFill>
                <a:cs typeface="Calibri"/>
              </a:rPr>
              <a:t>o emaili </a:t>
            </a:r>
            <a:r>
              <a:rPr sz="2800" spc="-10" dirty="0">
                <a:solidFill>
                  <a:srgbClr val="002060"/>
                </a:solidFill>
                <a:cs typeface="Calibri"/>
              </a:rPr>
              <a:t>açmadıkça </a:t>
            </a:r>
            <a:r>
              <a:rPr sz="2800" dirty="0">
                <a:solidFill>
                  <a:srgbClr val="002060"/>
                </a:solidFill>
                <a:cs typeface="Calibri"/>
              </a:rPr>
              <a:t>sizi </a:t>
            </a:r>
            <a:r>
              <a:rPr sz="2800" spc="-5" dirty="0">
                <a:solidFill>
                  <a:srgbClr val="002060"/>
                </a:solidFill>
                <a:cs typeface="Calibri"/>
              </a:rPr>
              <a:t>etkilemez. </a:t>
            </a:r>
            <a:r>
              <a:rPr sz="2800" spc="-10" dirty="0">
                <a:solidFill>
                  <a:srgbClr val="002060"/>
                </a:solidFill>
                <a:cs typeface="Calibri"/>
              </a:rPr>
              <a:t>Webmailin  </a:t>
            </a:r>
            <a:r>
              <a:rPr sz="2800" spc="-25" dirty="0">
                <a:solidFill>
                  <a:srgbClr val="002060"/>
                </a:solidFill>
                <a:cs typeface="Calibri"/>
              </a:rPr>
              <a:t>dezavantajı </a:t>
            </a:r>
            <a:r>
              <a:rPr sz="2800" spc="-15" dirty="0">
                <a:solidFill>
                  <a:srgbClr val="002060"/>
                </a:solidFill>
                <a:cs typeface="Calibri"/>
              </a:rPr>
              <a:t>olarak </a:t>
            </a:r>
            <a:r>
              <a:rPr sz="2800" spc="-5" dirty="0">
                <a:solidFill>
                  <a:srgbClr val="002060"/>
                </a:solidFill>
                <a:cs typeface="Calibri"/>
              </a:rPr>
              <a:t>popmail </a:t>
            </a:r>
            <a:r>
              <a:rPr sz="2800" spc="-15" dirty="0">
                <a:solidFill>
                  <a:srgbClr val="002060"/>
                </a:solidFill>
                <a:cs typeface="Calibri"/>
              </a:rPr>
              <a:t>programları kadar </a:t>
            </a:r>
            <a:r>
              <a:rPr sz="2800" spc="-10" dirty="0">
                <a:solidFill>
                  <a:srgbClr val="002060"/>
                </a:solidFill>
                <a:cs typeface="Calibri"/>
              </a:rPr>
              <a:t>çok  </a:t>
            </a:r>
            <a:r>
              <a:rPr sz="2800" spc="-25" dirty="0">
                <a:solidFill>
                  <a:srgbClr val="002060"/>
                </a:solidFill>
                <a:cs typeface="Calibri"/>
              </a:rPr>
              <a:t>detaya </a:t>
            </a:r>
            <a:r>
              <a:rPr sz="2800" spc="-5" dirty="0">
                <a:solidFill>
                  <a:srgbClr val="002060"/>
                </a:solidFill>
                <a:cs typeface="Calibri"/>
              </a:rPr>
              <a:t>sahip</a:t>
            </a:r>
            <a:r>
              <a:rPr sz="2800" spc="-55" dirty="0">
                <a:solidFill>
                  <a:srgbClr val="002060"/>
                </a:solidFill>
                <a:cs typeface="Calibri"/>
              </a:rPr>
              <a:t> </a:t>
            </a:r>
            <a:r>
              <a:rPr sz="2800" spc="-30" dirty="0">
                <a:solidFill>
                  <a:srgbClr val="002060"/>
                </a:solidFill>
                <a:cs typeface="Calibri"/>
              </a:rPr>
              <a:t>değillerdir</a:t>
            </a:r>
            <a:r>
              <a:rPr sz="2800" spc="-30" dirty="0">
                <a:solidFill>
                  <a:srgbClr val="002060"/>
                </a:solidFill>
                <a:cs typeface="Calibri"/>
              </a:rPr>
              <a:t>.</a:t>
            </a:r>
            <a:endParaRPr sz="2800" dirty="0">
              <a:solidFill>
                <a:srgbClr val="002060"/>
              </a:solidFill>
              <a:cs typeface="Calibri"/>
            </a:endParaRPr>
          </a:p>
          <a:p>
            <a:pPr marL="355600" indent="-342900">
              <a:lnSpc>
                <a:spcPts val="3200"/>
              </a:lnSpc>
              <a:buFont typeface="Arial"/>
              <a:buChar char="•"/>
              <a:tabLst>
                <a:tab pos="354965" algn="l"/>
                <a:tab pos="355600" algn="l"/>
              </a:tabLst>
            </a:pPr>
            <a:r>
              <a:rPr sz="2800" spc="-10" dirty="0">
                <a:solidFill>
                  <a:srgbClr val="002060"/>
                </a:solidFill>
                <a:cs typeface="Calibri"/>
              </a:rPr>
              <a:t>Ancak </a:t>
            </a:r>
            <a:r>
              <a:rPr sz="2800" dirty="0">
                <a:solidFill>
                  <a:srgbClr val="002060"/>
                </a:solidFill>
                <a:cs typeface="Calibri"/>
              </a:rPr>
              <a:t>yine </a:t>
            </a:r>
            <a:r>
              <a:rPr sz="2800" spc="-5" dirty="0">
                <a:solidFill>
                  <a:srgbClr val="002060"/>
                </a:solidFill>
                <a:cs typeface="Calibri"/>
              </a:rPr>
              <a:t>kullanabileceğiniz </a:t>
            </a:r>
            <a:r>
              <a:rPr sz="2800" spc="-10" dirty="0">
                <a:solidFill>
                  <a:srgbClr val="002060"/>
                </a:solidFill>
                <a:cs typeface="Calibri"/>
              </a:rPr>
              <a:t>çoğu özellikle </a:t>
            </a:r>
            <a:r>
              <a:rPr sz="2800" dirty="0">
                <a:solidFill>
                  <a:srgbClr val="002060"/>
                </a:solidFill>
                <a:cs typeface="Calibri"/>
              </a:rPr>
              <a:t>email</a:t>
            </a:r>
            <a:r>
              <a:rPr sz="2800" spc="-30" dirty="0">
                <a:solidFill>
                  <a:srgbClr val="002060"/>
                </a:solidFill>
                <a:cs typeface="Calibri"/>
              </a:rPr>
              <a:t> </a:t>
            </a:r>
            <a:r>
              <a:rPr sz="2800" dirty="0">
                <a:solidFill>
                  <a:srgbClr val="002060"/>
                </a:solidFill>
                <a:cs typeface="Calibri"/>
              </a:rPr>
              <a:t>ile</a:t>
            </a:r>
            <a:endParaRPr sz="2800" dirty="0">
              <a:solidFill>
                <a:srgbClr val="002060"/>
              </a:solidFill>
              <a:cs typeface="Calibri"/>
            </a:endParaRPr>
          </a:p>
          <a:p>
            <a:pPr marL="355600">
              <a:lnSpc>
                <a:spcPts val="3200"/>
              </a:lnSpc>
            </a:pPr>
            <a:r>
              <a:rPr sz="2800" dirty="0">
                <a:solidFill>
                  <a:srgbClr val="002060"/>
                </a:solidFill>
                <a:cs typeface="Calibri"/>
              </a:rPr>
              <a:t>ilgili işlemlerinizi </a:t>
            </a:r>
            <a:r>
              <a:rPr sz="2800" spc="-5" dirty="0">
                <a:solidFill>
                  <a:srgbClr val="002060"/>
                </a:solidFill>
                <a:cs typeface="Calibri"/>
              </a:rPr>
              <a:t>yapmada </a:t>
            </a:r>
            <a:r>
              <a:rPr sz="2800" dirty="0">
                <a:solidFill>
                  <a:srgbClr val="002060"/>
                </a:solidFill>
                <a:cs typeface="Calibri"/>
              </a:rPr>
              <a:t>sorun</a:t>
            </a:r>
            <a:r>
              <a:rPr sz="2800" spc="-125" dirty="0">
                <a:solidFill>
                  <a:srgbClr val="002060"/>
                </a:solidFill>
                <a:cs typeface="Calibri"/>
              </a:rPr>
              <a:t> </a:t>
            </a:r>
            <a:r>
              <a:rPr sz="2800" spc="-5" dirty="0">
                <a:solidFill>
                  <a:srgbClr val="002060"/>
                </a:solidFill>
                <a:cs typeface="Calibri"/>
              </a:rPr>
              <a:t>yaşamazsınız</a:t>
            </a:r>
            <a:r>
              <a:rPr sz="2800" spc="-5" dirty="0">
                <a:solidFill>
                  <a:srgbClr val="002060"/>
                </a:solidFill>
                <a:cs typeface="Calibri"/>
              </a:rPr>
              <a:t>.</a:t>
            </a:r>
            <a:endParaRPr sz="2800" dirty="0">
              <a:solidFill>
                <a:srgbClr val="002060"/>
              </a:solidFill>
              <a:cs typeface="Calibri"/>
            </a:endParaRPr>
          </a:p>
        </p:txBody>
      </p:sp>
    </p:spTree>
    <p:extLst>
      <p:ext uri="{BB962C8B-B14F-4D97-AF65-F5344CB8AC3E}">
        <p14:creationId xmlns:p14="http://schemas.microsoft.com/office/powerpoint/2010/main" val="12006415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p:txBody>
          <a:bodyPr/>
          <a:lstStyle/>
          <a:p>
            <a:pPr marL="86360">
              <a:spcBef>
                <a:spcPts val="285"/>
              </a:spcBef>
            </a:pPr>
            <a:r>
              <a:rPr lang="tr-TR" dirty="0"/>
              <a:t>1- Web Projesi Yönetimi Ders Notları, E. ERGÜN 2018</a:t>
            </a:r>
            <a:endParaRPr lang="tr-TR" dirty="0"/>
          </a:p>
        </p:txBody>
      </p:sp>
    </p:spTree>
    <p:extLst>
      <p:ext uri="{BB962C8B-B14F-4D97-AF65-F5344CB8AC3E}">
        <p14:creationId xmlns:p14="http://schemas.microsoft.com/office/powerpoint/2010/main" val="33795250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40363" y="386395"/>
            <a:ext cx="5063490" cy="553998"/>
          </a:xfrm>
          <a:prstGeom prst="rect">
            <a:avLst/>
          </a:prstGeom>
        </p:spPr>
        <p:txBody>
          <a:bodyPr vert="horz" wrap="square" lIns="0" tIns="0" rIns="0" bIns="0" rtlCol="0" anchor="b">
            <a:spAutoFit/>
          </a:bodyPr>
          <a:lstStyle/>
          <a:p>
            <a:pPr marL="12700">
              <a:lnSpc>
                <a:spcPct val="100000"/>
              </a:lnSpc>
            </a:pPr>
            <a:r>
              <a:rPr dirty="0"/>
              <a:t>IP adresi ne işe yarar</a:t>
            </a:r>
            <a:r>
              <a:rPr dirty="0"/>
              <a:t>?</a:t>
            </a:r>
          </a:p>
        </p:txBody>
      </p:sp>
      <p:sp>
        <p:nvSpPr>
          <p:cNvPr id="3" name="object 3"/>
          <p:cNvSpPr txBox="1"/>
          <p:nvPr/>
        </p:nvSpPr>
        <p:spPr>
          <a:xfrm>
            <a:off x="968259" y="1416710"/>
            <a:ext cx="10004541" cy="3281924"/>
          </a:xfrm>
          <a:prstGeom prst="rect">
            <a:avLst/>
          </a:prstGeom>
        </p:spPr>
        <p:txBody>
          <a:bodyPr vert="horz" wrap="square" lIns="0" tIns="0" rIns="0" bIns="0" rtlCol="0">
            <a:spAutoFit/>
          </a:bodyPr>
          <a:lstStyle/>
          <a:p>
            <a:pPr marL="355600" marR="37465" indent="-342900">
              <a:lnSpc>
                <a:spcPct val="80000"/>
              </a:lnSpc>
              <a:buFont typeface="Arial"/>
              <a:buChar char="•"/>
              <a:tabLst>
                <a:tab pos="354965" algn="l"/>
                <a:tab pos="355600" algn="l"/>
              </a:tabLst>
            </a:pPr>
            <a:r>
              <a:rPr sz="2800" dirty="0">
                <a:solidFill>
                  <a:srgbClr val="002060"/>
                </a:solidFill>
              </a:rPr>
              <a:t>IP adresi ya da numarası, bugün suçluların  takibinden online satış ve pazarlamaya kadar çok  çeşitli alanlarda yaygın olarak yararlanılan bir  veridir.</a:t>
            </a:r>
          </a:p>
          <a:p>
            <a:pPr marL="355600" marR="24765" indent="-342900">
              <a:lnSpc>
                <a:spcPct val="80000"/>
              </a:lnSpc>
              <a:spcBef>
                <a:spcPts val="720"/>
              </a:spcBef>
              <a:buFont typeface="Arial"/>
              <a:buChar char="•"/>
              <a:tabLst>
                <a:tab pos="354965" algn="l"/>
                <a:tab pos="355600" algn="l"/>
              </a:tabLst>
            </a:pPr>
            <a:r>
              <a:rPr sz="2800" dirty="0">
                <a:solidFill>
                  <a:srgbClr val="002060"/>
                </a:solidFill>
              </a:rPr>
              <a:t>IP numarasına bakarak kullanıcının bulunduğu  ülkeyi, kenti, enlem ve boylamı ve ISS'yi (İnternet  Servis Sağlayıcısı) belirlemek mümkündür.</a:t>
            </a:r>
          </a:p>
          <a:p>
            <a:pPr marL="355600" marR="5080" indent="-342900">
              <a:lnSpc>
                <a:spcPct val="80000"/>
              </a:lnSpc>
              <a:spcBef>
                <a:spcPts val="720"/>
              </a:spcBef>
              <a:buFont typeface="Arial"/>
              <a:buChar char="•"/>
              <a:tabLst>
                <a:tab pos="354965" algn="l"/>
                <a:tab pos="355600" algn="l"/>
              </a:tabLst>
            </a:pPr>
            <a:r>
              <a:rPr sz="2800" dirty="0">
                <a:solidFill>
                  <a:srgbClr val="002060"/>
                </a:solidFill>
              </a:rPr>
              <a:t>Bu amaçla on binlerce IP numarasının bulunduğu  büyük veritabanlarına ve IP numarasına denk  düşen ülke, kent, ISS gibi verileri alacak program  koduna ihtiyaç duyulmaktadır.</a:t>
            </a:r>
          </a:p>
        </p:txBody>
      </p:sp>
    </p:spTree>
    <p:extLst>
      <p:ext uri="{BB962C8B-B14F-4D97-AF65-F5344CB8AC3E}">
        <p14:creationId xmlns:p14="http://schemas.microsoft.com/office/powerpoint/2010/main" val="1184317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31033" y="339743"/>
            <a:ext cx="5063490" cy="553998"/>
          </a:xfrm>
          <a:prstGeom prst="rect">
            <a:avLst/>
          </a:prstGeom>
        </p:spPr>
        <p:txBody>
          <a:bodyPr vert="horz" wrap="square" lIns="0" tIns="0" rIns="0" bIns="0" rtlCol="0" anchor="b">
            <a:spAutoFit/>
          </a:bodyPr>
          <a:lstStyle/>
          <a:p>
            <a:pPr marL="12700">
              <a:lnSpc>
                <a:spcPct val="100000"/>
              </a:lnSpc>
            </a:pPr>
            <a:r>
              <a:rPr dirty="0"/>
              <a:t>IP adresi ne işe yarar?</a:t>
            </a:r>
          </a:p>
        </p:txBody>
      </p:sp>
      <p:sp>
        <p:nvSpPr>
          <p:cNvPr id="3" name="object 3"/>
          <p:cNvSpPr txBox="1"/>
          <p:nvPr/>
        </p:nvSpPr>
        <p:spPr>
          <a:xfrm>
            <a:off x="1131032" y="1184048"/>
            <a:ext cx="10746837" cy="4371966"/>
          </a:xfrm>
          <a:prstGeom prst="rect">
            <a:avLst/>
          </a:prstGeom>
        </p:spPr>
        <p:txBody>
          <a:bodyPr vert="horz" wrap="square" lIns="0" tIns="0" rIns="0" bIns="0" rtlCol="0">
            <a:spAutoFit/>
          </a:bodyPr>
          <a:lstStyle/>
          <a:p>
            <a:pPr marL="355600" indent="-342900">
              <a:lnSpc>
                <a:spcPts val="2700"/>
              </a:lnSpc>
              <a:buFont typeface="Arial"/>
              <a:buChar char="•"/>
              <a:tabLst>
                <a:tab pos="354965" algn="l"/>
                <a:tab pos="355600" algn="l"/>
              </a:tabLst>
            </a:pPr>
            <a:r>
              <a:rPr sz="2800" dirty="0">
                <a:solidFill>
                  <a:srgbClr val="002060"/>
                </a:solidFill>
              </a:rPr>
              <a:t>Sayfanın, ziyaretçinin ana dilinde ve</a:t>
            </a:r>
            <a:r>
              <a:rPr sz="2800" dirty="0">
                <a:solidFill>
                  <a:srgbClr val="002060"/>
                </a:solidFill>
              </a:rPr>
              <a:t> para </a:t>
            </a:r>
            <a:r>
              <a:rPr sz="2800" dirty="0" err="1" smtClean="0">
                <a:solidFill>
                  <a:srgbClr val="002060"/>
                </a:solidFill>
              </a:rPr>
              <a:t>biriminde</a:t>
            </a:r>
            <a:r>
              <a:rPr lang="tr-TR" sz="2800" dirty="0" smtClean="0">
                <a:solidFill>
                  <a:srgbClr val="002060"/>
                </a:solidFill>
              </a:rPr>
              <a:t> </a:t>
            </a:r>
            <a:r>
              <a:rPr sz="2800" dirty="0" err="1" smtClean="0">
                <a:solidFill>
                  <a:srgbClr val="002060"/>
                </a:solidFill>
              </a:rPr>
              <a:t>gösterilmesi</a:t>
            </a:r>
            <a:endParaRPr sz="2800" dirty="0">
              <a:solidFill>
                <a:srgbClr val="002060"/>
              </a:solidFill>
            </a:endParaRPr>
          </a:p>
          <a:p>
            <a:pPr marL="355600" marR="1021080" indent="-342900">
              <a:lnSpc>
                <a:spcPct val="80000"/>
              </a:lnSpc>
              <a:spcBef>
                <a:spcPts val="600"/>
              </a:spcBef>
              <a:buFont typeface="Arial"/>
              <a:buChar char="•"/>
              <a:tabLst>
                <a:tab pos="354965" algn="l"/>
                <a:tab pos="355600" algn="l"/>
              </a:tabLst>
            </a:pPr>
            <a:r>
              <a:rPr sz="2800" dirty="0">
                <a:solidFill>
                  <a:srgbClr val="002060"/>
                </a:solidFill>
              </a:rPr>
              <a:t>Ziyaretçilerin, coğrafi bölgeye göre </a:t>
            </a:r>
            <a:r>
              <a:rPr sz="2800" dirty="0" err="1">
                <a:solidFill>
                  <a:srgbClr val="002060"/>
                </a:solidFill>
              </a:rPr>
              <a:t>farklı</a:t>
            </a:r>
            <a:r>
              <a:rPr sz="2800" dirty="0">
                <a:solidFill>
                  <a:srgbClr val="002060"/>
                </a:solidFill>
              </a:rPr>
              <a:t> </a:t>
            </a:r>
            <a:r>
              <a:rPr sz="2800" dirty="0" err="1" smtClean="0">
                <a:solidFill>
                  <a:srgbClr val="002060"/>
                </a:solidFill>
              </a:rPr>
              <a:t>sayfalara</a:t>
            </a:r>
            <a:r>
              <a:rPr lang="tr-TR" sz="2800" dirty="0">
                <a:solidFill>
                  <a:srgbClr val="002060"/>
                </a:solidFill>
              </a:rPr>
              <a:t> </a:t>
            </a:r>
            <a:r>
              <a:rPr sz="2800" dirty="0" err="1" smtClean="0">
                <a:solidFill>
                  <a:srgbClr val="002060"/>
                </a:solidFill>
              </a:rPr>
              <a:t>yönlendirilmesi</a:t>
            </a:r>
            <a:endParaRPr lang="tr-TR" sz="2800" dirty="0" smtClean="0">
              <a:solidFill>
                <a:srgbClr val="002060"/>
              </a:solidFill>
            </a:endParaRPr>
          </a:p>
          <a:p>
            <a:pPr marL="355600" marR="1021080" indent="-342900">
              <a:lnSpc>
                <a:spcPct val="80000"/>
              </a:lnSpc>
              <a:spcBef>
                <a:spcPts val="600"/>
              </a:spcBef>
              <a:buFont typeface="Arial"/>
              <a:buChar char="•"/>
              <a:tabLst>
                <a:tab pos="354965" algn="l"/>
                <a:tab pos="355600" algn="l"/>
              </a:tabLst>
            </a:pPr>
            <a:r>
              <a:rPr sz="2800" dirty="0" err="1" smtClean="0">
                <a:solidFill>
                  <a:srgbClr val="002060"/>
                </a:solidFill>
              </a:rPr>
              <a:t>Sayısal</a:t>
            </a:r>
            <a:r>
              <a:rPr sz="2800" dirty="0" smtClean="0">
                <a:solidFill>
                  <a:srgbClr val="002060"/>
                </a:solidFill>
              </a:rPr>
              <a:t> </a:t>
            </a:r>
            <a:r>
              <a:rPr sz="2800" dirty="0">
                <a:solidFill>
                  <a:srgbClr val="002060"/>
                </a:solidFill>
              </a:rPr>
              <a:t>hakların yönetimi</a:t>
            </a:r>
          </a:p>
          <a:p>
            <a:pPr marL="355600" indent="-342900">
              <a:buFont typeface="Arial"/>
              <a:buChar char="•"/>
              <a:tabLst>
                <a:tab pos="354965" algn="l"/>
                <a:tab pos="355600" algn="l"/>
              </a:tabLst>
            </a:pPr>
            <a:r>
              <a:rPr sz="2800" dirty="0">
                <a:solidFill>
                  <a:srgbClr val="002060"/>
                </a:solidFill>
              </a:rPr>
              <a:t>Şifre paylaşımının ve hizmet istismarının önlenmesi</a:t>
            </a:r>
          </a:p>
          <a:p>
            <a:pPr marL="355600" indent="-342900">
              <a:buFont typeface="Arial"/>
              <a:buChar char="•"/>
              <a:tabLst>
                <a:tab pos="354965" algn="l"/>
                <a:tab pos="355600" algn="l"/>
              </a:tabLst>
            </a:pPr>
            <a:r>
              <a:rPr sz="2800" dirty="0">
                <a:solidFill>
                  <a:srgbClr val="002060"/>
                </a:solidFill>
              </a:rPr>
              <a:t>Kredi kartı dolandırıcılığının önlenmesi</a:t>
            </a:r>
          </a:p>
          <a:p>
            <a:pPr marL="355600" indent="-342900">
              <a:buFont typeface="Arial"/>
              <a:buChar char="•"/>
              <a:tabLst>
                <a:tab pos="354965" algn="l"/>
                <a:tab pos="355600" algn="l"/>
              </a:tabLst>
            </a:pPr>
            <a:r>
              <a:rPr sz="2800" dirty="0">
                <a:solidFill>
                  <a:srgbClr val="002060"/>
                </a:solidFill>
              </a:rPr>
              <a:t>İnternet ziyaretçi trafiği istatistiği ve analizi</a:t>
            </a:r>
          </a:p>
          <a:p>
            <a:pPr marL="355600" marR="490220" indent="-342900">
              <a:lnSpc>
                <a:spcPct val="80000"/>
              </a:lnSpc>
              <a:spcBef>
                <a:spcPts val="605"/>
              </a:spcBef>
              <a:buFont typeface="Arial"/>
              <a:buChar char="•"/>
              <a:tabLst>
                <a:tab pos="354965" algn="l"/>
                <a:tab pos="355600" algn="l"/>
              </a:tabLst>
            </a:pPr>
            <a:r>
              <a:rPr sz="2800" dirty="0">
                <a:solidFill>
                  <a:srgbClr val="002060"/>
                </a:solidFill>
              </a:rPr>
              <a:t>Online formlarda ülkeyle ilgili formun otomatik olarak  seçilmesi</a:t>
            </a:r>
          </a:p>
          <a:p>
            <a:pPr marL="355600" indent="-342900">
              <a:buFont typeface="Arial"/>
              <a:buChar char="•"/>
              <a:tabLst>
                <a:tab pos="354965" algn="l"/>
                <a:tab pos="355600" algn="l"/>
              </a:tabLst>
            </a:pPr>
            <a:r>
              <a:rPr sz="2800" dirty="0">
                <a:solidFill>
                  <a:srgbClr val="002060"/>
                </a:solidFill>
              </a:rPr>
              <a:t>İş yapmak istemediğiniz ülkelerden erişimin engellenmesi</a:t>
            </a:r>
          </a:p>
          <a:p>
            <a:pPr marL="355600" indent="-342900">
              <a:lnSpc>
                <a:spcPts val="2700"/>
              </a:lnSpc>
              <a:buFont typeface="Arial"/>
              <a:buChar char="•"/>
              <a:tabLst>
                <a:tab pos="354965" algn="l"/>
                <a:tab pos="355600" algn="l"/>
              </a:tabLst>
            </a:pPr>
            <a:r>
              <a:rPr sz="2800" dirty="0">
                <a:solidFill>
                  <a:srgbClr val="002060"/>
                </a:solidFill>
              </a:rPr>
              <a:t>Satışların ve bağlantı tıklama oranının</a:t>
            </a:r>
            <a:r>
              <a:rPr sz="2800" dirty="0">
                <a:solidFill>
                  <a:srgbClr val="002060"/>
                </a:solidFill>
              </a:rPr>
              <a:t> (click-through</a:t>
            </a:r>
            <a:r>
              <a:rPr sz="2800" dirty="0" smtClean="0">
                <a:solidFill>
                  <a:srgbClr val="002060"/>
                </a:solidFill>
              </a:rPr>
              <a:t>)</a:t>
            </a:r>
            <a:r>
              <a:rPr lang="tr-TR" sz="2800" dirty="0" smtClean="0">
                <a:solidFill>
                  <a:srgbClr val="002060"/>
                </a:solidFill>
              </a:rPr>
              <a:t> </a:t>
            </a:r>
            <a:r>
              <a:rPr sz="2800" dirty="0" err="1" smtClean="0">
                <a:solidFill>
                  <a:srgbClr val="002060"/>
                </a:solidFill>
              </a:rPr>
              <a:t>artırılması</a:t>
            </a:r>
            <a:r>
              <a:rPr sz="2800" dirty="0" smtClean="0">
                <a:solidFill>
                  <a:srgbClr val="002060"/>
                </a:solidFill>
              </a:rPr>
              <a:t> </a:t>
            </a:r>
            <a:r>
              <a:rPr sz="2800" dirty="0">
                <a:solidFill>
                  <a:srgbClr val="002060"/>
                </a:solidFill>
              </a:rPr>
              <a:t>için coğrafi hedefleme (geo targeting)</a:t>
            </a:r>
          </a:p>
        </p:txBody>
      </p:sp>
    </p:spTree>
    <p:extLst>
      <p:ext uri="{BB962C8B-B14F-4D97-AF65-F5344CB8AC3E}">
        <p14:creationId xmlns:p14="http://schemas.microsoft.com/office/powerpoint/2010/main" val="26327743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33578" y="367734"/>
            <a:ext cx="6811009" cy="553998"/>
          </a:xfrm>
          <a:prstGeom prst="rect">
            <a:avLst/>
          </a:prstGeom>
        </p:spPr>
        <p:txBody>
          <a:bodyPr vert="horz" wrap="square" lIns="0" tIns="0" rIns="0" bIns="0" rtlCol="0" anchor="b">
            <a:spAutoFit/>
          </a:bodyPr>
          <a:lstStyle/>
          <a:p>
            <a:pPr marL="12700">
              <a:lnSpc>
                <a:spcPct val="100000"/>
              </a:lnSpc>
            </a:pPr>
            <a:r>
              <a:rPr dirty="0"/>
              <a:t>IP adresinden Kimlik Bilgileri!</a:t>
            </a:r>
          </a:p>
        </p:txBody>
      </p:sp>
      <p:sp>
        <p:nvSpPr>
          <p:cNvPr id="3" name="object 3"/>
          <p:cNvSpPr txBox="1"/>
          <p:nvPr/>
        </p:nvSpPr>
        <p:spPr>
          <a:xfrm>
            <a:off x="1133577" y="1295599"/>
            <a:ext cx="10044495" cy="3192156"/>
          </a:xfrm>
          <a:prstGeom prst="rect">
            <a:avLst/>
          </a:prstGeom>
        </p:spPr>
        <p:txBody>
          <a:bodyPr vert="horz" wrap="square" lIns="0" tIns="0" rIns="0" bIns="0" rtlCol="0">
            <a:spAutoFit/>
          </a:bodyPr>
          <a:lstStyle/>
          <a:p>
            <a:pPr marL="355600" marR="5080" indent="-342900">
              <a:lnSpc>
                <a:spcPct val="90000"/>
              </a:lnSpc>
              <a:buFont typeface="Arial"/>
              <a:buChar char="•"/>
              <a:tabLst>
                <a:tab pos="354965" algn="l"/>
                <a:tab pos="355600" algn="l"/>
              </a:tabLst>
            </a:pPr>
            <a:r>
              <a:rPr sz="2800" dirty="0">
                <a:solidFill>
                  <a:srgbClr val="002060"/>
                </a:solidFill>
              </a:rPr>
              <a:t>Eğer IP adresi statik ise ve bir alan adı ile  ilişkilenmiş ise, yani sadece söz konusu alan adına  (siteye) tahsis edilmiş ise, IP adresinden alan  adına ve oradan da whois bilgileri doğru ise diğer  kimlik bilgilerine ulaşmak mümkündür.</a:t>
            </a:r>
          </a:p>
          <a:p>
            <a:pPr marL="355600" marR="135255" indent="-342900">
              <a:lnSpc>
                <a:spcPct val="90000"/>
              </a:lnSpc>
              <a:spcBef>
                <a:spcPts val="720"/>
              </a:spcBef>
              <a:buFont typeface="Arial"/>
              <a:buChar char="•"/>
              <a:tabLst>
                <a:tab pos="354965" algn="l"/>
                <a:tab pos="355600" algn="l"/>
              </a:tabLst>
            </a:pPr>
            <a:r>
              <a:rPr sz="2800" dirty="0">
                <a:solidFill>
                  <a:srgbClr val="002060"/>
                </a:solidFill>
              </a:rPr>
              <a:t>Eğer IP adresi bir site ile ilişkili, ancak paylaşımlı  bir IP adresi ise (Shared IP), bu durumda aynı IP  üzerinde birden fazla site bulunacağı için, sadece  söz konusu IP tahsisini yapan hosting servisinin  ayrıntılarına ulaşılabilir.</a:t>
            </a:r>
          </a:p>
        </p:txBody>
      </p:sp>
    </p:spTree>
    <p:extLst>
      <p:ext uri="{BB962C8B-B14F-4D97-AF65-F5344CB8AC3E}">
        <p14:creationId xmlns:p14="http://schemas.microsoft.com/office/powerpoint/2010/main" val="31341318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14918" y="395726"/>
            <a:ext cx="6811009" cy="553998"/>
          </a:xfrm>
          <a:prstGeom prst="rect">
            <a:avLst/>
          </a:prstGeom>
        </p:spPr>
        <p:txBody>
          <a:bodyPr vert="horz" wrap="square" lIns="0" tIns="0" rIns="0" bIns="0" rtlCol="0" anchor="b">
            <a:spAutoFit/>
          </a:bodyPr>
          <a:lstStyle/>
          <a:p>
            <a:pPr marL="12700">
              <a:lnSpc>
                <a:spcPct val="100000"/>
              </a:lnSpc>
            </a:pPr>
            <a:r>
              <a:rPr dirty="0"/>
              <a:t>IP adresinden Kimlik Bilgileri!</a:t>
            </a:r>
          </a:p>
        </p:txBody>
      </p:sp>
      <p:sp>
        <p:nvSpPr>
          <p:cNvPr id="3" name="object 3"/>
          <p:cNvSpPr txBox="1"/>
          <p:nvPr/>
        </p:nvSpPr>
        <p:spPr>
          <a:xfrm>
            <a:off x="1114917" y="1239616"/>
            <a:ext cx="9932527" cy="2894126"/>
          </a:xfrm>
          <a:prstGeom prst="rect">
            <a:avLst/>
          </a:prstGeom>
        </p:spPr>
        <p:txBody>
          <a:bodyPr vert="horz" wrap="square" lIns="0" tIns="0" rIns="0" bIns="0" rtlCol="0">
            <a:spAutoFit/>
          </a:bodyPr>
          <a:lstStyle/>
          <a:p>
            <a:pPr marL="355600" marR="332740" indent="-342900">
              <a:lnSpc>
                <a:spcPct val="90000"/>
              </a:lnSpc>
              <a:buFont typeface="Arial"/>
              <a:buChar char="•"/>
              <a:tabLst>
                <a:tab pos="354965" algn="l"/>
                <a:tab pos="355600" algn="l"/>
              </a:tabLst>
            </a:pPr>
            <a:r>
              <a:rPr sz="2800" dirty="0">
                <a:solidFill>
                  <a:srgbClr val="002060"/>
                </a:solidFill>
              </a:rPr>
              <a:t>Eğer IP adresi bireysel kullanıcının internet  bağlantısıyla ilişkilenen bir IP ise, bu durumda  bireysel kullanıcı normal yollardan yukarıdaki  türden bilgilere ulaşamaz.</a:t>
            </a:r>
          </a:p>
          <a:p>
            <a:pPr marL="355600" marR="128905" indent="-342900">
              <a:lnSpc>
                <a:spcPct val="90000"/>
              </a:lnSpc>
              <a:spcBef>
                <a:spcPts val="720"/>
              </a:spcBef>
              <a:buFont typeface="Arial"/>
              <a:buChar char="•"/>
              <a:tabLst>
                <a:tab pos="440690" algn="l"/>
                <a:tab pos="441325" algn="l"/>
              </a:tabLst>
            </a:pPr>
            <a:r>
              <a:rPr sz="2800" dirty="0">
                <a:solidFill>
                  <a:srgbClr val="002060"/>
                </a:solidFill>
              </a:rPr>
              <a:t>IP adresinden ulaşabileceğiniz en ayrıntılı bilgi,  İnternet Servis Sağlayıcının adres ve irtibat  bilgileri olacaktır.</a:t>
            </a:r>
          </a:p>
          <a:p>
            <a:pPr marL="355600" marR="5080" indent="-342900">
              <a:lnSpc>
                <a:spcPct val="90000"/>
              </a:lnSpc>
              <a:spcBef>
                <a:spcPts val="720"/>
              </a:spcBef>
              <a:buFont typeface="Arial"/>
              <a:buChar char="•"/>
              <a:tabLst>
                <a:tab pos="354965" algn="l"/>
                <a:tab pos="355600" algn="l"/>
              </a:tabLst>
            </a:pPr>
            <a:r>
              <a:rPr sz="2800" dirty="0">
                <a:solidFill>
                  <a:srgbClr val="002060"/>
                </a:solidFill>
              </a:rPr>
              <a:t>Yani, sitenizi ziyaret eden veya size email atan  birisinin IP'sinden yola çıkarak o kişiyi bu türden  programlarla tespit edemezsiniz.</a:t>
            </a:r>
          </a:p>
        </p:txBody>
      </p:sp>
    </p:spTree>
    <p:extLst>
      <p:ext uri="{BB962C8B-B14F-4D97-AF65-F5344CB8AC3E}">
        <p14:creationId xmlns:p14="http://schemas.microsoft.com/office/powerpoint/2010/main" val="5757395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44469" y="386396"/>
            <a:ext cx="6515734" cy="553998"/>
          </a:xfrm>
          <a:prstGeom prst="rect">
            <a:avLst/>
          </a:prstGeom>
        </p:spPr>
        <p:txBody>
          <a:bodyPr vert="horz" wrap="square" lIns="0" tIns="0" rIns="0" bIns="0" rtlCol="0" anchor="b">
            <a:spAutoFit/>
          </a:bodyPr>
          <a:lstStyle/>
          <a:p>
            <a:pPr marL="12700">
              <a:lnSpc>
                <a:spcPct val="100000"/>
              </a:lnSpc>
            </a:pPr>
            <a:r>
              <a:rPr dirty="0"/>
              <a:t>Domain nedir , nasıl çalışır ?</a:t>
            </a:r>
          </a:p>
        </p:txBody>
      </p:sp>
      <p:sp>
        <p:nvSpPr>
          <p:cNvPr id="3" name="object 3"/>
          <p:cNvSpPr txBox="1"/>
          <p:nvPr/>
        </p:nvSpPr>
        <p:spPr>
          <a:xfrm>
            <a:off x="1052233" y="1161737"/>
            <a:ext cx="10303122" cy="3453253"/>
          </a:xfrm>
          <a:prstGeom prst="rect">
            <a:avLst/>
          </a:prstGeom>
        </p:spPr>
        <p:txBody>
          <a:bodyPr vert="horz" wrap="square" lIns="0" tIns="0" rIns="0" bIns="0" rtlCol="0">
            <a:spAutoFit/>
          </a:bodyPr>
          <a:lstStyle/>
          <a:p>
            <a:pPr marL="355600" marR="5080" indent="-342900" algn="just">
              <a:lnSpc>
                <a:spcPts val="2880"/>
              </a:lnSpc>
              <a:buFont typeface="Arial"/>
              <a:buChar char="•"/>
              <a:tabLst>
                <a:tab pos="355600" algn="l"/>
              </a:tabLst>
            </a:pPr>
            <a:r>
              <a:rPr sz="2800" dirty="0">
                <a:solidFill>
                  <a:srgbClr val="002060"/>
                </a:solidFill>
              </a:rPr>
              <a:t>İnternet üzerinde kullanılan domainler (alan adı),  IP ( İnternet Protokol ) numaralarına ulaşmak için  kullanılan bir isimlendirme sistemidir.</a:t>
            </a:r>
          </a:p>
          <a:p>
            <a:pPr marL="355600" marR="215265" indent="-342900">
              <a:lnSpc>
                <a:spcPct val="80000"/>
              </a:lnSpc>
              <a:spcBef>
                <a:spcPts val="740"/>
              </a:spcBef>
              <a:buFont typeface="Arial"/>
              <a:buChar char="•"/>
              <a:tabLst>
                <a:tab pos="354965" algn="l"/>
                <a:tab pos="355600" algn="l"/>
              </a:tabLst>
            </a:pPr>
            <a:r>
              <a:rPr sz="2800" dirty="0">
                <a:solidFill>
                  <a:srgbClr val="002060"/>
                </a:solidFill>
              </a:rPr>
              <a:t>İnternet üzerinden makineler birbirlerini IP  dediğimiz numaralar sayesinde bulabilmektedir</a:t>
            </a:r>
            <a:r>
              <a:rPr sz="2800" dirty="0">
                <a:solidFill>
                  <a:srgbClr val="002060"/>
                </a:solidFill>
              </a:rPr>
              <a:t>.  </a:t>
            </a:r>
            <a:endParaRPr lang="tr-TR" sz="2800" dirty="0" smtClean="0">
              <a:solidFill>
                <a:srgbClr val="002060"/>
              </a:solidFill>
            </a:endParaRPr>
          </a:p>
          <a:p>
            <a:pPr marL="12700" marR="215265">
              <a:lnSpc>
                <a:spcPct val="80000"/>
              </a:lnSpc>
              <a:spcBef>
                <a:spcPts val="740"/>
              </a:spcBef>
              <a:tabLst>
                <a:tab pos="354965" algn="l"/>
                <a:tab pos="355600" algn="l"/>
              </a:tabLst>
            </a:pPr>
            <a:r>
              <a:rPr lang="tr-TR" sz="2800" dirty="0">
                <a:solidFill>
                  <a:srgbClr val="002060"/>
                </a:solidFill>
              </a:rPr>
              <a:t>	</a:t>
            </a:r>
            <a:r>
              <a:rPr lang="tr-TR" sz="2800" dirty="0" smtClean="0">
                <a:solidFill>
                  <a:srgbClr val="002060"/>
                </a:solidFill>
              </a:rPr>
              <a:t>	</a:t>
            </a:r>
            <a:r>
              <a:rPr sz="2800" dirty="0" smtClean="0">
                <a:solidFill>
                  <a:srgbClr val="002060"/>
                </a:solidFill>
              </a:rPr>
              <a:t>(</a:t>
            </a:r>
            <a:r>
              <a:rPr sz="2800" dirty="0">
                <a:solidFill>
                  <a:srgbClr val="002060"/>
                </a:solidFill>
              </a:rPr>
              <a:t>örn</a:t>
            </a:r>
            <a:r>
              <a:rPr sz="2800" dirty="0">
                <a:solidFill>
                  <a:srgbClr val="002060"/>
                </a:solidFill>
              </a:rPr>
              <a:t>. </a:t>
            </a:r>
            <a:r>
              <a:rPr sz="2800" dirty="0" smtClean="0">
                <a:solidFill>
                  <a:srgbClr val="002060"/>
                </a:solidFill>
                <a:hlinkClick r:id="rId2"/>
              </a:rPr>
              <a:t>www.a</a:t>
            </a:r>
            <a:r>
              <a:rPr lang="tr-TR" sz="2800" dirty="0" err="1" smtClean="0">
                <a:solidFill>
                  <a:srgbClr val="002060"/>
                </a:solidFill>
                <a:hlinkClick r:id="rId2"/>
              </a:rPr>
              <a:t>nkara</a:t>
            </a:r>
            <a:r>
              <a:rPr sz="2800" dirty="0" smtClean="0">
                <a:solidFill>
                  <a:srgbClr val="002060"/>
                </a:solidFill>
                <a:hlinkClick r:id="rId2"/>
              </a:rPr>
              <a:t>.edu.tr </a:t>
            </a:r>
            <a:r>
              <a:rPr sz="2800" dirty="0">
                <a:solidFill>
                  <a:srgbClr val="002060"/>
                </a:solidFill>
              </a:rPr>
              <a:t>için ip </a:t>
            </a:r>
            <a:r>
              <a:rPr sz="2800" dirty="0" err="1">
                <a:solidFill>
                  <a:srgbClr val="002060"/>
                </a:solidFill>
              </a:rPr>
              <a:t>adresi</a:t>
            </a:r>
            <a:r>
              <a:rPr sz="2800" dirty="0">
                <a:solidFill>
                  <a:srgbClr val="002060"/>
                </a:solidFill>
              </a:rPr>
              <a:t> </a:t>
            </a:r>
            <a:r>
              <a:rPr lang="tr-TR" sz="2800" dirty="0" smtClean="0">
                <a:solidFill>
                  <a:srgbClr val="002060"/>
                </a:solidFill>
              </a:rPr>
              <a:t>80.251.40.153 </a:t>
            </a:r>
            <a:r>
              <a:rPr sz="2800" dirty="0" err="1" smtClean="0">
                <a:solidFill>
                  <a:srgbClr val="002060"/>
                </a:solidFill>
              </a:rPr>
              <a:t>dür</a:t>
            </a:r>
            <a:r>
              <a:rPr sz="2800" dirty="0">
                <a:solidFill>
                  <a:srgbClr val="002060"/>
                </a:solidFill>
              </a:rPr>
              <a:t>. )</a:t>
            </a:r>
          </a:p>
          <a:p>
            <a:pPr marL="355600" marR="91440" indent="-342900">
              <a:lnSpc>
                <a:spcPct val="80000"/>
              </a:lnSpc>
              <a:spcBef>
                <a:spcPts val="715"/>
              </a:spcBef>
              <a:buFont typeface="Arial"/>
              <a:buChar char="•"/>
              <a:tabLst>
                <a:tab pos="354965" algn="l"/>
                <a:tab pos="355600" algn="l"/>
              </a:tabLst>
            </a:pPr>
            <a:r>
              <a:rPr sz="2800" dirty="0">
                <a:solidFill>
                  <a:srgbClr val="002060"/>
                </a:solidFill>
              </a:rPr>
              <a:t>IP adreslerinin hatırlanması ve kullanılması zor  olduğu için bunun yerine kullanılması daha kolay  olan isimlendirme sistemi (domain sistemi )  getirilmiştir.</a:t>
            </a:r>
          </a:p>
        </p:txBody>
      </p:sp>
      <p:sp>
        <p:nvSpPr>
          <p:cNvPr id="4" name="object 4"/>
          <p:cNvSpPr/>
          <p:nvPr/>
        </p:nvSpPr>
        <p:spPr>
          <a:xfrm>
            <a:off x="9228076" y="4836333"/>
            <a:ext cx="1674876" cy="1254544"/>
          </a:xfrm>
          <a:prstGeom prst="rect">
            <a:avLst/>
          </a:prstGeom>
          <a:blipFill>
            <a:blip r:embed="rId3" cstate="print"/>
            <a:stretch>
              <a:fillRect/>
            </a:stretch>
          </a:blipFill>
        </p:spPr>
        <p:txBody>
          <a:bodyPr wrap="square" lIns="0" tIns="0" rIns="0" bIns="0" rtlCol="0"/>
          <a:lstStyle/>
          <a:p>
            <a:endParaRPr/>
          </a:p>
        </p:txBody>
      </p:sp>
    </p:spTree>
    <p:extLst>
      <p:ext uri="{BB962C8B-B14F-4D97-AF65-F5344CB8AC3E}">
        <p14:creationId xmlns:p14="http://schemas.microsoft.com/office/powerpoint/2010/main" val="15296665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nmyo">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nmyo">
      <a:majorFont>
        <a:latin typeface="Times New Roman"/>
        <a:ea typeface=""/>
        <a:cs typeface=""/>
      </a:majorFont>
      <a:minorFont>
        <a:latin typeface="Times New Roman"/>
        <a:ea typeface=""/>
        <a:cs typeface=""/>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nmyo" id="{98FC9F39-2869-4FEB-A3F1-4BD57F75EF41}" vid="{728FA77C-9B79-4EDE-B446-6FF140AB3617}"/>
    </a:ext>
  </a:extLst>
</a:theme>
</file>

<file path=docProps/app.xml><?xml version="1.0" encoding="utf-8"?>
<Properties xmlns="http://schemas.openxmlformats.org/officeDocument/2006/extended-properties" xmlns:vt="http://schemas.openxmlformats.org/officeDocument/2006/docPropsVTypes">
  <Template>nmyo</Template>
  <TotalTime>117</TotalTime>
  <Words>2916</Words>
  <Application>Microsoft Office PowerPoint</Application>
  <PresentationFormat>Geniş ekran</PresentationFormat>
  <Paragraphs>204</Paragraphs>
  <Slides>41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41</vt:i4>
      </vt:variant>
    </vt:vector>
  </HeadingPairs>
  <TitlesOfParts>
    <vt:vector size="45" baseType="lpstr">
      <vt:lpstr>Arial</vt:lpstr>
      <vt:lpstr>Calibri</vt:lpstr>
      <vt:lpstr>Times New Roman</vt:lpstr>
      <vt:lpstr>nmyo</vt:lpstr>
      <vt:lpstr> WEB SİTESİ YAYINA HAZIRLIK İŞLEMLERİ</vt:lpstr>
      <vt:lpstr>IP Adresi Nedir, Ne İşe Yarar?</vt:lpstr>
      <vt:lpstr>IPv4</vt:lpstr>
      <vt:lpstr>IPv6</vt:lpstr>
      <vt:lpstr>IP adresi ne işe yarar?</vt:lpstr>
      <vt:lpstr>IP adresi ne işe yarar?</vt:lpstr>
      <vt:lpstr>IP adresinden Kimlik Bilgileri!</vt:lpstr>
      <vt:lpstr>IP adresinden Kimlik Bilgileri!</vt:lpstr>
      <vt:lpstr>Domain nedir , nasıl çalışır ?</vt:lpstr>
      <vt:lpstr>Domain (Alan Adı)</vt:lpstr>
      <vt:lpstr>Nic.tr</vt:lpstr>
      <vt:lpstr>Nic.tr</vt:lpstr>
      <vt:lpstr>Alt Domain (Sub Domain)</vt:lpstr>
      <vt:lpstr>Domain kayıt işlemi</vt:lpstr>
      <vt:lpstr>Domain kayıt işlemi</vt:lpstr>
      <vt:lpstr>Domain kayıt işlemi</vt:lpstr>
      <vt:lpstr>Domain alırken dikkat edilecekler</vt:lpstr>
      <vt:lpstr>Domain İsmi Seçiminde Dikkat Edilmesi Gerekenler</vt:lpstr>
      <vt:lpstr>Host-Hosting</vt:lpstr>
      <vt:lpstr>Host-Hosting</vt:lpstr>
      <vt:lpstr>Host-Hosting</vt:lpstr>
      <vt:lpstr>Hosting-HIZ</vt:lpstr>
      <vt:lpstr>Hosting-HIZ</vt:lpstr>
      <vt:lpstr>Hosting-VERİLECEK ALANIN BOYUTU</vt:lpstr>
      <vt:lpstr>Hosting-VERİLECEK ALANIN BOYUTU</vt:lpstr>
      <vt:lpstr>Hosting-SERVER DESTEĞİ</vt:lpstr>
      <vt:lpstr>Hosting- Veri transferi</vt:lpstr>
      <vt:lpstr>Hosting sunucusu Unix-Linux vs Windows</vt:lpstr>
      <vt:lpstr>Hosting-SERVER DESTEĞİ</vt:lpstr>
      <vt:lpstr>Web hostumu seçerken neye dikkat etmeliyim?</vt:lpstr>
      <vt:lpstr>Web hostumu seçerken neye dikkat etmeliyim?</vt:lpstr>
      <vt:lpstr>Web hostumu seçerken neye dikkat etmeliyim?</vt:lpstr>
      <vt:lpstr>Reseller Hosting Nedir?</vt:lpstr>
      <vt:lpstr>Reseller Hosting Nedir?</vt:lpstr>
      <vt:lpstr>Dedicated Hosting Nedir?</vt:lpstr>
      <vt:lpstr>Dedicated Hosting Nedir?</vt:lpstr>
      <vt:lpstr>Dedicated Hosting Nedir?</vt:lpstr>
      <vt:lpstr>E-MAIL HOSTING NEDİR?</vt:lpstr>
      <vt:lpstr>PopMail Nedir?</vt:lpstr>
      <vt:lpstr>WebMail Nedir?</vt:lpstr>
      <vt:lpstr>Kaynakça</vt:lpstr>
    </vt:vector>
  </TitlesOfParts>
  <Company>MoTuN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Salih</dc:creator>
  <cp:lastModifiedBy>Salih</cp:lastModifiedBy>
  <cp:revision>10</cp:revision>
  <dcterms:created xsi:type="dcterms:W3CDTF">2020-01-26T08:38:28Z</dcterms:created>
  <dcterms:modified xsi:type="dcterms:W3CDTF">2020-01-26T10:35:33Z</dcterms:modified>
</cp:coreProperties>
</file>