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2" r:id="rId5"/>
    <p:sldId id="263" r:id="rId6"/>
    <p:sldId id="264" r:id="rId7"/>
    <p:sldId id="265"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7F7F9F8-7836-4A76-BE6A-559ADF63AB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279804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7F7F9F8-7836-4A76-BE6A-559ADF63AB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615428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7F7F9F8-7836-4A76-BE6A-559ADF63AB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893420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7F7F9F8-7836-4A76-BE6A-559ADF63AB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38476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7F7F9F8-7836-4A76-BE6A-559ADF63AB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2385446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7F7F9F8-7836-4A76-BE6A-559ADF63AB0D}"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51315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7F7F9F8-7836-4A76-BE6A-559ADF63AB0D}"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392420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7F7F9F8-7836-4A76-BE6A-559ADF63AB0D}"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227767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7F7F9F8-7836-4A76-BE6A-559ADF63AB0D}"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4150661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7F7F9F8-7836-4A76-BE6A-559ADF63AB0D}"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1913091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7F7F9F8-7836-4A76-BE6A-559ADF63AB0D}"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F69A1F-6519-477F-BEE6-A50F8E457C7D}" type="slidenum">
              <a:rPr lang="tr-TR" smtClean="0"/>
              <a:t>‹#›</a:t>
            </a:fld>
            <a:endParaRPr lang="tr-TR"/>
          </a:p>
        </p:txBody>
      </p:sp>
    </p:spTree>
    <p:extLst>
      <p:ext uri="{BB962C8B-B14F-4D97-AF65-F5344CB8AC3E}">
        <p14:creationId xmlns:p14="http://schemas.microsoft.com/office/powerpoint/2010/main" val="2725520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F7F9F8-7836-4A76-BE6A-559ADF63AB0D}"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69A1F-6519-477F-BEE6-A50F8E457C7D}" type="slidenum">
              <a:rPr lang="tr-TR" smtClean="0"/>
              <a:t>‹#›</a:t>
            </a:fld>
            <a:endParaRPr lang="tr-TR"/>
          </a:p>
        </p:txBody>
      </p:sp>
    </p:spTree>
    <p:extLst>
      <p:ext uri="{BB962C8B-B14F-4D97-AF65-F5344CB8AC3E}">
        <p14:creationId xmlns:p14="http://schemas.microsoft.com/office/powerpoint/2010/main" val="1642525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5048" y="545464"/>
            <a:ext cx="10515600" cy="5517007"/>
          </a:xfrm>
        </p:spPr>
        <p:txBody>
          <a:bodyPr>
            <a:normAutofit fontScale="92500" lnSpcReduction="10000"/>
          </a:bodyPr>
          <a:lstStyle/>
          <a:p>
            <a:pPr marL="0" indent="0">
              <a:buNone/>
            </a:pPr>
            <a:r>
              <a:rPr lang="tr-TR" b="1" dirty="0"/>
              <a:t>Dönemin Seyircisi Üzerine Notlar</a:t>
            </a:r>
          </a:p>
          <a:p>
            <a:r>
              <a:rPr lang="tr-TR" dirty="0" smtClean="0"/>
              <a:t>Bir </a:t>
            </a:r>
            <a:r>
              <a:rPr lang="tr-TR" dirty="0"/>
              <a:t>belgede yabancı bir seyirci tiyatroyu ve seyirci davranışları şu biçimde aktarılır; “ezilerek büzülerek daracık locaya girildiğinde yoğun bir duman görülüyor. Parterdeki fesler birbiri yanına dizilmiş saksılar gibi. Bu tek </a:t>
            </a:r>
            <a:r>
              <a:rPr lang="tr-TR" dirty="0" err="1"/>
              <a:t>düzeliği</a:t>
            </a:r>
            <a:r>
              <a:rPr lang="tr-TR" dirty="0"/>
              <a:t> arada bir ulemadan birinin beyaz, yeşil sarığı bozmaktadır. Karşıdaki locada iki Ermeni kadını erkekler gibi sigara içmektedir. Petrol ve tütün kokusu birbirine karışıyor. Açılması geciken perde bir ıslık sesi üzerine kalkıyor. Parterden arada bir oyundan hoşlandıklarını belirten sesler işitiliyor. Perde sonunda silah sesleri büyük alkış topluyor, parterden birkaç bismillah sesi duyuluyor. Locadan oyunu seyreden sansür görevlisi kaygılanıyor, onu kaygılandıran bu seslerin halkı coşturması. Halk birçok sahneyi anlamadığı halde alkışlıyor. Bu bakımdan Osmanlı seyircisi bulunmaz bir seyircidir, çünkü can sıkıntısı nedir bilmez. Kral </a:t>
            </a:r>
            <a:r>
              <a:rPr lang="tr-TR" dirty="0" err="1"/>
              <a:t>Moor</a:t>
            </a:r>
            <a:r>
              <a:rPr lang="tr-TR" dirty="0"/>
              <a:t> Amelia’ya karşı silahını çekince bütün seyirciler hoşnutsuzluk ve protesto. Ermeni kadınlar da bu protestoya katılıyor.” (Refik Ahmet </a:t>
            </a:r>
            <a:r>
              <a:rPr lang="tr-TR" dirty="0" err="1"/>
              <a:t>Sevengil</a:t>
            </a:r>
            <a:r>
              <a:rPr lang="tr-TR" dirty="0"/>
              <a:t>, Türk Tiyatrosu Tarihi, s.156)</a:t>
            </a:r>
          </a:p>
          <a:p>
            <a:endParaRPr lang="tr-TR" dirty="0"/>
          </a:p>
        </p:txBody>
      </p:sp>
    </p:spTree>
    <p:extLst>
      <p:ext uri="{BB962C8B-B14F-4D97-AF65-F5344CB8AC3E}">
        <p14:creationId xmlns:p14="http://schemas.microsoft.com/office/powerpoint/2010/main" val="4218989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77240"/>
            <a:ext cx="10515600" cy="5399723"/>
          </a:xfrm>
        </p:spPr>
        <p:txBody>
          <a:bodyPr>
            <a:normAutofit lnSpcReduction="10000"/>
          </a:bodyPr>
          <a:lstStyle/>
          <a:p>
            <a:r>
              <a:rPr lang="tr-TR" dirty="0"/>
              <a:t>Basında seyircinin kimi davranışları ele alınıyor; </a:t>
            </a:r>
            <a:r>
              <a:rPr lang="tr-TR" dirty="0" err="1"/>
              <a:t>Gedikpaşa’da</a:t>
            </a:r>
            <a:r>
              <a:rPr lang="tr-TR" dirty="0"/>
              <a:t> yukarı katta oturan birinin sahnedeki oyuncu kızlardan birine attığı portakal kızın gözüne geliyor, onu yere düşürüyor. Bölüm aralarında ıslık çalmak, tartımla ayak vurmak gibi durumlardan yakınılıyor, bunları çözmek için Fransız tiyatrosunun örnek alınması gerektiği belirtiliyor. orta kat localara kimse oturmaz olmuştur, çünkü üst katta oturanlar içtikleri suyun yarısını localara dökmektedir; tüm bunlar tiyatroda kolluk görevlileri varken yapılmaktadır. Hatta başka bir tiyatroda bir seyirci Güllü </a:t>
            </a:r>
            <a:r>
              <a:rPr lang="tr-TR" dirty="0" err="1"/>
              <a:t>Agop’un</a:t>
            </a:r>
            <a:r>
              <a:rPr lang="tr-TR" dirty="0"/>
              <a:t> birkaç defa sahneye çıkıp oyun esnasında gürültü yapmak, ıslık çalmak, lakırdı etmek tiyatroya yakışmaz diye nutuk verdiğini, ancak locasına geçtiğinde aynı gürültüyü kendisinin de yaptığına şahit olduğunu belirtir. Yine </a:t>
            </a:r>
            <a:r>
              <a:rPr lang="tr-TR" dirty="0" err="1"/>
              <a:t>Besa</a:t>
            </a:r>
            <a:r>
              <a:rPr lang="tr-TR" dirty="0"/>
              <a:t> oyununun en acıklı yerinde kahkahaların geldiği söylenir. (Metin </a:t>
            </a:r>
            <a:r>
              <a:rPr lang="tr-TR" dirty="0" err="1"/>
              <a:t>And</a:t>
            </a:r>
            <a:r>
              <a:rPr lang="tr-TR" dirty="0"/>
              <a:t>, 100 Soruda Türk Tiyatrosu Tarihi, İstanbul: Gerçek Yay., 1970, s.14)</a:t>
            </a:r>
          </a:p>
          <a:p>
            <a:endParaRPr lang="tr-TR" dirty="0"/>
          </a:p>
        </p:txBody>
      </p:sp>
    </p:spTree>
    <p:extLst>
      <p:ext uri="{BB962C8B-B14F-4D97-AF65-F5344CB8AC3E}">
        <p14:creationId xmlns:p14="http://schemas.microsoft.com/office/powerpoint/2010/main" val="1909285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40664"/>
            <a:ext cx="10515600" cy="5436299"/>
          </a:xfrm>
        </p:spPr>
        <p:txBody>
          <a:bodyPr/>
          <a:lstStyle/>
          <a:p>
            <a:r>
              <a:rPr lang="tr-TR" dirty="0"/>
              <a:t>Bu dönemde tiyatronun faydalı olduğu fikri, Batılılaşmanın bir kimlik kaybını da beraberinde getireceği yönündeki korkulara eşlik eder. Hayal dergisinin 1890 yılından bir örnek; “Biz Avrupa’dan geri kalalım demiyoruz. Lakin </a:t>
            </a:r>
            <a:r>
              <a:rPr lang="tr-TR" dirty="0" err="1"/>
              <a:t>Avrupayı</a:t>
            </a:r>
            <a:r>
              <a:rPr lang="tr-TR" dirty="0"/>
              <a:t> taklit etmeyelim, o maymunluktur. </a:t>
            </a:r>
            <a:r>
              <a:rPr lang="tr-TR" dirty="0" err="1"/>
              <a:t>Avrupanın</a:t>
            </a:r>
            <a:r>
              <a:rPr lang="tr-TR" dirty="0"/>
              <a:t> ahlak ve adeti bizim ahlak ve adetimize taban tabana </a:t>
            </a:r>
            <a:r>
              <a:rPr lang="tr-TR" dirty="0" err="1"/>
              <a:t>mübayindir</a:t>
            </a:r>
            <a:r>
              <a:rPr lang="tr-TR" dirty="0"/>
              <a:t>. Eğer </a:t>
            </a:r>
            <a:r>
              <a:rPr lang="tr-TR" dirty="0" err="1"/>
              <a:t>Avrupayı</a:t>
            </a:r>
            <a:r>
              <a:rPr lang="tr-TR" dirty="0"/>
              <a:t> taklit edecek olursak ahlakı </a:t>
            </a:r>
            <a:r>
              <a:rPr lang="tr-TR" dirty="0" err="1"/>
              <a:t>milliyemizi</a:t>
            </a:r>
            <a:r>
              <a:rPr lang="tr-TR" dirty="0"/>
              <a:t> </a:t>
            </a:r>
            <a:r>
              <a:rPr lang="tr-TR" dirty="0" err="1"/>
              <a:t>kayb</a:t>
            </a:r>
            <a:r>
              <a:rPr lang="tr-TR" dirty="0"/>
              <a:t> ederiz. Onların oyunları bizim ahlakımızı </a:t>
            </a:r>
            <a:r>
              <a:rPr lang="tr-TR" dirty="0" err="1"/>
              <a:t>ifsad</a:t>
            </a:r>
            <a:r>
              <a:rPr lang="tr-TR" dirty="0"/>
              <a:t> eder. Biz de ahlak-i </a:t>
            </a:r>
            <a:r>
              <a:rPr lang="tr-TR" dirty="0" err="1"/>
              <a:t>milliyemize</a:t>
            </a:r>
            <a:r>
              <a:rPr lang="tr-TR" dirty="0"/>
              <a:t> muvafık oyunlarla terakki edelim diyoruz. Anlatabildik mi?” (Metin </a:t>
            </a:r>
            <a:r>
              <a:rPr lang="tr-TR" dirty="0" err="1"/>
              <a:t>And</a:t>
            </a:r>
            <a:r>
              <a:rPr lang="tr-TR" dirty="0"/>
              <a:t>, 100 Soruda Türk Tiyatrosu Tarihi, İstanbul: Gerçek Yay., 1970, s.14).</a:t>
            </a:r>
          </a:p>
          <a:p>
            <a:endParaRPr lang="tr-TR" dirty="0"/>
          </a:p>
        </p:txBody>
      </p:sp>
    </p:spTree>
    <p:extLst>
      <p:ext uri="{BB962C8B-B14F-4D97-AF65-F5344CB8AC3E}">
        <p14:creationId xmlns:p14="http://schemas.microsoft.com/office/powerpoint/2010/main" val="806363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Tanzimat döneminin belli başlı oyun yazarları</a:t>
            </a:r>
            <a:r>
              <a:rPr lang="tr-TR" dirty="0"/>
              <a:t>:</a:t>
            </a:r>
          </a:p>
        </p:txBody>
      </p:sp>
      <p:sp>
        <p:nvSpPr>
          <p:cNvPr id="3" name="İçerik Yer Tutucusu 2"/>
          <p:cNvSpPr>
            <a:spLocks noGrp="1"/>
          </p:cNvSpPr>
          <p:nvPr>
            <p:ph idx="1"/>
          </p:nvPr>
        </p:nvSpPr>
        <p:spPr/>
        <p:txBody>
          <a:bodyPr/>
          <a:lstStyle/>
          <a:p>
            <a:r>
              <a:rPr lang="tr-TR" dirty="0"/>
              <a:t>Namık Kemal (1840-1888), Ahmet Mithat (1884-1912), Şemsettin Sami (1850-1904), </a:t>
            </a:r>
            <a:r>
              <a:rPr lang="tr-TR" dirty="0" err="1"/>
              <a:t>Recaizade</a:t>
            </a:r>
            <a:r>
              <a:rPr lang="tr-TR" dirty="0"/>
              <a:t> Mahmut Ekrem (1847-1931), </a:t>
            </a:r>
            <a:r>
              <a:rPr lang="tr-TR" dirty="0" err="1"/>
              <a:t>Ebüzziya</a:t>
            </a:r>
            <a:r>
              <a:rPr lang="tr-TR" dirty="0"/>
              <a:t> Tevfik (1894-1913), </a:t>
            </a:r>
            <a:r>
              <a:rPr lang="tr-TR" dirty="0" err="1"/>
              <a:t>Samipaşazade</a:t>
            </a:r>
            <a:r>
              <a:rPr lang="tr-TR" dirty="0"/>
              <a:t> Sezai (1858-1936), Muallim Naci (1852-1937), Abdülhak Hamit (1852-1937), Ali Bey, Ahmet </a:t>
            </a:r>
            <a:r>
              <a:rPr lang="tr-TR" dirty="0" err="1"/>
              <a:t>Vefik</a:t>
            </a:r>
            <a:r>
              <a:rPr lang="tr-TR" dirty="0"/>
              <a:t> Paşa (1823-1891), </a:t>
            </a:r>
            <a:r>
              <a:rPr lang="tr-TR" dirty="0" err="1"/>
              <a:t>Feraizcizade</a:t>
            </a:r>
            <a:r>
              <a:rPr lang="tr-TR" dirty="0"/>
              <a:t> Mehmet Şakir (1853-1911), Ali Haydar Bey (1836-1914), </a:t>
            </a:r>
            <a:r>
              <a:rPr lang="tr-TR" dirty="0" err="1"/>
              <a:t>Karakin</a:t>
            </a:r>
            <a:r>
              <a:rPr lang="tr-TR" dirty="0"/>
              <a:t> </a:t>
            </a:r>
            <a:r>
              <a:rPr lang="tr-TR" dirty="0" err="1"/>
              <a:t>Riştuni</a:t>
            </a:r>
            <a:r>
              <a:rPr lang="tr-TR" dirty="0"/>
              <a:t>, </a:t>
            </a:r>
            <a:r>
              <a:rPr lang="tr-TR" dirty="0" err="1"/>
              <a:t>Teodor</a:t>
            </a:r>
            <a:r>
              <a:rPr lang="tr-TR" dirty="0"/>
              <a:t> </a:t>
            </a:r>
            <a:r>
              <a:rPr lang="tr-TR" dirty="0" err="1"/>
              <a:t>Kasab</a:t>
            </a:r>
            <a:endParaRPr lang="tr-TR" dirty="0"/>
          </a:p>
        </p:txBody>
      </p:sp>
    </p:spTree>
    <p:extLst>
      <p:ext uri="{BB962C8B-B14F-4D97-AF65-F5344CB8AC3E}">
        <p14:creationId xmlns:p14="http://schemas.microsoft.com/office/powerpoint/2010/main" val="2737822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Metin </a:t>
            </a:r>
            <a:r>
              <a:rPr lang="tr-TR" b="1" dirty="0" err="1"/>
              <a:t>And’a</a:t>
            </a:r>
            <a:r>
              <a:rPr lang="tr-TR" b="1" dirty="0"/>
              <a:t> göre Tanzimat dönemindeki oyun türleri</a:t>
            </a:r>
            <a:endParaRPr lang="tr-TR" dirty="0"/>
          </a:p>
        </p:txBody>
      </p:sp>
      <p:sp>
        <p:nvSpPr>
          <p:cNvPr id="3" name="İçerik Yer Tutucusu 2"/>
          <p:cNvSpPr>
            <a:spLocks noGrp="1"/>
          </p:cNvSpPr>
          <p:nvPr>
            <p:ph idx="1"/>
          </p:nvPr>
        </p:nvSpPr>
        <p:spPr/>
        <p:txBody>
          <a:bodyPr/>
          <a:lstStyle/>
          <a:p>
            <a:r>
              <a:rPr lang="tr-TR" dirty="0"/>
              <a:t>Komedyalar, </a:t>
            </a:r>
          </a:p>
          <a:p>
            <a:r>
              <a:rPr lang="tr-TR" dirty="0"/>
              <a:t>Manzum Dramlar, </a:t>
            </a:r>
          </a:p>
          <a:p>
            <a:r>
              <a:rPr lang="tr-TR" dirty="0"/>
              <a:t>Romantik Dramlar, </a:t>
            </a:r>
          </a:p>
          <a:p>
            <a:r>
              <a:rPr lang="tr-TR" dirty="0"/>
              <a:t>Melodramlar, </a:t>
            </a:r>
          </a:p>
          <a:p>
            <a:r>
              <a:rPr lang="tr-TR" dirty="0"/>
              <a:t>Duygusal ve Evcil Dramlar, </a:t>
            </a:r>
          </a:p>
          <a:p>
            <a:r>
              <a:rPr lang="tr-TR" dirty="0"/>
              <a:t>Müzikli oyunlar, </a:t>
            </a:r>
          </a:p>
          <a:p>
            <a:r>
              <a:rPr lang="tr-TR" dirty="0"/>
              <a:t>Çeviriler-Uyarlamalar</a:t>
            </a:r>
          </a:p>
        </p:txBody>
      </p:sp>
    </p:spTree>
    <p:extLst>
      <p:ext uri="{BB962C8B-B14F-4D97-AF65-F5344CB8AC3E}">
        <p14:creationId xmlns:p14="http://schemas.microsoft.com/office/powerpoint/2010/main" val="1580587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Osmanlı Cemiyeti</a:t>
            </a:r>
            <a:endParaRPr lang="tr-TR" dirty="0"/>
          </a:p>
        </p:txBody>
      </p:sp>
      <p:sp>
        <p:nvSpPr>
          <p:cNvPr id="3" name="İçerik Yer Tutucusu 2"/>
          <p:cNvSpPr>
            <a:spLocks noGrp="1"/>
          </p:cNvSpPr>
          <p:nvPr>
            <p:ph idx="1"/>
          </p:nvPr>
        </p:nvSpPr>
        <p:spPr/>
        <p:txBody>
          <a:bodyPr>
            <a:normAutofit lnSpcReduction="10000"/>
          </a:bodyPr>
          <a:lstStyle/>
          <a:p>
            <a:r>
              <a:rPr lang="tr-TR" dirty="0"/>
              <a:t>Namık Kemal ve Yeni Osmanlıcılık</a:t>
            </a:r>
          </a:p>
          <a:p>
            <a:r>
              <a:rPr lang="tr-TR" dirty="0"/>
              <a:t>Tanzimat Fermanı’nın mimarları Mustafa Reşit Paşa, Ali Paşa ve </a:t>
            </a:r>
            <a:r>
              <a:rPr lang="tr-TR" dirty="0" err="1"/>
              <a:t>Fuad</a:t>
            </a:r>
            <a:r>
              <a:rPr lang="tr-TR" dirty="0"/>
              <a:t> Paşa’ya karşı Yeni Osmanlılar</a:t>
            </a:r>
          </a:p>
          <a:p>
            <a:r>
              <a:rPr lang="tr-TR" dirty="0"/>
              <a:t>Tasviri Efkâr gazetesinde Namık Kemal, Mustafa Fazıl Paşa’nın mektubundan alıntılar yapar: “Osmanlı milleti içinde ilerici düşüncelere bağlanmış kimseler devlet işlerinin kişisel çıkarlardan önce geldiğine inanırlar. Gençlik de bu inançtadır.”</a:t>
            </a:r>
          </a:p>
          <a:p>
            <a:r>
              <a:rPr lang="tr-TR" dirty="0"/>
              <a:t>Ali Suavi yönetimindeki Muhbir gazetesi kapatılması ve sürgünler</a:t>
            </a:r>
          </a:p>
          <a:p>
            <a:r>
              <a:rPr lang="tr-TR" dirty="0" err="1"/>
              <a:t>Biraraya</a:t>
            </a:r>
            <a:r>
              <a:rPr lang="tr-TR" dirty="0"/>
              <a:t> gelen üyelerin 1867’de Osmanlılar Cemiyeti’ni kurmaları. Fransa ve Londra yılları.  </a:t>
            </a:r>
          </a:p>
          <a:p>
            <a:endParaRPr lang="tr-TR" dirty="0"/>
          </a:p>
        </p:txBody>
      </p:sp>
    </p:spTree>
    <p:extLst>
      <p:ext uri="{BB962C8B-B14F-4D97-AF65-F5344CB8AC3E}">
        <p14:creationId xmlns:p14="http://schemas.microsoft.com/office/powerpoint/2010/main" val="970626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r>
              <a:rPr lang="tr-TR" dirty="0"/>
              <a:t>Namık Kemal İstanbul’a dönüşü. Sürgün olarak Namık Kemal’in Gelibolu mutasarrıflığına, Nuri Bey Ankara’ya, </a:t>
            </a:r>
            <a:r>
              <a:rPr lang="tr-TR" dirty="0" err="1"/>
              <a:t>Ebuziya</a:t>
            </a:r>
            <a:r>
              <a:rPr lang="tr-TR" dirty="0"/>
              <a:t> Tevfik Bey’in İzmir’de başkatipliğe, Reşat Bey’in Bilecik Kaymakamlığı’na atanması. Kemal’in 3 ay sonra görevden alınması.</a:t>
            </a:r>
          </a:p>
          <a:p>
            <a:r>
              <a:rPr lang="tr-TR" dirty="0" err="1"/>
              <a:t>Ebuzziya</a:t>
            </a:r>
            <a:r>
              <a:rPr lang="tr-TR" dirty="0"/>
              <a:t> Tevfik’in Ecel-i Kaza adlı oyununun Güllü </a:t>
            </a:r>
            <a:r>
              <a:rPr lang="tr-TR" dirty="0" err="1"/>
              <a:t>Agop</a:t>
            </a:r>
            <a:r>
              <a:rPr lang="tr-TR" dirty="0"/>
              <a:t>/</a:t>
            </a:r>
            <a:r>
              <a:rPr lang="tr-TR" dirty="0" err="1"/>
              <a:t>Vartovyan</a:t>
            </a:r>
            <a:r>
              <a:rPr lang="tr-TR" dirty="0"/>
              <a:t> yönetimindeki Osmanlı </a:t>
            </a:r>
            <a:r>
              <a:rPr lang="tr-TR" dirty="0" err="1"/>
              <a:t>Kumpanyası’nda</a:t>
            </a:r>
            <a:r>
              <a:rPr lang="tr-TR" dirty="0"/>
              <a:t> sahnelenmesi.</a:t>
            </a:r>
          </a:p>
          <a:p>
            <a:r>
              <a:rPr lang="tr-TR" dirty="0"/>
              <a:t>1873’te Osmanlı </a:t>
            </a:r>
            <a:r>
              <a:rPr lang="tr-TR" dirty="0" err="1"/>
              <a:t>Kumpanyası’nda</a:t>
            </a:r>
            <a:r>
              <a:rPr lang="tr-TR" dirty="0"/>
              <a:t> Edebi Kurul oluşturması. </a:t>
            </a:r>
          </a:p>
          <a:p>
            <a:r>
              <a:rPr lang="tr-TR" dirty="0"/>
              <a:t>1873’te Namık Kemal’in Vatan yahut Silistre adlı oyununun Osmanlı </a:t>
            </a:r>
            <a:r>
              <a:rPr lang="tr-TR" dirty="0" err="1"/>
              <a:t>Kumpanyası’nda</a:t>
            </a:r>
            <a:r>
              <a:rPr lang="tr-TR" dirty="0"/>
              <a:t> oynanışı üzerine tarihe ‘Vatan Olayı’ olarak geçen olaylar; oyun sonrasında yaşananlar, oyunun yarattığı yankılar, hükümetin rahatsızlıkları, oyun yasaklanması, komitenin tüm üyelerinin sürgüne gönderilişi, İbret Gazetesi’nin kapatılışı, Namık Kemal’in Kıbrıs’a, Magosa’ya sürgünü. </a:t>
            </a:r>
            <a:endParaRPr lang="tr-TR" dirty="0"/>
          </a:p>
        </p:txBody>
      </p:sp>
    </p:spTree>
    <p:extLst>
      <p:ext uri="{BB962C8B-B14F-4D97-AF65-F5344CB8AC3E}">
        <p14:creationId xmlns:p14="http://schemas.microsoft.com/office/powerpoint/2010/main" val="2869123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r>
              <a:rPr lang="tr-TR" dirty="0"/>
              <a:t>Abdülaziz’e dönük hükümet darbesinin ardından </a:t>
            </a:r>
            <a:r>
              <a:rPr lang="tr-TR" dirty="0" err="1"/>
              <a:t>V.Murad’ın</a:t>
            </a:r>
            <a:r>
              <a:rPr lang="tr-TR" dirty="0"/>
              <a:t> tahta geçişi ve sürgündeki grubu İstanbul’a çağırışı. Üyelerin döndüklerinde örnek padişah olarak gördükleri </a:t>
            </a:r>
            <a:r>
              <a:rPr lang="tr-TR" dirty="0" err="1"/>
              <a:t>V.Murad’la</a:t>
            </a:r>
            <a:r>
              <a:rPr lang="tr-TR" dirty="0"/>
              <a:t> ilişkileri. </a:t>
            </a:r>
          </a:p>
          <a:p>
            <a:r>
              <a:rPr lang="tr-TR" dirty="0"/>
              <a:t>1876’da Tahta geçen </a:t>
            </a:r>
            <a:r>
              <a:rPr lang="tr-TR" dirty="0" err="1"/>
              <a:t>II.Abdülhamid’in</a:t>
            </a:r>
            <a:r>
              <a:rPr lang="tr-TR" dirty="0"/>
              <a:t> Namık Kemal ve Ziya Paşa’yı anayasa oluşturma komisyonuna dahil edişi. Yeni </a:t>
            </a:r>
            <a:r>
              <a:rPr lang="tr-TR" dirty="0" err="1"/>
              <a:t>Osmanlılar’ın</a:t>
            </a:r>
            <a:r>
              <a:rPr lang="tr-TR" dirty="0"/>
              <a:t> 10 yılı aşkın bir süredir yürüttükleri muhalefetin sonuçlarını almaları ve Osmanlı Devleti’nin meşruti bir monarşiye dönüştürülmesi sürecinde etkin rol alma fırsatları.</a:t>
            </a:r>
          </a:p>
          <a:p>
            <a:r>
              <a:rPr lang="tr-TR" dirty="0" err="1"/>
              <a:t>II.Abdülhamid</a:t>
            </a:r>
            <a:r>
              <a:rPr lang="tr-TR" dirty="0"/>
              <a:t> 1877’de meclisi kapatması. Sadrazam Mithat Paşa’nın desteğiyle, Ziya Paşa ve Namık Kemal’in sürgüne gönderilişi. Kemal’in Midilli ve Rodos yılları, Gülnihal’i yazışı. Kemal’in 1888’de Sakız Adası’nda ölümü ile Yeni Osmanlı hareketinin son buluşu.</a:t>
            </a:r>
          </a:p>
          <a:p>
            <a:r>
              <a:rPr lang="tr-TR" dirty="0"/>
              <a:t>Yeni Osmanlıların muhalefet anlayışı, gerçek ve simgesel padişah ile ilişkileri. </a:t>
            </a:r>
          </a:p>
          <a:p>
            <a:r>
              <a:rPr lang="tr-TR" dirty="0"/>
              <a:t>Yeni Osmanlıların halkı siyasi bir özne olarak tanımlamaları: kamuoyu, siyasi mücadele ve aydın kimliği. </a:t>
            </a:r>
            <a:endParaRPr lang="tr-TR" dirty="0"/>
          </a:p>
        </p:txBody>
      </p:sp>
    </p:spTree>
    <p:extLst>
      <p:ext uri="{BB962C8B-B14F-4D97-AF65-F5344CB8AC3E}">
        <p14:creationId xmlns:p14="http://schemas.microsoft.com/office/powerpoint/2010/main" val="862052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r>
              <a:rPr lang="tr-TR" dirty="0"/>
              <a:t>Şinasi’nin desteği, gazetecilik ve ifade özgürlüğü.</a:t>
            </a:r>
          </a:p>
          <a:p>
            <a:r>
              <a:rPr lang="tr-TR" dirty="0"/>
              <a:t>Yeni Osmanlıların Tanzimat bürokrasinin Batıcılığına karşı Osmanlı-İslam geleneğinin korunması yönündeki çabaları.</a:t>
            </a:r>
          </a:p>
          <a:p>
            <a:r>
              <a:rPr lang="tr-TR" dirty="0"/>
              <a:t>Yeni Osmanlıların İslamcılıkla ilişkileri</a:t>
            </a:r>
          </a:p>
          <a:p>
            <a:r>
              <a:rPr lang="tr-TR" dirty="0"/>
              <a:t>Yeni Osmanlıların Tiyatro ve Edebiyatla ilişkileri. </a:t>
            </a:r>
          </a:p>
          <a:p>
            <a:r>
              <a:rPr lang="tr-TR" dirty="0"/>
              <a:t>Osmanlı Kumpanyasında Edebiyat Heyeti/Komitesi ve Görevleri</a:t>
            </a:r>
          </a:p>
          <a:p>
            <a:r>
              <a:rPr lang="tr-TR" dirty="0"/>
              <a:t>Ermeni ve Müslüman sanatçı ve entelektüellerinin birlikteliği </a:t>
            </a:r>
          </a:p>
          <a:p>
            <a:r>
              <a:rPr lang="tr-TR" dirty="0"/>
              <a:t>Osmanlı </a:t>
            </a:r>
            <a:r>
              <a:rPr lang="tr-TR" dirty="0" err="1"/>
              <a:t>Kumpanyası’da</a:t>
            </a:r>
            <a:r>
              <a:rPr lang="tr-TR" dirty="0"/>
              <a:t> Edebi Heyet; Çift Dilli Repertuar, Politik Baskılar, Ermeni Sanatçı Kadrosu</a:t>
            </a:r>
          </a:p>
          <a:p>
            <a:r>
              <a:rPr lang="tr-TR" dirty="0" err="1"/>
              <a:t>Mağakyan</a:t>
            </a:r>
            <a:r>
              <a:rPr lang="tr-TR" dirty="0"/>
              <a:t>, Ali Bey’i Neden Tokatlamıştı?</a:t>
            </a:r>
          </a:p>
          <a:p>
            <a:r>
              <a:rPr lang="tr-TR" dirty="0" err="1"/>
              <a:t>Karnik</a:t>
            </a:r>
            <a:r>
              <a:rPr lang="tr-TR" dirty="0"/>
              <a:t> </a:t>
            </a:r>
            <a:r>
              <a:rPr lang="tr-TR" dirty="0" err="1"/>
              <a:t>Stephanyan’ın</a:t>
            </a:r>
            <a:r>
              <a:rPr lang="tr-TR" dirty="0"/>
              <a:t> iddiaları</a:t>
            </a:r>
          </a:p>
          <a:p>
            <a:r>
              <a:rPr lang="tr-TR" dirty="0"/>
              <a:t>Vatan Olayı ve Namık Kemal’in Savunması</a:t>
            </a:r>
          </a:p>
          <a:p>
            <a:r>
              <a:rPr lang="tr-TR" dirty="0"/>
              <a:t>Namık Kemal’in siyasi ve sosyal görüşleri</a:t>
            </a:r>
            <a:endParaRPr lang="tr-TR" dirty="0"/>
          </a:p>
        </p:txBody>
      </p:sp>
    </p:spTree>
    <p:extLst>
      <p:ext uri="{BB962C8B-B14F-4D97-AF65-F5344CB8AC3E}">
        <p14:creationId xmlns:p14="http://schemas.microsoft.com/office/powerpoint/2010/main" val="31937304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903</Words>
  <Application>Microsoft Office PowerPoint</Application>
  <PresentationFormat>Geniş ekran</PresentationFormat>
  <Paragraphs>40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Tanzimat döneminin belli başlı oyun yazarları:</vt:lpstr>
      <vt:lpstr>Metin And’a göre Tanzimat dönemindeki oyun türleri</vt:lpstr>
      <vt:lpstr>Yeni Osmanlı Cemiyeti</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TANZİMAT’TA TİYATRO YAŞANTISI, DÖNEM TİYATROSUNUN GENEL ÖZELLİKLERİ, SAHNELER VE TOPLULUKLAR</dc:title>
  <dc:creator>duygu toksoy</dc:creator>
  <cp:lastModifiedBy>duygu toksoy</cp:lastModifiedBy>
  <cp:revision>4</cp:revision>
  <dcterms:created xsi:type="dcterms:W3CDTF">2021-07-27T00:42:50Z</dcterms:created>
  <dcterms:modified xsi:type="dcterms:W3CDTF">2021-07-27T02:14:17Z</dcterms:modified>
</cp:coreProperties>
</file>