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60" r:id="rId4"/>
    <p:sldId id="259" r:id="rId5"/>
    <p:sldId id="265" r:id="rId6"/>
    <p:sldId id="267" r:id="rId7"/>
    <p:sldId id="270" r:id="rId8"/>
    <p:sldId id="272" r:id="rId9"/>
    <p:sldId id="273" r:id="rId10"/>
    <p:sldId id="274" r:id="rId11"/>
    <p:sldId id="278" r:id="rId12"/>
    <p:sldId id="269" r:id="rId13"/>
    <p:sldId id="266" r:id="rId14"/>
    <p:sldId id="261" r:id="rId15"/>
    <p:sldId id="275" r:id="rId16"/>
    <p:sldId id="279" r:id="rId17"/>
    <p:sldId id="280" r:id="rId18"/>
    <p:sldId id="281" r:id="rId19"/>
    <p:sldId id="268" r:id="rId20"/>
    <p:sldId id="284" r:id="rId21"/>
    <p:sldId id="286" r:id="rId22"/>
    <p:sldId id="285" r:id="rId23"/>
    <p:sldId id="283" r:id="rId24"/>
    <p:sldId id="287" r:id="rId25"/>
    <p:sldId id="288" r:id="rId26"/>
    <p:sldId id="290" r:id="rId27"/>
    <p:sldId id="262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8BAC2-A534-483C-8454-B418C592E9A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EE880-9ABC-4E15-BEEE-B05AF4353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30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92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37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05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22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14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66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91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11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85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27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56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84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2C0F3-A72E-4304-A2B4-CDBD3AA96F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4A87-203C-4AB2-9582-6589BE6C98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35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43608" y="1484784"/>
            <a:ext cx="7772400" cy="2160240"/>
          </a:xfrm>
        </p:spPr>
        <p:txBody>
          <a:bodyPr>
            <a:normAutofit fontScale="90000"/>
          </a:bodyPr>
          <a:lstStyle/>
          <a:p>
            <a:r>
              <a:rPr lang="tr-TR" sz="9600" b="1" dirty="0" smtClean="0"/>
              <a:t>TÜRK HUKUK SİSTEMİ</a:t>
            </a:r>
            <a:endParaRPr lang="tr-TR" sz="9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60555" y="5877272"/>
            <a:ext cx="5178966" cy="629948"/>
          </a:xfrm>
        </p:spPr>
        <p:txBody>
          <a:bodyPr/>
          <a:lstStyle/>
          <a:p>
            <a:r>
              <a:rPr lang="tr-TR" dirty="0" smtClean="0"/>
              <a:t>DOÇ. DR. PELİN TAŞKIN</a:t>
            </a:r>
            <a:endParaRPr lang="tr-TR" dirty="0"/>
          </a:p>
        </p:txBody>
      </p:sp>
      <p:sp>
        <p:nvSpPr>
          <p:cNvPr id="4" name="AutoShape 2" descr="data:image/jpeg;base64,/9j/4AAQSkZJRgABAQAAAQABAAD/2wCEAAkGBxQSEhQTEhQUFRUUFRQUFRUUFBUUFBQVFBUWFhQUFBUYHCggGBolHBQUITEhJSkrLi8uFx8zODUsNygtLisBCgoKDg0OGhAQGy8kICQsLCwsLCwsNCwsLCwsLCwsLCwsLCwsLCwsLCwsLCwsLCwsLCwsLCwsLCwsLCwsLCwsLP/AABEIALUBFwMBIgACEQEDEQH/xAAcAAEAAgMBAQEAAAAAAAAAAAAAAwUCBAYBBwj/xABFEAABAwEEBgYGBwcDBQEAAAABAAIDEQQFEiEGMUFRYXETIoGRocEHMkJSsdEUIzNTgqLwFRZUYnKS4YST8UNEg8LSF//EABkBAQEBAQEBAAAAAAAAAAAAAAACAQQDBf/EACoRAAICAQQCAQQBBQEAAAAAAAABAhEDEhMhMUFRFAQyYfCxIzNxofEi/9oADAMBAAIRAxEAPwD7iiIgCIiAIiIAiIgCIiAIiIAiIgCIiAIiIAiIgCIiAIiIAiIgCIiAIiIAiIgCIiAIiIAiIgCIiAIiIAiLF7qAncgMkVVYtIIJXFrXjEDQg66q0BWJp9Cj1ERaAtS0W4NNAC47gtp2pallIFcVKrGzUhDeAJoWuaeIW4oZyMNcuCygrhFdaXzQrgkREWmBUmkOkcdlFKY5CKhgOoe887ApdJL2+jxVBAe40aXam0zc87wBnTkF8YvzSB1oeWWfJoq9z3EYn09aaVx9VoryGQG5eOTJXC7PfFi1cvou7607tNeu8xg+q2MBlRvDjVx5qni0/n1NEp/mNomee7FTwXPRQuncSKSZ/ayVwk7mMObuZ7gtkRMiIbNaZR/JDUVrua3LwXNbvlnXpVcI+n6CafG0PEFopidkx42n3XjfuK+hr4JEGRlksMFtJY5rg+UA5jPnRfWtEdK47cx1AY5WUxxu1iu0bwunFJ9M48sPKOhREXseIREQBERAEREAREQBERAEREAREQBERAFHO8NaSdgUijtBAa6uqhQHFv0cineS5mB7jUOaSD3hbdmuu2Wb7OXpW+6/XTdiCl0ef9YSdpNK7F1C8oxTVnpJtcHOs0hkb9tA9p3jrDwW1Zb/AGyGjWPrxaR5K3LQdYWPRjcO5VUvDJteistF9YHYejeeQJHwVFpDf7GgdR4eTQVBAXZYRuC5H0kwVswc31muBHevPKpKD5LxuOpcG7ctoicBikq73SaUXQtI2KguOwxTWdhc0VoKnbVTfsuSPOGQ0912YVQbUVwZKm2XSKtjt72j6xhB4ZqWO8Wu4c8lu7Fdk6GfMPTHeZEgjzo1jacS41p8O4Lh7luzp8TZZBFZ4zjtEnvvbqaN9Mw0atbtq+m+lDR11oEdoio8soHtbmaA1DgNtM6rgbssrXythOdnszhUVylmyd1t42kcQFyz4lfs7sT1QpeCx+hPtDAYWfRrMB9WTnNM3Y8V9UHLrHsXl32RkJIY0YqklxqXOz1knOq+gxOEkeWxpoCcqU1HhXdwXIXzZejfioRnmOCzLGlcS8crdMvbtlErcJ10p3Vp5qO4nNgtjC/L1mh38r/ZdvFcJ7FUWCfo35HL5K0vBrZWDDm4bszXYaBXCWpJ+TynCm14Z9NRc3olfXSMEUppKzIB2ReNlAdZXSLrjJNHFJNOmERFpgREQBERAEREAREQBERAEREAREQBV98ydUMGt5orBVY+stFdkY8Ssl6NRX9H0cmXsuHcujBVVaoqyvG9lRzC3rBJijaeFO5THh0a+jYREVkhc/pnZhJCGn3hQ7uK6BVt/trEcq56l55v7cv8F4/uRr6KxYIuj14du9XSqbjlqX9XDw7SrZZgd44v8DIqkzwhYmMbh3BZovUgils7S0igFQRqG0UXxWw3U+BskUgo9k01d+IuxMcODmFpC+3Er5jptpNEZ+hDCRiDDNWgrq6uXWALhU12lc/1EU4nT9NNqXAuG25gO/X+D8lu33E0tJArQVJ2N3YicgKfBcy6YR1c40aK1O0UOsdgXI6TaZPtJ6KM4Yhqb7x95+8rnhO40zrlCpWiwvW/2MGFhxuGsDJva7WVTSX3aZBh6R7W+7E4sHLq5lTXRcbnjHIKN2nUBXUDx4DNXllsbITUNFaZl2QpyGZ7So4iVzI5+wySh1ccrXDMEvdXvK/QWhl4PnscUkub6Oa4+9hcW4u2i+RWm/LKz1y6R25ga1vgKntKuNG/SN0TmR4SYdWEgAtFa9Ugcdq6Mc1E5cuOUj7AiwglD2tc01a4BwO8EVBWa6zjCIiAIiIAiIgCIiAIiIAiIgCIiAitMuBpduC1bmiozEdbzU+Sjvh2LBENbjnyVixtAANmSnyb4NO0CkzDvBCxu84XvYd9RyKkvDIxu3PHisbWMMjH7+qVj7NN5ERWSFpXu2sTlurXtw+rdtyUzVxaNj2ipuBxxvBcHZD4BXy5q43j6Q4UwnCD4f4XSrw+kf8ASR6Z/vYRCVRaT6RssrDQh0hFWtrk0e8/cPiuhtJWzzSbdIovSRfTAG2UvLQ/OUt1htKtb2mhPAcV8ivK83dG2KSj2NDiAHbHChLTsNRqWV/3uXvdI91XOJNTrqdqgujQi22+j4YS1hP2knUaeIJ19i5NTmzuUFCPJqX1fDn2aCOtSWVc7aaOLRXjRufNTaHXL0jhI4YsyGjVUjWSdg4r6cz0TwyWWNgeWTxk4ngVY8nMgtOocRTauJve2NscXRtcCQCCRkahxz4f5UTjoSryXjmpt/gvdIL3gs7cGIPlb7opHGPdjHmak7VxlsvOe0tqAGQg5vPVafxHNy0GyRxgT2tvSPeMUNnrQEV+0n2hu5u1VV4XzJO6sj609VoADWjY1jRkAqUL5Ncq4L2yPgZ70zv6jFH2U657wrOzytcfsmAfyl9R2lxr2rmLuglcRhjeeIY4jvovrfo80QdMWyzNpG01zHrkeyOG9XCNnhklR9RuSz9HZ4Wa8MbB+ULeRF1I4wiIgCIiAIiIAiIgCIiAIiIAhKLTvW0YIzvOQ7VjdA17D9ZK+Q6m9VqtFrXfDgjaNtKnmVsolwazVvIdQncQe4pbY8ceWugIUtqbVjhwK8shqxvILKAskuJgKmWjYeq97ONRyK3lq6DCitI6ruRUjjQVOxc7br+kzEcbaZgF7tfYpnJRXJUIOXRDYHOFrAdTNuzgSupXz8PkDxIXNa6hoW0OW3I61LJPK7XaJKbaEt8AuXBPbhpaOjJi1SuyP0nW3E0QskIIBcWsJzdkGtfTgXGnJfL7daLVK0MZZ5eqKHqOAJGVS52RHavo4s8Yd1nudXXVxHKq2m2eEey0761KSk5M9IRUUcpoforZIAJ7fI2ac5thaC+KLdXKj3eA4rvmaYRMaGsimeRlRrQB2Z6lWAM9lgHJnmQsXWilf8IptdfwY4KXL/k3G6TTAuMdmIDjXruIp2UXB3jog2WUyyjMux4MXU11phGscyutkmrn8XGnctaWYDW9vy+a85Sb7Z6QSj0jmJ9GIXPL3sY5zjUlwxHxyC2LNdsceTWNA/la1vwCtpLS2lA5vd/la0lr4hRRdnjJaZZ0V/cGkToRgd1mA+rtaDn1fkudbaOayifUnZkFeHiZ551cOT6xYrayVuJhqPEcwthfLrJbnxGrHEEbvMbV3Ojt9i0tIIo9oGIbDsqO5fQTPntFwiItMCIiAIiIAiIgCIiAIiIAqi0DpbQG+zHmeasbXOGMc47B4rVuaAtZid6zziPbqUvl0avZYIi8LhvCowELXu/1KbiR3FTGVvvDvC1rNaGYnjE31q6xtWGmNuGF7H8cJ5FbygnwvaRUZjeEsUmJgPZ3J5Hg8vB1I3nc0/BcNaXgmok8BnTmV2t7n6l4yqRQV2k6guHfYXZlzmdh3cgubP2jpwdMhkttcm18fjRYxP3jPdXz1rOOwv1l1K6qAupu5rast2tp67stYaB5leNo9yBrzStANu9Yue7XipyoPIrbFgAOt54Y2A9poVg6721oRr1YpS4dtAFloGm+pObndriopQBx7VbR2dmoRsP4iPic1sx2eJppSGp35lNQo5zq02dpr5p1Rqb3NPkr+0lrdQZlsDVCLQdVQ0bwCSpcikiiOIjKN5/DT4qB9lkPsO7SG+avpJHZmr+6g+K1Z3mlSX/rac1Oo2irZYpNoI5keSlfZHMdnTMb66ltROOLFnQmmrsqprzhwhp5itfJVif/ALROX7TRYM10Wg+Uzhvjd4Ob8yubjcug0TfS0t4tePCvku9HCzu0RF6HmEREAREQBERAEREAREQFDpbaujjaSCRXMBchaNOp3HDFGGNGVTrp2L6RaIGvFHCoVDaNFYySW5LynGT6ZcXFdo5Z192l/tu7MlC50z9bn/3FdV+7jhqIXouB+8Lw+O322eu4vCORdYZDtd/cVC66pTqJ/uK7gXA7eFKy4jtKfGQ3j59+zLQ3VI4cnuWUN62qy0LpTTY051XUaTW2GxNoevK4dVm7+Z24L5jb7c6Vxe81Oz9bAscVB8M9IJzVvo6mzaSSWq2QdIeqH5MbUNHVOfPiumtPVr6mYOTn6yd4prXG6F3HLI76UQRFFUg0NXmhBDQM6AGteC6C1WiM115DZX4715zb8npGvBuMmGX2WWyjt3iOFFmLSAaUYOAaQB+Vc7JfFnYaOkiaWmhD5ACDlrBWdjvaGTE6J4cAcJLCXUy1dXmoLo6f6SwHPB3OPwaon20E6mkatRA51rwVO28YxmQdWstk+S1ZL6hrm1x4Bkh1cA1bwZReTSZEgjXqw5d+1azLaQMqV5GgHYfJVL75iIo2KU/6ecjwYsfppOqGY/6abzapbKSLp95Ag4qZfyA9uZqtV9qadpFddKDLiBSi1TaJDqs03+yR8UFntDtVncOeAeBKhyKSRnNbwAQ0EjfUKF1syObjwJrRbMd2Wg+xTm5vkpW3BMdZY2u6pU2VSK5lrzGR7z4Ke22mrRkde0k9ysI9Gz7Up/CAFutuWMChq6m8qoyp2TNJqjlo3q30ampaoOJcO9pV1HZGNya0DsWH0Rge2QCjmHEOa6o/Uq6o5ZYHR2SKhbfjhrDT3hSDSAe6DyePMLpWaHs59uRdIqdt/s9x3YWnzT94otz/AMv/ANKtyPsnRL0XCKm/eKP3X/l+aj/eZlc2P/L803I+xokXqKKzWhsjcTCCOHwO4orJJUREAREQBERAFDabS1gqe7atS8L1bGDQivgFzlotMktSMh7zvILny51HhdnvjwuXLLG232R7QYOAqe8/JUrtLo4z17U4f1Ma5o7A2qjddcbvXxScyQ3wpXxU0N0QjVDGPwt+S4tyTd3/ALOpQilVG9Z4bFax0vRwTYtcjaOqeO0HgVDadHrHss0fOh+FV5PCyCKR8bGNdg1taATurQLU0WvYzNex/wBpEQCfea4Va7vBHYFTnfBKh5L6KVzQGtJa0CgAoAANgAWQnd7zu8qIn9f8rzP9EKdUvZWleiN1giLi8xRlxNS4xtLid5JFSVsRsDcmig3NFB4LAV3LMFSUZVPFK814iA970oiFYDwheUQkpUpQParzFyXhJ/VFjUoDIuWJqvKn9FeV/VVhoIUTgsnBYFvFARzMA2VWk6QDYt/tVZbYsGZINeGpWpHm0e1bup3KOV7RqAJ4uAWqy1V1OH4WVUnS12O8Gq7JoY6+yzvcf/Wije47AK8G18C4KfjQdpLvBQTWxjfWkpwFPgM1STZLdFhcV6SQO6w6hriGTc9jhmeARUJvMOP1Ub3ngK5c80XvHcSpHjJwbPriIi6jxCIsZH0BO4VQGM0wYKuNAqC33w5+UeQ945D/ACta0yulNXGu4eyOzb2rAR5/r9BcOXNKXEejrx4lHlkLIs6nrHe7UP6Qpizf4/JStjWdFz6T21EIZ+v8lTMB/wCSlQFNDEXZgKlExsqNI3kWd/EtG/2hxXz65b6FmtRkfQR4XMeScNGkjPdWoFBxX1e33G6eMxnqgkGuRORrqIKqGejKzGvSPkdiyIDgBnnsC1YZOadcGPLFRas0otLbO7aRuqAa8atJWwdJLP8AeeB8lJB6Jbsaa9C8nXnNKB3NcArOD0f3czVZY/xFzviV1bEfTOfekVDdJ7P96O0O+SzGkdnP/Vb3H5Lo4tF7G31bLAP/ABMPxCydo3ZD/wBtD/tM+SzYj+/8G/I51l/Qfet7ip23vEdT2/2lW50Vsf8ADRf2BY/utZPuWDlUfArHgias7Ks3vENcjO0FeftmL72PxW5NoXY3a4u57x5rSm9HtlPq9K3lK7zWbEfybvyJReTDqezxT6cz32eK0n+j1lKMtFobwxg/EKCX0eOIoLXPTjgPknx4+2bvyLE3pH95H3rz9px/eR96pHejV/8AFyf2tULvRvLstR7WBPjx9sb8vRfm8o/vGd68N5M+8Z4LnXejmb+J/IF5/wDnk/8AEfkWfHj7G/L0X8l6x/eN8FpT39EP+p3LQHo8l2z/AJQjvR07bMewBb8eHtmb8vRK7SOH3iq+8dKGFpDRXiVvj0ct2zP8Pkpo/R9APWc48yVUcGNEvNNnL3TfbYgcVSSarc/bUsppDET2VXVWfRWzR+yDzzVnDCxnqNA7FeiN3RGuVdnI2e4bXNnI/AN2fwVrY9FYI83kyHjq7ldulUTirIYYGsFGNa0cBRFESi0HYoiidO0bVZhKobYeo7kVg607lE6UlRKSopIqYbI46h35KZtgdvb4/Jb4QFc20j33Gaguw+8OwEqOW5XO1TFv9MbSe9xI8FZhyy6VUoR9EuUijg0XjDw+SSaYjMCR4wV2HA0AFXzclhVeOkA1qiaNgFehabLa3ZnyBK2GzDj3KkyXFkq9WAeF7VXZNGS8XhKxJRyFGdViSsapVS3ZtGQK9UdV7VYmKM0osMS8xLbFGdEwrDEscSyzaZJhC8ICwxLHEss2jJ6rrXIQt4uUM7QQhpXdOSsC9JWUKwqqJPCVisisShh5VYkr0heFq0wjK8WT3AItMOrtTqNKrC5ESRSMsS9j7e0koigo0r5vboG1w4vxU8lqXFpF9INDHh/FXyXqLUk0xZb3hOWRPeNbWkhUejlue6ZzXEmrA8knbU6twpkiLnl98f3wzqxpbcv3yjpHuoqm22sg5Aczn4LxFUzxictfek0sVaZ9tB4BcXbPSdbGGjMI51PmiKVJ2VXBsXd6WbZUB7YndhHmvoGj2mj5wMUbRycfkvEXTHlWzykqZ2FntGIVpRTIiwkELxEWGni8XqLAF4iIDwrEoiCzFERDTErEoiGGvaI1oOaiLUYzyiYURUYe4VFKaBEWks47SS9XtyGWa9RF6ow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4" descr="data:image/jpeg;base64,/9j/4AAQSkZJRgABAQAAAQABAAD/2wCEAAkGBxQSEhQTEhQUFRUUFRQUFRUUFBUUFBQVFBUWFhQUFBUYHCggGBolHBQUITEhJSkrLi8uFx8zODUsNygtLisBCgoKDg0OGhAQGy8kICQsLCwsLCwsNCwsLCwsLCwsLCwsLCwsLCwsLCwsLCwsLCwsLCwsLCwsLCwsLCwsLCwsLP/AABEIALUBFwMBIgACEQEDEQH/xAAcAAEAAgMBAQEAAAAAAAAAAAAAAwUCBAYBBwj/xABFEAABAwEEBgYGBwcDBQEAAAABAAIDEQQFEiEGMUFRYXETIoGRocEHMkJSsdEUIzNTgqLwFRZUYnKS4YST8UNEg8LSF//EABkBAQEBAQEBAAAAAAAAAAAAAAACAQQDBf/EACoRAAICAQQCAQQBBQEAAAAAAAABAhEDEhMhMUFRFAQyYfCxIzNxofEi/9oADAMBAAIRAxEAPwD7iiIgCIiAIiIAiIgCIiAIiIAiIgCIiAIiIAiIgCIiAIiIAiIgCIiAIiIAiIgCIiAIiIAiIgCIiAIiIAiLF7qAncgMkVVYtIIJXFrXjEDQg66q0BWJp9Cj1ERaAtS0W4NNAC47gtp2pallIFcVKrGzUhDeAJoWuaeIW4oZyMNcuCygrhFdaXzQrgkREWmBUmkOkcdlFKY5CKhgOoe887ApdJL2+jxVBAe40aXam0zc87wBnTkF8YvzSB1oeWWfJoq9z3EYn09aaVx9VoryGQG5eOTJXC7PfFi1cvou7607tNeu8xg+q2MBlRvDjVx5qni0/n1NEp/mNomee7FTwXPRQuncSKSZ/ayVwk7mMObuZ7gtkRMiIbNaZR/JDUVrua3LwXNbvlnXpVcI+n6CafG0PEFopidkx42n3XjfuK+hr4JEGRlksMFtJY5rg+UA5jPnRfWtEdK47cx1AY5WUxxu1iu0bwunFJ9M48sPKOhREXseIREQBERAEREAREQBERAEREAREQBERAFHO8NaSdgUijtBAa6uqhQHFv0cineS5mB7jUOaSD3hbdmuu2Wb7OXpW+6/XTdiCl0ef9YSdpNK7F1C8oxTVnpJtcHOs0hkb9tA9p3jrDwW1Zb/AGyGjWPrxaR5K3LQdYWPRjcO5VUvDJteistF9YHYejeeQJHwVFpDf7GgdR4eTQVBAXZYRuC5H0kwVswc31muBHevPKpKD5LxuOpcG7ctoicBikq73SaUXQtI2KguOwxTWdhc0VoKnbVTfsuSPOGQ0912YVQbUVwZKm2XSKtjt72j6xhB4ZqWO8Wu4c8lu7Fdk6GfMPTHeZEgjzo1jacS41p8O4Lh7luzp8TZZBFZ4zjtEnvvbqaN9Mw0atbtq+m+lDR11oEdoio8soHtbmaA1DgNtM6rgbssrXythOdnszhUVylmyd1t42kcQFyz4lfs7sT1QpeCx+hPtDAYWfRrMB9WTnNM3Y8V9UHLrHsXl32RkJIY0YqklxqXOz1knOq+gxOEkeWxpoCcqU1HhXdwXIXzZejfioRnmOCzLGlcS8crdMvbtlErcJ10p3Vp5qO4nNgtjC/L1mh38r/ZdvFcJ7FUWCfo35HL5K0vBrZWDDm4bszXYaBXCWpJ+TynCm14Z9NRc3olfXSMEUppKzIB2ReNlAdZXSLrjJNHFJNOmERFpgREQBERAEREAREQBERAEREAREQBV98ydUMGt5orBVY+stFdkY8Ssl6NRX9H0cmXsuHcujBVVaoqyvG9lRzC3rBJijaeFO5THh0a+jYREVkhc/pnZhJCGn3hQ7uK6BVt/trEcq56l55v7cv8F4/uRr6KxYIuj14du9XSqbjlqX9XDw7SrZZgd44v8DIqkzwhYmMbh3BZovUgils7S0igFQRqG0UXxWw3U+BskUgo9k01d+IuxMcODmFpC+3Er5jptpNEZ+hDCRiDDNWgrq6uXWALhU12lc/1EU4nT9NNqXAuG25gO/X+D8lu33E0tJArQVJ2N3YicgKfBcy6YR1c40aK1O0UOsdgXI6TaZPtJ6KM4Yhqb7x95+8rnhO40zrlCpWiwvW/2MGFhxuGsDJva7WVTSX3aZBh6R7W+7E4sHLq5lTXRcbnjHIKN2nUBXUDx4DNXllsbITUNFaZl2QpyGZ7So4iVzI5+wySh1ccrXDMEvdXvK/QWhl4PnscUkub6Oa4+9hcW4u2i+RWm/LKz1y6R25ga1vgKntKuNG/SN0TmR4SYdWEgAtFa9Ugcdq6Mc1E5cuOUj7AiwglD2tc01a4BwO8EVBWa6zjCIiAIiIAiIgCIiAIiIAiIgCIiAitMuBpduC1bmiozEdbzU+Sjvh2LBENbjnyVixtAANmSnyb4NO0CkzDvBCxu84XvYd9RyKkvDIxu3PHisbWMMjH7+qVj7NN5ERWSFpXu2sTlurXtw+rdtyUzVxaNj2ipuBxxvBcHZD4BXy5q43j6Q4UwnCD4f4XSrw+kf8ASR6Z/vYRCVRaT6RssrDQh0hFWtrk0e8/cPiuhtJWzzSbdIovSRfTAG2UvLQ/OUt1htKtb2mhPAcV8ivK83dG2KSj2NDiAHbHChLTsNRqWV/3uXvdI91XOJNTrqdqgujQi22+j4YS1hP2knUaeIJ19i5NTmzuUFCPJqX1fDn2aCOtSWVc7aaOLRXjRufNTaHXL0jhI4YsyGjVUjWSdg4r6cz0TwyWWNgeWTxk4ngVY8nMgtOocRTauJve2NscXRtcCQCCRkahxz4f5UTjoSryXjmpt/gvdIL3gs7cGIPlb7opHGPdjHmak7VxlsvOe0tqAGQg5vPVafxHNy0GyRxgT2tvSPeMUNnrQEV+0n2hu5u1VV4XzJO6sj609VoADWjY1jRkAqUL5Ncq4L2yPgZ70zv6jFH2U657wrOzytcfsmAfyl9R2lxr2rmLuglcRhjeeIY4jvovrfo80QdMWyzNpG01zHrkeyOG9XCNnhklR9RuSz9HZ4Wa8MbB+ULeRF1I4wiIgCIiAIiIAiIgCIiAIiIAhKLTvW0YIzvOQ7VjdA17D9ZK+Q6m9VqtFrXfDgjaNtKnmVsolwazVvIdQncQe4pbY8ceWugIUtqbVjhwK8shqxvILKAskuJgKmWjYeq97ONRyK3lq6DCitI6ruRUjjQVOxc7br+kzEcbaZgF7tfYpnJRXJUIOXRDYHOFrAdTNuzgSupXz8PkDxIXNa6hoW0OW3I61LJPK7XaJKbaEt8AuXBPbhpaOjJi1SuyP0nW3E0QskIIBcWsJzdkGtfTgXGnJfL7daLVK0MZZ5eqKHqOAJGVS52RHavo4s8Yd1nudXXVxHKq2m2eEey0761KSk5M9IRUUcpoforZIAJ7fI2ac5thaC+KLdXKj3eA4rvmaYRMaGsimeRlRrQB2Z6lWAM9lgHJnmQsXWilf8IptdfwY4KXL/k3G6TTAuMdmIDjXruIp2UXB3jog2WUyyjMux4MXU11phGscyutkmrn8XGnctaWYDW9vy+a85Sb7Z6QSj0jmJ9GIXPL3sY5zjUlwxHxyC2LNdsceTWNA/la1vwCtpLS2lA5vd/la0lr4hRRdnjJaZZ0V/cGkToRgd1mA+rtaDn1fkudbaOayifUnZkFeHiZ551cOT6xYrayVuJhqPEcwthfLrJbnxGrHEEbvMbV3Ojt9i0tIIo9oGIbDsqO5fQTPntFwiItMCIiAIiIAiIgCIiAIiIAqi0DpbQG+zHmeasbXOGMc47B4rVuaAtZid6zziPbqUvl0avZYIi8LhvCowELXu/1KbiR3FTGVvvDvC1rNaGYnjE31q6xtWGmNuGF7H8cJ5FbygnwvaRUZjeEsUmJgPZ3J5Hg8vB1I3nc0/BcNaXgmok8BnTmV2t7n6l4yqRQV2k6guHfYXZlzmdh3cgubP2jpwdMhkttcm18fjRYxP3jPdXz1rOOwv1l1K6qAupu5rast2tp67stYaB5leNo9yBrzStANu9Yue7XipyoPIrbFgAOt54Y2A9poVg6721oRr1YpS4dtAFloGm+pObndriopQBx7VbR2dmoRsP4iPic1sx2eJppSGp35lNQo5zq02dpr5p1Rqb3NPkr+0lrdQZlsDVCLQdVQ0bwCSpcikiiOIjKN5/DT4qB9lkPsO7SG+avpJHZmr+6g+K1Z3mlSX/rac1Oo2irZYpNoI5keSlfZHMdnTMb66ltROOLFnQmmrsqprzhwhp5itfJVif/ALROX7TRYM10Wg+Uzhvjd4Ob8yubjcug0TfS0t4tePCvku9HCzu0RF6HmEREAREQBERAEREAREQFDpbaujjaSCRXMBchaNOp3HDFGGNGVTrp2L6RaIGvFHCoVDaNFYySW5LynGT6ZcXFdo5Z192l/tu7MlC50z9bn/3FdV+7jhqIXouB+8Lw+O322eu4vCORdYZDtd/cVC66pTqJ/uK7gXA7eFKy4jtKfGQ3j59+zLQ3VI4cnuWUN62qy0LpTTY051XUaTW2GxNoevK4dVm7+Z24L5jb7c6Vxe81Oz9bAscVB8M9IJzVvo6mzaSSWq2QdIeqH5MbUNHVOfPiumtPVr6mYOTn6yd4prXG6F3HLI76UQRFFUg0NXmhBDQM6AGteC6C1WiM115DZX4715zb8npGvBuMmGX2WWyjt3iOFFmLSAaUYOAaQB+Vc7JfFnYaOkiaWmhD5ACDlrBWdjvaGTE6J4cAcJLCXUy1dXmoLo6f6SwHPB3OPwaon20E6mkatRA51rwVO28YxmQdWstk+S1ZL6hrm1x4Bkh1cA1bwZReTSZEgjXqw5d+1azLaQMqV5GgHYfJVL75iIo2KU/6ecjwYsfppOqGY/6abzapbKSLp95Ag4qZfyA9uZqtV9qadpFddKDLiBSi1TaJDqs03+yR8UFntDtVncOeAeBKhyKSRnNbwAQ0EjfUKF1syObjwJrRbMd2Wg+xTm5vkpW3BMdZY2u6pU2VSK5lrzGR7z4Ke22mrRkde0k9ysI9Gz7Up/CAFutuWMChq6m8qoyp2TNJqjlo3q30ampaoOJcO9pV1HZGNya0DsWH0Rge2QCjmHEOa6o/Uq6o5ZYHR2SKhbfjhrDT3hSDSAe6DyePMLpWaHs59uRdIqdt/s9x3YWnzT94otz/AMv/ANKtyPsnRL0XCKm/eKP3X/l+aj/eZlc2P/L803I+xokXqKKzWhsjcTCCOHwO4orJJUREAREQBERAFDabS1gqe7atS8L1bGDQivgFzlotMktSMh7zvILny51HhdnvjwuXLLG232R7QYOAqe8/JUrtLo4z17U4f1Ma5o7A2qjddcbvXxScyQ3wpXxU0N0QjVDGPwt+S4tyTd3/ALOpQilVG9Z4bFax0vRwTYtcjaOqeO0HgVDadHrHss0fOh+FV5PCyCKR8bGNdg1taATurQLU0WvYzNex/wBpEQCfea4Va7vBHYFTnfBKh5L6KVzQGtJa0CgAoAANgAWQnd7zu8qIn9f8rzP9EKdUvZWleiN1giLi8xRlxNS4xtLid5JFSVsRsDcmig3NFB4LAV3LMFSUZVPFK814iA970oiFYDwheUQkpUpQParzFyXhJ/VFjUoDIuWJqvKn9FeV/VVhoIUTgsnBYFvFARzMA2VWk6QDYt/tVZbYsGZINeGpWpHm0e1bup3KOV7RqAJ4uAWqy1V1OH4WVUnS12O8Gq7JoY6+yzvcf/Wije47AK8G18C4KfjQdpLvBQTWxjfWkpwFPgM1STZLdFhcV6SQO6w6hriGTc9jhmeARUJvMOP1Ub3ngK5c80XvHcSpHjJwbPriIi6jxCIsZH0BO4VQGM0wYKuNAqC33w5+UeQ945D/ACta0yulNXGu4eyOzb2rAR5/r9BcOXNKXEejrx4lHlkLIs6nrHe7UP6Qpizf4/JStjWdFz6T21EIZ+v8lTMB/wCSlQFNDEXZgKlExsqNI3kWd/EtG/2hxXz65b6FmtRkfQR4XMeScNGkjPdWoFBxX1e33G6eMxnqgkGuRORrqIKqGejKzGvSPkdiyIDgBnnsC1YZOadcGPLFRas0otLbO7aRuqAa8atJWwdJLP8AeeB8lJB6Jbsaa9C8nXnNKB3NcArOD0f3czVZY/xFzviV1bEfTOfekVDdJ7P96O0O+SzGkdnP/Vb3H5Lo4tF7G31bLAP/ABMPxCydo3ZD/wBtD/tM+SzYj+/8G/I51l/Qfet7ip23vEdT2/2lW50Vsf8ADRf2BY/utZPuWDlUfArHgias7Ks3vENcjO0FeftmL72PxW5NoXY3a4u57x5rSm9HtlPq9K3lK7zWbEfybvyJReTDqezxT6cz32eK0n+j1lKMtFobwxg/EKCX0eOIoLXPTjgPknx4+2bvyLE3pH95H3rz9px/eR96pHejV/8AFyf2tULvRvLstR7WBPjx9sb8vRfm8o/vGd68N5M+8Z4LnXejmb+J/IF5/wDnk/8AEfkWfHj7G/L0X8l6x/eN8FpT39EP+p3LQHo8l2z/AJQjvR07bMewBb8eHtmb8vRK7SOH3iq+8dKGFpDRXiVvj0ct2zP8Pkpo/R9APWc48yVUcGNEvNNnL3TfbYgcVSSarc/bUsppDET2VXVWfRWzR+yDzzVnDCxnqNA7FeiN3RGuVdnI2e4bXNnI/AN2fwVrY9FYI83kyHjq7ldulUTirIYYGsFGNa0cBRFESi0HYoiidO0bVZhKobYeo7kVg607lE6UlRKSopIqYbI46h35KZtgdvb4/Jb4QFc20j33Gaguw+8OwEqOW5XO1TFv9MbSe9xI8FZhyy6VUoR9EuUijg0XjDw+SSaYjMCR4wV2HA0AFXzclhVeOkA1qiaNgFehabLa3ZnyBK2GzDj3KkyXFkq9WAeF7VXZNGS8XhKxJRyFGdViSsapVS3ZtGQK9UdV7VYmKM0osMS8xLbFGdEwrDEscSyzaZJhC8ICwxLHEss2jJ6rrXIQt4uUM7QQhpXdOSsC9JWUKwqqJPCVisisShh5VYkr0heFq0wjK8WT3AItMOrtTqNKrC5ESRSMsS9j7e0koigo0r5vboG1w4vxU8lqXFpF9INDHh/FXyXqLUk0xZb3hOWRPeNbWkhUejlue6ZzXEmrA8knbU6twpkiLnl98f3wzqxpbcv3yjpHuoqm22sg5Aczn4LxFUzxictfek0sVaZ9tB4BcXbPSdbGGjMI51PmiKVJ2VXBsXd6WbZUB7YndhHmvoGj2mj5wMUbRycfkvEXTHlWzykqZ2FntGIVpRTIiwkELxEWGni8XqLAF4iIDwrEoiCzFERDTErEoiGGvaI1oOaiLUYzyiYURUYe4VFKaBEWks47SS9XtyGWa9RF6ow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56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7"/>
            <a:ext cx="8229600" cy="42484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dirty="0" smtClean="0"/>
              <a:t>Doğrudan </a:t>
            </a:r>
            <a:r>
              <a:rPr lang="tr-TR" sz="2400" dirty="0"/>
              <a:t>veya </a:t>
            </a:r>
            <a:r>
              <a:rPr lang="tr-TR" sz="2400" dirty="0" err="1"/>
              <a:t>CB’nin</a:t>
            </a:r>
            <a:r>
              <a:rPr lang="tr-TR" sz="2400" dirty="0"/>
              <a:t> iadesi üzerine, TBMM üye tamsayısının </a:t>
            </a:r>
            <a:r>
              <a:rPr lang="tr-TR" sz="2400" i="1" dirty="0"/>
              <a:t>2/3 çoğunluğu</a:t>
            </a:r>
            <a:r>
              <a:rPr lang="tr-TR" sz="2400" dirty="0"/>
              <a:t> ile kabul edilen AY değişikliğine ilişkin kanun veya gerekli görülen maddeleri CB tarafından </a:t>
            </a:r>
            <a:r>
              <a:rPr lang="tr-TR" sz="2400" b="1" dirty="0"/>
              <a:t>halk oyuna </a:t>
            </a:r>
            <a:r>
              <a:rPr lang="tr-TR" sz="2400" dirty="0"/>
              <a:t>sunulabilir</a:t>
            </a:r>
            <a:r>
              <a:rPr lang="tr-TR" sz="2400" dirty="0" smtClean="0"/>
              <a:t>.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r>
              <a:rPr lang="tr-TR" sz="2400" dirty="0"/>
              <a:t>Halkoylamasına sunulmayan AY değişikliğine ilişkin kanun veya ilgili maddeler Resmi Gazetede yayınlanır</a:t>
            </a:r>
            <a:r>
              <a:rPr lang="tr-TR" sz="2400" dirty="0" smtClean="0"/>
              <a:t>.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1930334" y="908720"/>
            <a:ext cx="5900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/>
              <a:t>Anayasanın </a:t>
            </a:r>
            <a:r>
              <a:rPr lang="tr-TR" sz="2800" b="1" dirty="0" smtClean="0"/>
              <a:t>Değiştirilmesi (AY md.175)</a:t>
            </a:r>
            <a:endParaRPr lang="tr-TR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239" y="5013176"/>
            <a:ext cx="29337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1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7"/>
            <a:ext cx="8229600" cy="42484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400" dirty="0" smtClean="0"/>
          </a:p>
          <a:p>
            <a:pPr marL="0" indent="0" algn="ctr">
              <a:buNone/>
            </a:pPr>
            <a:r>
              <a:rPr lang="tr-TR" sz="2400" b="1" dirty="0" smtClean="0"/>
              <a:t>AY Değişikliği Teklifi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000" b="1" i="1" dirty="0" smtClean="0"/>
              <a:t>3/5 oydan az	 3/5 (360) ile 2/3 (400)                     2/3 (400)’den fazla </a:t>
            </a:r>
            <a:r>
              <a:rPr lang="tr-TR" sz="2000" b="1" i="1" dirty="0"/>
              <a:t> </a:t>
            </a:r>
            <a:r>
              <a:rPr lang="tr-TR" sz="2000" b="1" i="1" dirty="0" smtClean="0"/>
              <a:t>	       	 çoğunlukla aynen </a:t>
            </a:r>
            <a:r>
              <a:rPr lang="tr-TR" sz="2000" b="1" i="1" dirty="0"/>
              <a:t>kabul </a:t>
            </a:r>
            <a:r>
              <a:rPr lang="tr-TR" sz="2000" b="1" i="1" dirty="0" smtClean="0"/>
              <a:t>                         oyla kabul edilirse</a:t>
            </a:r>
          </a:p>
          <a:p>
            <a:pPr marL="0" indent="0" algn="just">
              <a:buNone/>
            </a:pPr>
            <a:r>
              <a:rPr lang="tr-TR" sz="2000" dirty="0" smtClean="0"/>
              <a:t>RED                        1) CB meclise iade 	                        1) CB onaylayabilir</a:t>
            </a:r>
          </a:p>
          <a:p>
            <a:pPr marL="0" indent="0" algn="r">
              <a:buNone/>
            </a:pPr>
            <a:r>
              <a:rPr lang="tr-TR" sz="2000" dirty="0" smtClean="0"/>
              <a:t>                  2) CB halkoyuna sunar(zorunlu)      2) meclise geri gönderebilir.    </a:t>
            </a:r>
          </a:p>
          <a:p>
            <a:pPr marL="0" indent="0" algn="r">
              <a:buNone/>
            </a:pPr>
            <a:r>
              <a:rPr lang="tr-TR" sz="2000" dirty="0" smtClean="0"/>
              <a:t>3) Halkoyuna sunabilir (ihtiyari)</a:t>
            </a:r>
          </a:p>
          <a:p>
            <a:pPr marL="0" indent="0" algn="just">
              <a:buNone/>
            </a:pPr>
            <a:r>
              <a:rPr lang="tr-TR" sz="2400" dirty="0" smtClean="0"/>
              <a:t>                                      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705704" y="908720"/>
            <a:ext cx="834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</a:t>
            </a:r>
            <a:r>
              <a:rPr lang="tr-TR" sz="4000" b="1" dirty="0" smtClean="0"/>
              <a:t>Değiştirilmesi (AY md.175)</a:t>
            </a:r>
            <a:endParaRPr lang="tr-TR" sz="4000" dirty="0"/>
          </a:p>
        </p:txBody>
      </p:sp>
      <p:cxnSp>
        <p:nvCxnSpPr>
          <p:cNvPr id="7" name="Düz Ok Bağlayıcısı 6"/>
          <p:cNvCxnSpPr/>
          <p:nvPr/>
        </p:nvCxnSpPr>
        <p:spPr>
          <a:xfrm flipH="1">
            <a:off x="1403648" y="2492896"/>
            <a:ext cx="20882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4211960" y="249289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5940152" y="2492896"/>
            <a:ext cx="172819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06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1"/>
            <a:ext cx="8229600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dirty="0" smtClean="0"/>
              <a:t>KANUN</a:t>
            </a:r>
            <a:endParaRPr lang="tr-TR" sz="4000" dirty="0"/>
          </a:p>
          <a:p>
            <a:pPr marL="0" indent="0" algn="just">
              <a:buNone/>
            </a:pPr>
            <a:r>
              <a:rPr lang="tr-TR" dirty="0" smtClean="0"/>
              <a:t>Kanunlar, yasama organının Anayasa’dan aldığı yetkiyle, Anayasa’da yer alan usullerle kabul ettiği, Cumhurbaşkanının Resmi Gazetede yayımlamasıyla yürürlüğe giren kuralları içeren metinlerdir.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0" y="4797153"/>
            <a:ext cx="3905250" cy="187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16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r>
              <a:rPr lang="tr-TR" sz="4000" b="1" dirty="0" smtClean="0"/>
              <a:t>KANUN</a:t>
            </a:r>
            <a:endParaRPr lang="tr-TR" sz="4000" dirty="0"/>
          </a:p>
          <a:p>
            <a:pPr marL="0" indent="0" algn="just">
              <a:buNone/>
            </a:pPr>
            <a:r>
              <a:rPr lang="tr-TR" b="1" dirty="0" smtClean="0"/>
              <a:t>Kanunun </a:t>
            </a:r>
            <a:r>
              <a:rPr lang="tr-TR" b="1" dirty="0"/>
              <a:t>genelliği</a:t>
            </a:r>
            <a:r>
              <a:rPr lang="tr-TR" dirty="0"/>
              <a:t> 	</a:t>
            </a:r>
            <a:r>
              <a:rPr lang="tr-TR" dirty="0" smtClean="0"/>
              <a:t>		ülke </a:t>
            </a:r>
            <a:r>
              <a:rPr lang="tr-TR" dirty="0"/>
              <a:t>genelinde uygulanması </a:t>
            </a: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Kanunun sürekliliği                   </a:t>
            </a:r>
            <a:r>
              <a:rPr lang="tr-TR" dirty="0" smtClean="0"/>
              <a:t>kanunun </a:t>
            </a:r>
            <a:r>
              <a:rPr lang="tr-TR" dirty="0"/>
              <a:t>belirsiz bir zaman süreci içinde uygulanmak üzere yürürlüğe </a:t>
            </a:r>
            <a:r>
              <a:rPr lang="tr-TR" dirty="0" smtClean="0"/>
              <a:t>konulması</a:t>
            </a:r>
            <a:endParaRPr lang="tr-TR" dirty="0"/>
          </a:p>
        </p:txBody>
      </p:sp>
      <p:sp>
        <p:nvSpPr>
          <p:cNvPr id="5" name="Sağ Ok 4"/>
          <p:cNvSpPr/>
          <p:nvPr/>
        </p:nvSpPr>
        <p:spPr>
          <a:xfrm flipV="1">
            <a:off x="3822506" y="1988840"/>
            <a:ext cx="1901622" cy="405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 flipV="1">
            <a:off x="3871423" y="3068960"/>
            <a:ext cx="1901622" cy="405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35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dirty="0" smtClean="0"/>
              <a:t>KANUN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11560" y="1859340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/>
              <a:t>Kanun yapma </a:t>
            </a:r>
            <a:r>
              <a:rPr lang="tr-TR" sz="3200" b="1" dirty="0" smtClean="0"/>
              <a:t>yetkisi</a:t>
            </a:r>
            <a:r>
              <a:rPr lang="tr-TR" sz="3200" b="1" dirty="0"/>
              <a:t> </a:t>
            </a:r>
            <a:r>
              <a:rPr lang="tr-TR" sz="3200" b="1" dirty="0" smtClean="0"/>
              <a:t>(yasama yetkisi)</a:t>
            </a:r>
          </a:p>
          <a:p>
            <a:pPr algn="just"/>
            <a:r>
              <a:rPr lang="tr-TR" sz="3200" dirty="0" smtClean="0"/>
              <a:t>AY </a:t>
            </a:r>
            <a:r>
              <a:rPr lang="tr-TR" sz="3200" dirty="0" err="1"/>
              <a:t>md.</a:t>
            </a:r>
            <a:r>
              <a:rPr lang="tr-TR" sz="3200" dirty="0"/>
              <a:t> 7ye göre, yasama yetkisi Türk Milleti adına </a:t>
            </a:r>
            <a:r>
              <a:rPr lang="tr-TR" sz="3200" b="1" dirty="0"/>
              <a:t>TBMM</a:t>
            </a:r>
            <a:r>
              <a:rPr lang="tr-TR" sz="3200" dirty="0"/>
              <a:t>’nindir. </a:t>
            </a:r>
          </a:p>
        </p:txBody>
      </p:sp>
      <p:pic>
        <p:nvPicPr>
          <p:cNvPr id="1027" name="Picture 3" descr="M:\TEMEL HUKUK DERS NOTLARI\Slaytlar\tbmm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861" y="4221088"/>
            <a:ext cx="4443139" cy="241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:\TEMEL HUKUK DERS NOTLARI\Slaytlar\tbmm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088"/>
            <a:ext cx="4700861" cy="241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18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39552" y="1052736"/>
            <a:ext cx="763284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b="1" dirty="0" smtClean="0"/>
              <a:t>KANUN</a:t>
            </a:r>
          </a:p>
          <a:p>
            <a:pPr algn="ctr"/>
            <a:r>
              <a:rPr lang="tr-TR" sz="3200" dirty="0" smtClean="0"/>
              <a:t>Kanun </a:t>
            </a:r>
            <a:r>
              <a:rPr lang="tr-TR" sz="3200" dirty="0"/>
              <a:t>teklif etmeye </a:t>
            </a:r>
            <a:r>
              <a:rPr lang="tr-TR" sz="3200" b="1" dirty="0"/>
              <a:t>Bakanlar Kurulu </a:t>
            </a:r>
            <a:r>
              <a:rPr lang="tr-TR" sz="3200" dirty="0"/>
              <a:t>ve </a:t>
            </a:r>
            <a:r>
              <a:rPr lang="tr-TR" sz="3200" b="1" dirty="0"/>
              <a:t>milletvekilleri </a:t>
            </a:r>
            <a:r>
              <a:rPr lang="tr-TR" sz="3200" dirty="0"/>
              <a:t>yetkilidir (AY </a:t>
            </a:r>
            <a:r>
              <a:rPr lang="tr-TR" sz="3200" dirty="0" err="1"/>
              <a:t>md.</a:t>
            </a:r>
            <a:r>
              <a:rPr lang="tr-TR" sz="3200" dirty="0"/>
              <a:t> 88</a:t>
            </a:r>
            <a:r>
              <a:rPr lang="tr-TR" sz="3200" dirty="0" smtClean="0"/>
              <a:t>). </a:t>
            </a:r>
            <a:endParaRPr lang="tr-TR" sz="3200" dirty="0"/>
          </a:p>
        </p:txBody>
      </p:sp>
      <p:sp>
        <p:nvSpPr>
          <p:cNvPr id="6" name="Dikdörtgen 5"/>
          <p:cNvSpPr/>
          <p:nvPr/>
        </p:nvSpPr>
        <p:spPr>
          <a:xfrm>
            <a:off x="251520" y="2967335"/>
            <a:ext cx="856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/>
              <a:t>Bakanlar Kurulunca sunulan </a:t>
            </a:r>
            <a:r>
              <a:rPr lang="tr-TR" sz="3200" dirty="0" smtClean="0"/>
              <a:t>metinler </a:t>
            </a:r>
          </a:p>
          <a:p>
            <a:pPr algn="just"/>
            <a:endParaRPr lang="tr-TR" sz="3200" i="1" dirty="0"/>
          </a:p>
          <a:p>
            <a:pPr algn="just"/>
            <a:r>
              <a:rPr lang="tr-TR" sz="3200" i="1" dirty="0" smtClean="0"/>
              <a:t>			kanun tasarısı</a:t>
            </a:r>
            <a:endParaRPr lang="tr-TR" sz="3200" dirty="0" smtClean="0"/>
          </a:p>
          <a:p>
            <a:pPr algn="just"/>
            <a:endParaRPr lang="tr-TR" sz="800" dirty="0"/>
          </a:p>
          <a:p>
            <a:pPr algn="ctr"/>
            <a:r>
              <a:rPr lang="tr-TR" sz="3200" dirty="0" smtClean="0"/>
              <a:t>Milletvekillerince </a:t>
            </a:r>
            <a:r>
              <a:rPr lang="tr-TR" sz="3200" dirty="0"/>
              <a:t>sunulan metinler </a:t>
            </a:r>
            <a:endParaRPr lang="tr-TR" sz="3200" dirty="0" smtClean="0"/>
          </a:p>
          <a:p>
            <a:pPr algn="just"/>
            <a:endParaRPr lang="tr-TR" sz="3200" i="1" dirty="0"/>
          </a:p>
          <a:p>
            <a:pPr algn="just"/>
            <a:r>
              <a:rPr lang="tr-TR" sz="3200" i="1" dirty="0"/>
              <a:t>	</a:t>
            </a:r>
            <a:r>
              <a:rPr lang="tr-TR" sz="3200" i="1" dirty="0" smtClean="0"/>
              <a:t>		kanun teklifi</a:t>
            </a:r>
            <a:endParaRPr lang="tr-TR" sz="3200" dirty="0"/>
          </a:p>
        </p:txBody>
      </p:sp>
      <p:sp>
        <p:nvSpPr>
          <p:cNvPr id="7" name="Aşağı Ok 6"/>
          <p:cNvSpPr/>
          <p:nvPr/>
        </p:nvSpPr>
        <p:spPr>
          <a:xfrm>
            <a:off x="4067944" y="3494844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>
            <a:off x="4037054" y="5109604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71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39552" y="836712"/>
            <a:ext cx="84249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Kanunların Cumhurbaşkanınca </a:t>
            </a:r>
            <a:r>
              <a:rPr lang="tr-TR" sz="3000" b="1" dirty="0" smtClean="0"/>
              <a:t>yayımlanması</a:t>
            </a:r>
          </a:p>
          <a:p>
            <a:pPr algn="ctr"/>
            <a:r>
              <a:rPr lang="tr-TR" sz="3000" b="1" dirty="0" smtClean="0"/>
              <a:t>(AY </a:t>
            </a:r>
            <a:r>
              <a:rPr lang="tr-TR" sz="3000" b="1" dirty="0" err="1" smtClean="0"/>
              <a:t>md.</a:t>
            </a:r>
            <a:r>
              <a:rPr lang="tr-TR" sz="3000" b="1" dirty="0" smtClean="0"/>
              <a:t> 89)</a:t>
            </a:r>
            <a:endParaRPr lang="tr-TR" sz="3000" dirty="0"/>
          </a:p>
          <a:p>
            <a:endParaRPr lang="tr-TR" sz="2000" dirty="0" smtClean="0"/>
          </a:p>
          <a:p>
            <a:pPr algn="just"/>
            <a:r>
              <a:rPr lang="tr-TR" sz="2000" dirty="0" smtClean="0"/>
              <a:t>Cumhurbaşkanı</a:t>
            </a:r>
            <a:r>
              <a:rPr lang="tr-TR" sz="2000" dirty="0"/>
              <a:t>, Türkiye Büyük Millet Meclisince kabul edilen kanunları </a:t>
            </a:r>
            <a:r>
              <a:rPr lang="tr-TR" sz="2000" b="1" dirty="0" err="1"/>
              <a:t>onbeş</a:t>
            </a:r>
            <a:r>
              <a:rPr lang="tr-TR" sz="2000" dirty="0"/>
              <a:t> </a:t>
            </a:r>
            <a:r>
              <a:rPr lang="tr-TR" sz="2000" b="1" dirty="0"/>
              <a:t>gün</a:t>
            </a:r>
            <a:r>
              <a:rPr lang="tr-TR" sz="2000" dirty="0"/>
              <a:t> içinde yayımlar.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Yayımlanmasını </a:t>
            </a:r>
            <a:r>
              <a:rPr lang="tr-TR" sz="2000" b="1" dirty="0"/>
              <a:t>kısmen veya tamamen </a:t>
            </a:r>
            <a:r>
              <a:rPr lang="tr-TR" sz="2000" dirty="0"/>
              <a:t>uygun bulmadığı kanunları, </a:t>
            </a:r>
            <a:r>
              <a:rPr lang="tr-TR" sz="2000" b="1" dirty="0"/>
              <a:t>bir daha görüşülmek üzere</a:t>
            </a:r>
            <a:r>
              <a:rPr lang="tr-TR" sz="2000" dirty="0"/>
              <a:t>, bu hususta gösterdiği gerekçe ile birlikte aynı süre içinde, </a:t>
            </a:r>
            <a:r>
              <a:rPr lang="tr-TR" sz="2000" b="1" dirty="0"/>
              <a:t>Türkiye Büyük Millet Meclisine geri gönderir. </a:t>
            </a:r>
            <a:endParaRPr lang="tr-TR" sz="2000" b="1" dirty="0" smtClean="0"/>
          </a:p>
          <a:p>
            <a:pPr algn="just"/>
            <a:endParaRPr lang="tr-TR" sz="500" dirty="0" smtClean="0"/>
          </a:p>
          <a:p>
            <a:pPr algn="just"/>
            <a:r>
              <a:rPr lang="tr-TR" sz="2000" dirty="0" smtClean="0"/>
              <a:t>Cumhurbaşkanınca </a:t>
            </a:r>
            <a:r>
              <a:rPr lang="tr-TR" sz="2000" b="1" dirty="0"/>
              <a:t>kısmen uygun bulunmama durumunda</a:t>
            </a:r>
            <a:r>
              <a:rPr lang="tr-TR" sz="2000" dirty="0"/>
              <a:t>, Türkiye Büyük Millet Meclisi </a:t>
            </a:r>
            <a:r>
              <a:rPr lang="tr-TR" sz="2000" b="1" dirty="0"/>
              <a:t>sadece uygun bulunmayan maddeleri </a:t>
            </a:r>
            <a:r>
              <a:rPr lang="tr-TR" sz="2000" dirty="0"/>
              <a:t>görüşebilir. </a:t>
            </a:r>
            <a:r>
              <a:rPr lang="tr-TR" sz="2000" dirty="0" smtClean="0"/>
              <a:t>(Bütçe </a:t>
            </a:r>
            <a:r>
              <a:rPr lang="tr-TR" sz="2000" dirty="0"/>
              <a:t>kanunları </a:t>
            </a:r>
            <a:r>
              <a:rPr lang="tr-TR" sz="2000" dirty="0" smtClean="0"/>
              <a:t>hariç)</a:t>
            </a:r>
          </a:p>
          <a:p>
            <a:endParaRPr lang="tr-TR" sz="2000" dirty="0"/>
          </a:p>
          <a:p>
            <a:pPr algn="just"/>
            <a:r>
              <a:rPr lang="tr-TR" sz="2000" dirty="0"/>
              <a:t>Türkiye Büyük Millet Meclisi, geri gönderilen </a:t>
            </a:r>
            <a:r>
              <a:rPr lang="tr-TR" sz="2000" b="1" dirty="0"/>
              <a:t>kanunu aynen kabul ederse</a:t>
            </a:r>
            <a:r>
              <a:rPr lang="tr-TR" sz="2000" dirty="0"/>
              <a:t>, kanun </a:t>
            </a:r>
            <a:r>
              <a:rPr lang="tr-TR" sz="2000" b="1" dirty="0"/>
              <a:t>Cumhurbaşkanınca </a:t>
            </a:r>
            <a:r>
              <a:rPr lang="tr-TR" sz="2000" b="1" dirty="0" smtClean="0"/>
              <a:t>yayımlanır.</a:t>
            </a:r>
          </a:p>
          <a:p>
            <a:pPr algn="just"/>
            <a:endParaRPr lang="tr-TR" sz="500" dirty="0"/>
          </a:p>
          <a:p>
            <a:pPr algn="just"/>
            <a:r>
              <a:rPr lang="tr-TR" sz="2000" dirty="0" smtClean="0"/>
              <a:t>Meclis</a:t>
            </a:r>
            <a:r>
              <a:rPr lang="tr-TR" sz="2000" dirty="0"/>
              <a:t>, geri gönderilen kanunda </a:t>
            </a:r>
            <a:r>
              <a:rPr lang="tr-TR" sz="2000" b="1" dirty="0"/>
              <a:t>yeni bir değişiklik </a:t>
            </a:r>
            <a:r>
              <a:rPr lang="tr-TR" sz="2000" dirty="0"/>
              <a:t>yaparsa, Cumhurbaşkanı değiştirilen kanunu tekrar </a:t>
            </a:r>
            <a:r>
              <a:rPr lang="tr-TR" sz="2000" b="1" dirty="0"/>
              <a:t>Meclise geri gönderebilir</a:t>
            </a:r>
            <a:r>
              <a:rPr lang="tr-TR" sz="2000" b="1" dirty="0" smtClean="0"/>
              <a:t>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6321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27585" y="1224799"/>
            <a:ext cx="760612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600" dirty="0" smtClean="0"/>
              <a:t>Cumhurbaşkanının </a:t>
            </a:r>
            <a:r>
              <a:rPr lang="tr-TR" sz="2600" dirty="0"/>
              <a:t>iade ettiği </a:t>
            </a:r>
            <a:r>
              <a:rPr lang="tr-TR" sz="2600" dirty="0" smtClean="0"/>
              <a:t>kanun, </a:t>
            </a:r>
            <a:r>
              <a:rPr lang="tr-TR" sz="2600" dirty="0"/>
              <a:t>TBMM </a:t>
            </a:r>
            <a:r>
              <a:rPr lang="tr-TR" sz="2600" dirty="0" smtClean="0"/>
              <a:t>tarafından </a:t>
            </a:r>
            <a:r>
              <a:rPr lang="tr-TR" sz="2600" b="1" dirty="0" smtClean="0"/>
              <a:t>aynen </a:t>
            </a:r>
            <a:r>
              <a:rPr lang="tr-TR" sz="2600" b="1" dirty="0"/>
              <a:t>kabul ederse </a:t>
            </a:r>
            <a:r>
              <a:rPr lang="tr-TR" sz="2600" dirty="0" smtClean="0"/>
              <a:t>Cumhurbaşkanının </a:t>
            </a:r>
            <a:r>
              <a:rPr lang="tr-TR" sz="2600" dirty="0"/>
              <a:t>bu kanunu yayınlaması </a:t>
            </a:r>
            <a:r>
              <a:rPr lang="tr-TR" sz="2600" b="1" dirty="0"/>
              <a:t>zorunludur. </a:t>
            </a:r>
            <a:endParaRPr lang="tr-TR" sz="2600" b="1" dirty="0" smtClean="0"/>
          </a:p>
          <a:p>
            <a:pPr algn="just"/>
            <a:endParaRPr lang="tr-TR" sz="2600" dirty="0" smtClean="0"/>
          </a:p>
          <a:p>
            <a:pPr algn="just"/>
            <a:r>
              <a:rPr lang="tr-TR" sz="2600" dirty="0" smtClean="0"/>
              <a:t>Ancak Cumhurbaşkanı </a:t>
            </a:r>
            <a:r>
              <a:rPr lang="tr-TR" sz="2600" dirty="0"/>
              <a:t>böyle bir kanun aleyhine isterse Anayasa Mahkemesinde </a:t>
            </a:r>
            <a:r>
              <a:rPr lang="tr-TR" sz="2600" b="1" dirty="0"/>
              <a:t>iptal davası </a:t>
            </a:r>
            <a:r>
              <a:rPr lang="tr-TR" sz="2600" dirty="0"/>
              <a:t>açabilir.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179574"/>
            <a:ext cx="30765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95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55576" y="776019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u="sng" dirty="0" smtClean="0"/>
              <a:t>İptal Davası (AY m. 148)</a:t>
            </a:r>
            <a:endParaRPr lang="tr-TR" sz="2400" u="sng" dirty="0"/>
          </a:p>
          <a:p>
            <a:pPr algn="just"/>
            <a:r>
              <a:rPr lang="tr-TR" sz="2400" dirty="0" smtClean="0"/>
              <a:t>Anayasa Mahkemesi,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dirty="0" smtClean="0"/>
              <a:t>kanunların</a:t>
            </a:r>
            <a:r>
              <a:rPr lang="tr-TR" sz="2400" dirty="0"/>
              <a:t>, </a:t>
            </a:r>
            <a:endParaRPr lang="tr-T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dirty="0" smtClean="0"/>
              <a:t>Cumhurbaşkanlığı kararnamelerinin,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400" dirty="0" smtClean="0"/>
              <a:t>TBMM </a:t>
            </a:r>
            <a:r>
              <a:rPr lang="tr-TR" sz="2400" dirty="0"/>
              <a:t>iç tüzüğünün </a:t>
            </a:r>
            <a:endParaRPr lang="tr-TR" sz="2400" dirty="0" smtClean="0"/>
          </a:p>
          <a:p>
            <a:pPr algn="just"/>
            <a:r>
              <a:rPr lang="tr-TR" sz="2400" dirty="0" smtClean="0"/>
              <a:t>Anayasaya </a:t>
            </a:r>
            <a:r>
              <a:rPr lang="tr-TR" sz="2400" b="1" dirty="0"/>
              <a:t>esas ve şekil bakımından </a:t>
            </a:r>
            <a:r>
              <a:rPr lang="tr-TR" sz="2400" dirty="0"/>
              <a:t>uygunluğunu denetler.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b="1" dirty="0" smtClean="0"/>
              <a:t>Şekil </a:t>
            </a:r>
            <a:r>
              <a:rPr lang="tr-TR" sz="2400" b="1" dirty="0"/>
              <a:t>bozukluğuna dayanan iptal davası</a:t>
            </a:r>
            <a:r>
              <a:rPr lang="tr-TR" sz="2400" dirty="0"/>
              <a:t>nın iptali istenen </a:t>
            </a:r>
            <a:r>
              <a:rPr lang="tr-TR" sz="2400" b="1" dirty="0"/>
              <a:t>kanunun</a:t>
            </a:r>
            <a:r>
              <a:rPr lang="tr-TR" sz="2400" dirty="0"/>
              <a:t> Resmi Gazetede yayınlandığı tarihten itibaren </a:t>
            </a:r>
            <a:r>
              <a:rPr lang="tr-TR" sz="2400" b="1" dirty="0"/>
              <a:t>10 gün </a:t>
            </a:r>
            <a:r>
              <a:rPr lang="tr-TR" sz="2400" dirty="0"/>
              <a:t>içinde açılması </a:t>
            </a:r>
            <a:r>
              <a:rPr lang="tr-TR" sz="2400" dirty="0" smtClean="0"/>
              <a:t>gerekir. (</a:t>
            </a:r>
            <a:r>
              <a:rPr lang="tr-TR" sz="2400" dirty="0" err="1" smtClean="0"/>
              <a:t>KHKlar</a:t>
            </a:r>
            <a:r>
              <a:rPr lang="tr-TR" sz="2400" dirty="0" smtClean="0"/>
              <a:t> </a:t>
            </a:r>
            <a:r>
              <a:rPr lang="tr-TR" sz="2400" dirty="0"/>
              <a:t>ile TBMM içtüzüğünün şekle aykırılık sebebiyle açılacak iptal davasının süresi </a:t>
            </a:r>
            <a:r>
              <a:rPr lang="tr-TR" sz="2400" dirty="0" smtClean="0"/>
              <a:t>60 </a:t>
            </a:r>
            <a:r>
              <a:rPr lang="tr-TR" sz="2400" dirty="0"/>
              <a:t>gündür</a:t>
            </a:r>
            <a:r>
              <a:rPr lang="tr-TR" sz="2400" dirty="0" smtClean="0"/>
              <a:t>.)</a:t>
            </a:r>
          </a:p>
          <a:p>
            <a:pPr algn="just"/>
            <a:r>
              <a:rPr lang="tr-TR" sz="2400" dirty="0" smtClean="0"/>
              <a:t>Kanunların</a:t>
            </a:r>
            <a:r>
              <a:rPr lang="tr-TR" sz="2400" dirty="0"/>
              <a:t>, </a:t>
            </a:r>
            <a:r>
              <a:rPr lang="tr-TR" sz="2400" dirty="0" err="1"/>
              <a:t>KHKların</a:t>
            </a:r>
            <a:r>
              <a:rPr lang="tr-TR" sz="2400" dirty="0"/>
              <a:t> ve TBMM içtüzüğünün esas bakımından </a:t>
            </a:r>
            <a:r>
              <a:rPr lang="tr-TR" sz="2400" dirty="0" smtClean="0"/>
              <a:t>aykırılık sebebiyle </a:t>
            </a:r>
            <a:r>
              <a:rPr lang="tr-TR" sz="2400" dirty="0"/>
              <a:t>açılacak iptal davalarındaki süre Resmi Gazetede </a:t>
            </a:r>
            <a:r>
              <a:rPr lang="tr-TR" sz="2400" dirty="0" smtClean="0"/>
              <a:t>yayımlandığı tarihten </a:t>
            </a:r>
            <a:r>
              <a:rPr lang="tr-TR" sz="2400" dirty="0"/>
              <a:t>itibaren </a:t>
            </a:r>
            <a:r>
              <a:rPr lang="tr-TR" sz="2400" b="1" dirty="0"/>
              <a:t>60 gündür.</a:t>
            </a:r>
          </a:p>
        </p:txBody>
      </p:sp>
    </p:spTree>
    <p:extLst>
      <p:ext uri="{BB962C8B-B14F-4D97-AF65-F5344CB8AC3E}">
        <p14:creationId xmlns:p14="http://schemas.microsoft.com/office/powerpoint/2010/main" val="285195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r>
              <a:rPr lang="tr-TR" b="1" dirty="0"/>
              <a:t>Milletlerarası </a:t>
            </a:r>
            <a:r>
              <a:rPr lang="tr-TR" b="1" dirty="0" smtClean="0"/>
              <a:t>(Uluslararası) </a:t>
            </a:r>
            <a:r>
              <a:rPr lang="tr-TR" b="1" dirty="0" err="1" smtClean="0"/>
              <a:t>Andlaşma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39552" y="4244895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Türkiye’nin yabancı devletlerle veya </a:t>
            </a:r>
            <a:r>
              <a:rPr lang="tr-TR" sz="2400" dirty="0" smtClean="0"/>
              <a:t>uluslararası </a:t>
            </a:r>
            <a:r>
              <a:rPr lang="tr-TR" sz="2400" dirty="0"/>
              <a:t>kuruluşlarla yaptığı bir </a:t>
            </a:r>
            <a:r>
              <a:rPr lang="tr-TR" sz="2400" dirty="0" err="1"/>
              <a:t>andlaşmanın</a:t>
            </a:r>
            <a:r>
              <a:rPr lang="tr-TR" sz="2400" dirty="0"/>
              <a:t> geçerlilik kazanması </a:t>
            </a:r>
            <a:r>
              <a:rPr lang="tr-TR" sz="2400" dirty="0" smtClean="0"/>
              <a:t>için </a:t>
            </a:r>
            <a:r>
              <a:rPr lang="tr-TR" sz="2400" b="1" dirty="0" smtClean="0"/>
              <a:t>TBMM’nin </a:t>
            </a:r>
            <a:r>
              <a:rPr lang="tr-TR" sz="2400" b="1" dirty="0" err="1" smtClean="0"/>
              <a:t>andlaşmayı</a:t>
            </a:r>
            <a:r>
              <a:rPr lang="tr-TR" sz="2400" b="1" dirty="0" smtClean="0"/>
              <a:t> </a:t>
            </a:r>
            <a:r>
              <a:rPr lang="tr-TR" sz="2400" b="1" dirty="0"/>
              <a:t>bir kanunla uygun </a:t>
            </a:r>
            <a:r>
              <a:rPr lang="tr-TR" sz="2400" b="1" dirty="0" smtClean="0"/>
              <a:t>bulması </a:t>
            </a:r>
            <a:r>
              <a:rPr lang="tr-TR" sz="2400" dirty="0" smtClean="0"/>
              <a:t>gereklidir.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547936" y="2276872"/>
            <a:ext cx="813690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"</a:t>
            </a:r>
            <a:r>
              <a:rPr lang="tr-TR" sz="2400" dirty="0" smtClean="0"/>
              <a:t>Uluslararası </a:t>
            </a:r>
            <a:r>
              <a:rPr lang="tr-TR" sz="2400" dirty="0" err="1" smtClean="0"/>
              <a:t>andlaşmalar</a:t>
            </a:r>
            <a:r>
              <a:rPr lang="tr-TR" sz="2400" dirty="0" smtClean="0"/>
              <a:t>, genel olarak, uluslararası hukukun kendilerine bu alanda yetki tanıdığı kişiler arasında, uluslararası hukuka uygun bir biçimde, hak ve yükümlülükler doğuran, bunları değiştiren ya da sona erdiren yazılı irade uyuşmalarıdır."  </a:t>
            </a:r>
            <a:r>
              <a:rPr lang="tr-TR" sz="1000" dirty="0" smtClean="0"/>
              <a:t>tkgm.gov.tr</a:t>
            </a:r>
            <a:endParaRPr lang="tr-TR" sz="1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16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35285"/>
            <a:ext cx="8229600" cy="20776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i="1" dirty="0" smtClean="0"/>
              <a:t>BU DERSTE NELER ÖĞRENECEĞİZ?</a:t>
            </a:r>
          </a:p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7723418" y="6669940"/>
            <a:ext cx="142058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tr-TR" sz="8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Arş. Gör. Dr. Pelin TAŞKIN</a:t>
            </a:r>
            <a:endParaRPr lang="tr-TR" sz="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59632" y="2139240"/>
            <a:ext cx="705678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tr-TR" sz="3200" dirty="0" smtClean="0"/>
              <a:t>Hukukun kaynakları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tr-TR" sz="3200" dirty="0" smtClean="0"/>
              <a:t>Normlar hiyerarşisi</a:t>
            </a:r>
            <a:endParaRPr lang="tr-TR" sz="3200" dirty="0"/>
          </a:p>
          <a:p>
            <a:pPr algn="ctr"/>
            <a:endParaRPr lang="tr-TR" sz="3200" dirty="0" smtClean="0"/>
          </a:p>
          <a:p>
            <a:pPr algn="ctr"/>
            <a:endParaRPr lang="tr-TR" sz="1000" dirty="0"/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tr-TR" sz="1000" dirty="0"/>
          </a:p>
          <a:p>
            <a:r>
              <a:rPr lang="tr-TR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5815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55576" y="836712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Ekonomik, ticari ve teknik ilişkileri düzenleyen ve süresi 1 yılı </a:t>
            </a:r>
            <a:r>
              <a:rPr lang="tr-TR" sz="2400" dirty="0"/>
              <a:t>aşmayan </a:t>
            </a:r>
            <a:r>
              <a:rPr lang="tr-TR" sz="2400" dirty="0" err="1"/>
              <a:t>andlaşmalar</a:t>
            </a:r>
            <a:r>
              <a:rPr lang="tr-TR" sz="2400" dirty="0"/>
              <a:t>, </a:t>
            </a:r>
          </a:p>
          <a:p>
            <a:pPr lvl="0"/>
            <a:endParaRPr lang="tr-TR" sz="24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tr-TR" sz="2400" dirty="0" smtClean="0"/>
              <a:t>Devlet </a:t>
            </a:r>
            <a:r>
              <a:rPr lang="tr-TR" sz="2400" dirty="0"/>
              <a:t>Maliyesi bakımından bir yüklenme getirmemek, 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tr-TR" sz="12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tr-TR" sz="2400" dirty="0" smtClean="0"/>
              <a:t>Kişi </a:t>
            </a:r>
            <a:r>
              <a:rPr lang="tr-TR" sz="2400" dirty="0"/>
              <a:t>hallerine 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tr-TR" sz="12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tr-TR" sz="2400" dirty="0" smtClean="0"/>
              <a:t>ve </a:t>
            </a:r>
            <a:r>
              <a:rPr lang="tr-TR" sz="2400" dirty="0"/>
              <a:t>Türklerin yabancı memleketlerdeki mülkiyet haklarına dokunmamak şartıyla </a:t>
            </a:r>
            <a:r>
              <a:rPr lang="tr-TR" sz="2400" b="1" dirty="0"/>
              <a:t>yayımlanma ile yürürlüğe konulabilir.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</a:t>
            </a:r>
            <a:r>
              <a:rPr lang="tr-TR" sz="2400" dirty="0" err="1"/>
              <a:t>andlaşmalar</a:t>
            </a:r>
            <a:r>
              <a:rPr lang="tr-TR" sz="2400" dirty="0"/>
              <a:t> yayınlanmalarından başlayarak </a:t>
            </a:r>
            <a:r>
              <a:rPr lang="tr-TR" sz="2400" b="1" dirty="0"/>
              <a:t>iki ay </a:t>
            </a:r>
            <a:r>
              <a:rPr lang="tr-TR" sz="2400" dirty="0"/>
              <a:t>içinde TBMM’nin bilgisine sunulur. </a:t>
            </a:r>
          </a:p>
        </p:txBody>
      </p:sp>
    </p:spTree>
    <p:extLst>
      <p:ext uri="{BB962C8B-B14F-4D97-AF65-F5344CB8AC3E}">
        <p14:creationId xmlns:p14="http://schemas.microsoft.com/office/powerpoint/2010/main" val="241831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400" b="1" i="1" dirty="0" smtClean="0"/>
          </a:p>
          <a:p>
            <a:pPr marL="0" indent="0" algn="ctr">
              <a:buNone/>
            </a:pPr>
            <a:endParaRPr lang="tr-TR" sz="2400" b="1" i="1" dirty="0" smtClean="0"/>
          </a:p>
          <a:p>
            <a:pPr lvl="0" algn="just">
              <a:buFont typeface="Wingdings" pitchFamily="2" charset="2"/>
              <a:buChar char="ü"/>
            </a:pPr>
            <a:r>
              <a:rPr lang="tr-TR" sz="2400" b="1" dirty="0"/>
              <a:t>Milletlerarası bir </a:t>
            </a:r>
            <a:r>
              <a:rPr lang="tr-TR" sz="2400" b="1" dirty="0" err="1"/>
              <a:t>andlaşmaya</a:t>
            </a:r>
            <a:r>
              <a:rPr lang="tr-TR" sz="2400" b="1" dirty="0"/>
              <a:t> dayanan uygulama </a:t>
            </a:r>
            <a:r>
              <a:rPr lang="tr-TR" sz="2400" b="1" dirty="0" err="1"/>
              <a:t>andlaşmaları</a:t>
            </a:r>
            <a:r>
              <a:rPr lang="tr-TR" sz="2400" b="1" dirty="0"/>
              <a:t> </a:t>
            </a:r>
            <a:r>
              <a:rPr lang="tr-TR" sz="2400" dirty="0"/>
              <a:t>ile </a:t>
            </a:r>
            <a:endParaRPr lang="tr-TR" sz="2400" dirty="0" smtClean="0"/>
          </a:p>
          <a:p>
            <a:pPr lvl="0" algn="just">
              <a:buFont typeface="Wingdings" pitchFamily="2" charset="2"/>
              <a:buChar char="ü"/>
            </a:pPr>
            <a:endParaRPr lang="tr-TR" sz="1200" dirty="0"/>
          </a:p>
          <a:p>
            <a:pPr lvl="0" algn="just">
              <a:buFont typeface="Wingdings" pitchFamily="2" charset="2"/>
              <a:buChar char="ü"/>
            </a:pPr>
            <a:r>
              <a:rPr lang="tr-TR" sz="2400" b="1" dirty="0"/>
              <a:t>kanunun verdiği yetkiye dayanılarak </a:t>
            </a:r>
            <a:r>
              <a:rPr lang="tr-TR" sz="2400" dirty="0"/>
              <a:t>yapılan </a:t>
            </a:r>
            <a:r>
              <a:rPr lang="tr-TR" sz="2400" b="1" dirty="0"/>
              <a:t>ekonomik, ticari, teknik veya idari</a:t>
            </a:r>
            <a:r>
              <a:rPr lang="tr-TR" sz="2400" dirty="0"/>
              <a:t> </a:t>
            </a:r>
            <a:r>
              <a:rPr lang="tr-TR" sz="2400" dirty="0" err="1"/>
              <a:t>andlaşmaların</a:t>
            </a:r>
            <a:r>
              <a:rPr lang="tr-TR" sz="2400" dirty="0"/>
              <a:t> </a:t>
            </a:r>
            <a:r>
              <a:rPr lang="tr-TR" sz="2400" dirty="0" err="1"/>
              <a:t>TBMM’nce</a:t>
            </a:r>
            <a:r>
              <a:rPr lang="tr-TR" sz="2400" dirty="0"/>
              <a:t> uygun bulunma zorunluluğu </a:t>
            </a:r>
            <a:r>
              <a:rPr lang="tr-TR" sz="2400" u="sng" dirty="0"/>
              <a:t>yoktur.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1534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95536" y="1183392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"Usulüne </a:t>
            </a:r>
            <a:r>
              <a:rPr lang="tr-TR" sz="2400" dirty="0"/>
              <a:t>göre yürürlüğe konulmuş milletlerarası </a:t>
            </a:r>
            <a:r>
              <a:rPr lang="tr-TR" sz="2400" dirty="0" err="1"/>
              <a:t>andlaşmalar</a:t>
            </a:r>
            <a:r>
              <a:rPr lang="tr-TR" sz="2400" dirty="0"/>
              <a:t> kanun hükmündedir. Bunlar hakkında anayasa aykırılık iddiası ile Anayasa Mahkemesine başvurulamaz (AY </a:t>
            </a:r>
            <a:r>
              <a:rPr lang="tr-TR" sz="2400" dirty="0" err="1"/>
              <a:t>md.</a:t>
            </a:r>
            <a:r>
              <a:rPr lang="tr-TR" sz="2400" dirty="0"/>
              <a:t> 90</a:t>
            </a:r>
            <a:r>
              <a:rPr lang="tr-TR" sz="2400" dirty="0" smtClean="0"/>
              <a:t>)".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"Kanunla </a:t>
            </a:r>
            <a:r>
              <a:rPr lang="tr-TR" sz="2400" dirty="0"/>
              <a:t>onaylanan ve iç hukukun bir parçası haline gelen milletlerarası </a:t>
            </a:r>
            <a:r>
              <a:rPr lang="tr-TR" sz="2400" dirty="0" err="1"/>
              <a:t>andlaşmalar</a:t>
            </a:r>
            <a:r>
              <a:rPr lang="tr-TR" sz="2400" dirty="0"/>
              <a:t> anayasaya aykırı olsalar bile hüküm ifade ederler. </a:t>
            </a:r>
            <a:r>
              <a:rPr lang="tr-TR" sz="2400" dirty="0" smtClean="0"/>
              <a:t>"                                                                                            </a:t>
            </a:r>
            <a:r>
              <a:rPr lang="tr-TR" sz="1000" dirty="0" smtClean="0"/>
              <a:t>(</a:t>
            </a:r>
            <a:r>
              <a:rPr lang="tr-TR" sz="1000" dirty="0" err="1" smtClean="0"/>
              <a:t>Güriz</a:t>
            </a:r>
            <a:r>
              <a:rPr lang="tr-TR" sz="1000" dirty="0" smtClean="0"/>
              <a:t>, 2011, 59).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341534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99591" y="1196752"/>
            <a:ext cx="77768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i="1" dirty="0"/>
              <a:t>“Usulüne göre yürürlüğe konulmuş temel hak ve özgürlüklere ilişkin milletlerarası </a:t>
            </a:r>
            <a:r>
              <a:rPr lang="tr-TR" sz="2400" i="1" dirty="0" err="1"/>
              <a:t>andlaşmalarla</a:t>
            </a:r>
            <a:r>
              <a:rPr lang="tr-TR" sz="2400" i="1" dirty="0"/>
              <a:t> kanunların aynı konuda farklı hükümler içermesi nedeniyle çıkabilecek uyuşmazlıklarda milletlerarası </a:t>
            </a:r>
            <a:r>
              <a:rPr lang="tr-TR" sz="2400" i="1" dirty="0" err="1"/>
              <a:t>andlaşma</a:t>
            </a:r>
            <a:r>
              <a:rPr lang="tr-TR" sz="2400" i="1" dirty="0"/>
              <a:t> hükümleri esas alınır.” 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1691680" y="3284984"/>
            <a:ext cx="64539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SORU: Bir Milletlerarası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andlaşma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ile, kanunun çatışması/çelişmesi durumunda milletlerarası </a:t>
            </a:r>
            <a:r>
              <a:rPr lang="tr-T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ndlaşma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mı uygulanır, kanun mu? Neden? </a:t>
            </a:r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831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Cumhurbaşkanı, yürütme yetkisine ilişkin konularda Cumhurbaşkanlığı kararnamesi çıkarabilir. </a:t>
            </a:r>
          </a:p>
          <a:p>
            <a:r>
              <a:rPr lang="tr-TR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Anayasada yer alan temel haklar, kişi hakları ve ödevleriyle siyasi haklar ve ödevler Cumhurbaşkanlığı kararnamesi ile düzenlenemez. </a:t>
            </a:r>
            <a:endParaRPr lang="tr-TR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Ancak </a:t>
            </a:r>
            <a:r>
              <a:rPr lang="tr-TR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olağanüstü hal durumunda bu konularda da kararname çıkartılabilir. </a:t>
            </a:r>
            <a:r>
              <a:rPr lang="tr-TR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kararnameler </a:t>
            </a:r>
            <a:r>
              <a:rPr lang="tr-TR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TBMM onayına sunulur. Olağanüstü hal döneminde çıkarılan Kararname onaylanmaz veya üç ay içinde TBMM tarafından görüşülmezse yürürlükten kalkar.</a:t>
            </a:r>
          </a:p>
        </p:txBody>
      </p:sp>
      <p:sp>
        <p:nvSpPr>
          <p:cNvPr id="5" name="Unvan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800" dirty="0" smtClean="0"/>
              <a:t>CUMHURBAŞKANLIĞI KARARNAMELERİ</a:t>
            </a:r>
            <a:endParaRPr lang="tr-TR" sz="3800" dirty="0"/>
          </a:p>
        </p:txBody>
      </p:sp>
    </p:spTree>
    <p:extLst>
      <p:ext uri="{BB962C8B-B14F-4D97-AF65-F5344CB8AC3E}">
        <p14:creationId xmlns:p14="http://schemas.microsoft.com/office/powerpoint/2010/main" val="34721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Anayasada münhasıran kanunla düzenlenmesi öngörülen konularda ve kanunda açıkça düzenlenen konularda Cumhurbaşkanlığı kararnamesi çıkarılamaz.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dirty="0" smtClean="0"/>
              <a:t>CUMHURBAŞKANLIĞI KARARNAMELERİ</a:t>
            </a:r>
            <a:endParaRPr lang="tr-TR" sz="3800" dirty="0"/>
          </a:p>
        </p:txBody>
      </p:sp>
    </p:spTree>
    <p:extLst>
      <p:ext uri="{BB962C8B-B14F-4D97-AF65-F5344CB8AC3E}">
        <p14:creationId xmlns:p14="http://schemas.microsoft.com/office/powerpoint/2010/main" val="1491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YÖNETMELİKLER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Cumhurbaşkanı, bakanlıklar ve kamu tüzelkişileri, kendi görev alanlarını ilgilendiren Kanunların ve Cumhurbaşkanlığı kararnamelerinin uygulanmasını sağlamak üzere ve bunlara aykırı olmamak şartıyla, yönetmelikler çıkarabilirler.</a:t>
            </a:r>
          </a:p>
          <a:p>
            <a:r>
              <a:rPr lang="tr-TR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Uygulamada bir bakanlık, birden fazla bakanlık tarafından birlikte veya bakanlar kurulu tarafından ya da TRT, üniversiteler, meslek odaları gibi kamu tüzel kişileri tarafından çıkartılmaktadır. </a:t>
            </a:r>
          </a:p>
        </p:txBody>
      </p:sp>
    </p:spTree>
    <p:extLst>
      <p:ext uri="{BB962C8B-B14F-4D97-AF65-F5344CB8AC3E}">
        <p14:creationId xmlns:p14="http://schemas.microsoft.com/office/powerpoint/2010/main" val="36683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BU SUNUMDA YARARLANILAN 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Muvaffak Akbay, </a:t>
            </a:r>
            <a:r>
              <a:rPr lang="tr-TR" dirty="0" err="1" smtClean="0"/>
              <a:t>Kelsen’in</a:t>
            </a:r>
            <a:r>
              <a:rPr lang="tr-TR" dirty="0" smtClean="0"/>
              <a:t> Hukuk ve Devlet Teorisi, Ankara Üniversitesi Hukuk Fakültesi Dergisi, yıl 1947, cilt 4, sayı 1-4, s.48-73.</a:t>
            </a:r>
          </a:p>
          <a:p>
            <a:pPr algn="just"/>
            <a:r>
              <a:rPr lang="tr-TR" dirty="0" smtClean="0"/>
              <a:t>Vecdi Aral, Hukuk ve Hukuk Bilimi Üzerine, 12 Levha Yayınları </a:t>
            </a:r>
            <a:r>
              <a:rPr lang="tr-TR" dirty="0" err="1" smtClean="0"/>
              <a:t>no</a:t>
            </a:r>
            <a:r>
              <a:rPr lang="tr-TR" dirty="0" smtClean="0"/>
              <a:t>. 122, İstanbul, 2010.</a:t>
            </a:r>
          </a:p>
          <a:p>
            <a:pPr algn="just"/>
            <a:r>
              <a:rPr lang="tr-TR" dirty="0" smtClean="0"/>
              <a:t>Adnan </a:t>
            </a:r>
            <a:r>
              <a:rPr lang="tr-TR" dirty="0" err="1" smtClean="0"/>
              <a:t>Güriz</a:t>
            </a:r>
            <a:r>
              <a:rPr lang="tr-TR" dirty="0" smtClean="0"/>
              <a:t>, Hukuk Başlangıcı, Siyasal Kitabevi, Ankara, 2011.</a:t>
            </a:r>
          </a:p>
          <a:p>
            <a:pPr algn="just"/>
            <a:r>
              <a:rPr lang="tr-TR" dirty="0" smtClean="0"/>
              <a:t>Fatih Bilgili, Ertan Demirkapı, Hukukun Temel Kavramları, Dora Basın Yayın Dağıtım, Bursa, </a:t>
            </a:r>
            <a:r>
              <a:rPr lang="tr-TR" dirty="0" smtClean="0"/>
              <a:t>2019.</a:t>
            </a:r>
            <a:endParaRPr lang="tr-TR" dirty="0" smtClean="0"/>
          </a:p>
          <a:p>
            <a:pPr algn="just"/>
            <a:r>
              <a:rPr lang="tr-TR" dirty="0" smtClean="0"/>
              <a:t>Necip Bilge, Hukuk Başlangıcı, Turhan Kitabevi, Ankara, 1986.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047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r>
              <a:rPr lang="tr-TR" b="1" dirty="0" smtClean="0"/>
              <a:t>Hukukun Kaynakları</a:t>
            </a:r>
          </a:p>
          <a:p>
            <a:pPr marL="0" indent="0" algn="just">
              <a:buNone/>
            </a:pPr>
            <a:r>
              <a:rPr lang="tr-TR" sz="2000" dirty="0" smtClean="0"/>
              <a:t>Hukukta kaynak kavramı, hukukun varlık kazanabilmek ve yürürlüğe geçebilmek için hangi yolları içermesi gerektiğine işaret etmektedir (biçimsel kaynaklar).</a:t>
            </a:r>
          </a:p>
          <a:p>
            <a:pPr marL="0" indent="0" algn="ctr">
              <a:buNone/>
            </a:pPr>
            <a:r>
              <a:rPr lang="tr-TR" sz="2000" dirty="0" smtClean="0"/>
              <a:t>          Hukuk Kaynakları</a:t>
            </a:r>
          </a:p>
          <a:p>
            <a:pPr marL="0" indent="0" algn="ctr">
              <a:buNone/>
            </a:pPr>
            <a:endParaRPr lang="tr-TR" sz="2000" dirty="0"/>
          </a:p>
          <a:p>
            <a:pPr marL="0" indent="0" algn="ctr">
              <a:buNone/>
            </a:pPr>
            <a:r>
              <a:rPr lang="tr-TR" sz="2000" dirty="0" smtClean="0"/>
              <a:t>Birincil Kaynaklar                                      İkincil Kaynaklar </a:t>
            </a:r>
          </a:p>
          <a:p>
            <a:pPr marL="0" indent="0" algn="just">
              <a:buNone/>
            </a:pPr>
            <a:r>
              <a:rPr lang="tr-TR" sz="2000" dirty="0" smtClean="0"/>
              <a:t>    </a:t>
            </a:r>
          </a:p>
          <a:p>
            <a:pPr marL="0" indent="0" algn="just">
              <a:buNone/>
            </a:pPr>
            <a:r>
              <a:rPr lang="tr-TR" sz="2000" dirty="0" smtClean="0"/>
              <a:t>Yazılı Kaynaklar         Yazısız Kaynaklar          Mahkeme               Kararları Doktrin </a:t>
            </a:r>
          </a:p>
        </p:txBody>
      </p:sp>
      <p:cxnSp>
        <p:nvCxnSpPr>
          <p:cNvPr id="6" name="Düz Ok Bağlayıcısı 5"/>
          <p:cNvCxnSpPr/>
          <p:nvPr/>
        </p:nvCxnSpPr>
        <p:spPr>
          <a:xfrm flipH="1">
            <a:off x="2843808" y="3068960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5652120" y="3068960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>
            <a:off x="1259632" y="3722751"/>
            <a:ext cx="792088" cy="498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3203848" y="3722751"/>
            <a:ext cx="39604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 flipH="1">
            <a:off x="5292080" y="3722751"/>
            <a:ext cx="720080" cy="498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6876256" y="3717032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22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dirty="0" smtClean="0"/>
              <a:t>NORMLAR HİYERARŞİSİ</a:t>
            </a:r>
          </a:p>
          <a:p>
            <a:pPr marL="0" indent="0" algn="just">
              <a:buNone/>
            </a:pPr>
            <a:endParaRPr lang="tr-TR" sz="1000" b="1" dirty="0" smtClean="0"/>
          </a:p>
          <a:p>
            <a:pPr marL="0" indent="0" algn="just">
              <a:buNone/>
            </a:pPr>
            <a:r>
              <a:rPr lang="tr-TR" dirty="0" smtClean="0"/>
              <a:t>“</a:t>
            </a:r>
            <a:r>
              <a:rPr lang="tr-TR" i="1" dirty="0" smtClean="0"/>
              <a:t>Her </a:t>
            </a:r>
            <a:r>
              <a:rPr lang="tr-TR" i="1" dirty="0"/>
              <a:t>norm, kendisine üstün olan bir normdan istidlal </a:t>
            </a:r>
            <a:r>
              <a:rPr lang="tr-TR" i="1" dirty="0" smtClean="0"/>
              <a:t>olunur ve o normdan da diğer birtakım normlar çıkartılır. </a:t>
            </a:r>
            <a:r>
              <a:rPr lang="tr-TR" dirty="0" smtClean="0"/>
              <a:t>”</a:t>
            </a:r>
            <a:r>
              <a:rPr lang="tr-TR" dirty="0"/>
              <a:t> </a:t>
            </a:r>
            <a:r>
              <a:rPr lang="tr-TR" dirty="0" smtClean="0"/>
              <a:t>					</a:t>
            </a:r>
            <a:r>
              <a:rPr lang="tr-TR" sz="800" dirty="0" smtClean="0"/>
              <a:t>(</a:t>
            </a:r>
            <a:r>
              <a:rPr lang="tr-TR" sz="800" dirty="0"/>
              <a:t>Akbay, </a:t>
            </a:r>
            <a:r>
              <a:rPr lang="tr-TR" sz="800" dirty="0" smtClean="0"/>
              <a:t>1947, 34)</a:t>
            </a:r>
            <a:endParaRPr lang="tr-TR" sz="800" dirty="0"/>
          </a:p>
        </p:txBody>
      </p:sp>
      <p:sp>
        <p:nvSpPr>
          <p:cNvPr id="5" name="Dikdörtgen 4"/>
          <p:cNvSpPr/>
          <p:nvPr/>
        </p:nvSpPr>
        <p:spPr>
          <a:xfrm>
            <a:off x="539552" y="3621217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200" dirty="0" smtClean="0"/>
              <a:t>Normlar hiyerarşisi, hiyerarşik sıradaki hukuk kurallarından altta bulunan kuralın kendi üstündeki kurala aykırı olmamasıdır.	        </a:t>
            </a:r>
            <a:r>
              <a:rPr lang="tr-TR" sz="800" dirty="0" smtClean="0"/>
              <a:t>(</a:t>
            </a:r>
            <a:r>
              <a:rPr lang="tr-TR" sz="800" dirty="0" err="1" smtClean="0"/>
              <a:t>Güriz</a:t>
            </a:r>
            <a:r>
              <a:rPr lang="tr-TR" sz="800" dirty="0" smtClean="0"/>
              <a:t>, 2012, 54) 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235583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dirty="0" smtClean="0"/>
              <a:t>ANAYASA</a:t>
            </a:r>
          </a:p>
          <a:p>
            <a:pPr marL="0" indent="0" algn="ctr">
              <a:buNone/>
            </a:pPr>
            <a:endParaRPr lang="tr-TR" sz="2000" b="1" i="1" dirty="0"/>
          </a:p>
          <a:p>
            <a:pPr marL="0" indent="0" algn="ctr">
              <a:buNone/>
            </a:pPr>
            <a:endParaRPr lang="tr-TR" sz="20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55575" y="1713582"/>
            <a:ext cx="76781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"</a:t>
            </a:r>
            <a:r>
              <a:rPr lang="tr-TR" b="1" dirty="0" smtClean="0"/>
              <a:t>Devlet</a:t>
            </a:r>
            <a:r>
              <a:rPr lang="tr-TR" b="1" dirty="0"/>
              <a:t>,</a:t>
            </a:r>
            <a:r>
              <a:rPr lang="tr-TR" dirty="0"/>
              <a:t> genel amaçlara sahip, belli bir ülke ve zorunlu olarak o ülkeye bağlı, o ülkeye ait süjeler üzerinde egemenlik yetkisini kullanan bir siyasal hukuki düzendir</a:t>
            </a:r>
            <a:r>
              <a:rPr lang="tr-TR" dirty="0" smtClean="0"/>
              <a:t>."                                                                                                     </a:t>
            </a:r>
            <a:r>
              <a:rPr lang="tr-TR" sz="800" dirty="0" smtClean="0"/>
              <a:t>(</a:t>
            </a:r>
            <a:r>
              <a:rPr lang="tr-TR" sz="800" dirty="0" err="1" smtClean="0"/>
              <a:t>Keyman</a:t>
            </a:r>
            <a:r>
              <a:rPr lang="tr-TR" sz="800" dirty="0" smtClean="0"/>
              <a:t> ve Toroslu, 2012, 79)</a:t>
            </a:r>
            <a:endParaRPr lang="tr-TR" sz="800" dirty="0"/>
          </a:p>
        </p:txBody>
      </p:sp>
      <p:sp>
        <p:nvSpPr>
          <p:cNvPr id="6" name="Dikdörtgen 5"/>
          <p:cNvSpPr/>
          <p:nvPr/>
        </p:nvSpPr>
        <p:spPr>
          <a:xfrm>
            <a:off x="755577" y="2948751"/>
            <a:ext cx="76781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"Siyasal </a:t>
            </a:r>
            <a:r>
              <a:rPr lang="tr-TR" dirty="0"/>
              <a:t>hukuki düzeni (yani devlet düzenini) kuran devlet dediğimiz düzenlenmiş hukuki kurumun özünü ifade eden, bunun örgütlenme ilkelerini gösteren normları içeren kaynağa, şekli anayasa kanunu veya yazılı anayasa ya da kısaca </a:t>
            </a:r>
            <a:r>
              <a:rPr lang="tr-TR" b="1" dirty="0"/>
              <a:t>anayasa</a:t>
            </a:r>
            <a:r>
              <a:rPr lang="tr-TR" dirty="0"/>
              <a:t> denir</a:t>
            </a:r>
            <a:r>
              <a:rPr lang="tr-TR" dirty="0" smtClean="0"/>
              <a:t>."                                                                                          </a:t>
            </a:r>
            <a:r>
              <a:rPr lang="tr-TR" sz="800" dirty="0" smtClean="0"/>
              <a:t>(</a:t>
            </a:r>
            <a:r>
              <a:rPr lang="tr-TR" sz="800" dirty="0" err="1"/>
              <a:t>Keyman</a:t>
            </a:r>
            <a:r>
              <a:rPr lang="tr-TR" sz="800" dirty="0"/>
              <a:t> ve Toroslu, 2012, </a:t>
            </a:r>
            <a:r>
              <a:rPr lang="tr-TR" sz="800" dirty="0" smtClean="0"/>
              <a:t>80)</a:t>
            </a:r>
            <a:endParaRPr lang="tr-TR" sz="800" dirty="0"/>
          </a:p>
        </p:txBody>
      </p:sp>
      <p:sp>
        <p:nvSpPr>
          <p:cNvPr id="7" name="Dikdörtgen 6"/>
          <p:cNvSpPr/>
          <p:nvPr/>
        </p:nvSpPr>
        <p:spPr>
          <a:xfrm>
            <a:off x="734227" y="4449886"/>
            <a:ext cx="76781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"</a:t>
            </a:r>
            <a:r>
              <a:rPr lang="tr-TR" dirty="0" smtClean="0"/>
              <a:t>Devletin </a:t>
            </a:r>
            <a:r>
              <a:rPr lang="tr-TR" dirty="0"/>
              <a:t>şeklini, kişilerin haklarını ve ödevlerini, devlet organlarını ve bu organlar arasındaki ilişkileri belirten en soyut ve en genel hukuk kurallarını içeren yazılı kanun anayasadır. </a:t>
            </a:r>
            <a:r>
              <a:rPr lang="tr-TR" dirty="0" smtClean="0"/>
              <a:t>"                                                                                      </a:t>
            </a:r>
            <a:r>
              <a:rPr lang="tr-TR" sz="800" dirty="0" smtClean="0"/>
              <a:t>(</a:t>
            </a:r>
            <a:r>
              <a:rPr lang="tr-TR" sz="800" dirty="0" err="1" smtClean="0"/>
              <a:t>Güriz</a:t>
            </a:r>
            <a:r>
              <a:rPr lang="tr-TR" sz="800" dirty="0" smtClean="0"/>
              <a:t>, 2012, 55)</a:t>
            </a:r>
            <a:endParaRPr lang="tr-TR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157192"/>
            <a:ext cx="2466975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93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971600" y="2792547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Katı Anayasa ‒ Yumuşak Anayasa </a:t>
            </a:r>
            <a:endParaRPr lang="tr-TR" sz="4000" dirty="0"/>
          </a:p>
        </p:txBody>
      </p:sp>
      <p:sp>
        <p:nvSpPr>
          <p:cNvPr id="6" name="Dikdörtgen 5"/>
          <p:cNvSpPr/>
          <p:nvPr/>
        </p:nvSpPr>
        <p:spPr>
          <a:xfrm>
            <a:off x="2052961" y="908720"/>
            <a:ext cx="56553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Değiştirilmesi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10935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143397"/>
            <a:ext cx="8229600" cy="38058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 dirty="0" smtClean="0"/>
              <a:t>Anayasa’nın Değiştirilmesi Teklifi: </a:t>
            </a:r>
          </a:p>
          <a:p>
            <a:pPr marL="0" indent="0">
              <a:buNone/>
            </a:pPr>
            <a:endParaRPr lang="tr-TR" sz="1000" dirty="0" smtClean="0"/>
          </a:p>
          <a:p>
            <a:pPr marL="0" indent="0" algn="ctr">
              <a:buNone/>
            </a:pPr>
            <a:r>
              <a:rPr lang="tr-TR" sz="2400" dirty="0" smtClean="0"/>
              <a:t>TBMM’nin </a:t>
            </a:r>
            <a:r>
              <a:rPr lang="tr-TR" sz="2400" b="1" dirty="0"/>
              <a:t>üye tam sayısının en az 1/3 </a:t>
            </a:r>
            <a:r>
              <a:rPr lang="tr-TR" sz="2400" dirty="0"/>
              <a:t>ile </a:t>
            </a:r>
            <a:r>
              <a:rPr lang="tr-TR" sz="2400" b="1" dirty="0"/>
              <a:t>yazılı</a:t>
            </a:r>
            <a:r>
              <a:rPr lang="tr-TR" sz="2400" dirty="0"/>
              <a:t> olarak</a:t>
            </a:r>
            <a:r>
              <a:rPr lang="tr-TR" sz="2400" dirty="0" smtClean="0"/>
              <a:t>.</a:t>
            </a:r>
          </a:p>
          <a:p>
            <a:pPr marL="0" indent="0" algn="ctr">
              <a:buNone/>
            </a:pPr>
            <a:endParaRPr lang="tr-TR" sz="1000" dirty="0"/>
          </a:p>
          <a:p>
            <a:pPr marL="0" indent="0" algn="ctr">
              <a:buNone/>
            </a:pPr>
            <a:r>
              <a:rPr lang="tr-TR" sz="2400" dirty="0" err="1"/>
              <a:t>AY’nin</a:t>
            </a:r>
            <a:r>
              <a:rPr lang="tr-TR" sz="2400" dirty="0"/>
              <a:t> değiştirilmesi hakkındaki teklifler </a:t>
            </a:r>
            <a:r>
              <a:rPr lang="tr-TR" sz="2400" b="1" dirty="0"/>
              <a:t>Genel Kurulda 2 defa</a:t>
            </a:r>
            <a:r>
              <a:rPr lang="tr-TR" sz="2400" dirty="0"/>
              <a:t> görüşülür.</a:t>
            </a:r>
          </a:p>
          <a:p>
            <a:pPr marL="0" indent="0" algn="ctr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2052961" y="908720"/>
            <a:ext cx="56553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Değiştirilmesi</a:t>
            </a:r>
            <a:endParaRPr lang="tr-TR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437112"/>
            <a:ext cx="4464496" cy="2201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50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8058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 dirty="0" smtClean="0"/>
              <a:t>Değiştirme teklifinin kabulü: </a:t>
            </a:r>
            <a:r>
              <a:rPr lang="tr-TR" sz="2400" dirty="0" smtClean="0"/>
              <a:t> </a:t>
            </a:r>
          </a:p>
          <a:p>
            <a:pPr marL="0" indent="0" algn="ctr">
              <a:buNone/>
            </a:pPr>
            <a:endParaRPr lang="tr-TR" sz="1000" dirty="0" smtClean="0"/>
          </a:p>
          <a:p>
            <a:pPr marL="0" indent="0" algn="ctr">
              <a:buNone/>
            </a:pPr>
            <a:r>
              <a:rPr lang="tr-TR" sz="2400" dirty="0" smtClean="0"/>
              <a:t>TBMM </a:t>
            </a:r>
            <a:r>
              <a:rPr lang="tr-TR" sz="2400" b="1" dirty="0"/>
              <a:t>üye tam sayısının 3/5 çoğunluğunun gizli oyu </a:t>
            </a:r>
            <a:r>
              <a:rPr lang="tr-TR" sz="2400" dirty="0"/>
              <a:t>ile mümkündür.</a:t>
            </a:r>
          </a:p>
          <a:p>
            <a:pPr marL="0" indent="0" algn="ctr">
              <a:buNone/>
            </a:pPr>
            <a:endParaRPr lang="tr-TR" sz="1000" dirty="0" smtClean="0"/>
          </a:p>
          <a:p>
            <a:pPr marL="0" indent="0" algn="ctr">
              <a:buNone/>
            </a:pPr>
            <a:r>
              <a:rPr lang="tr-TR" sz="2400" dirty="0" err="1" smtClean="0"/>
              <a:t>AY’nin</a:t>
            </a:r>
            <a:r>
              <a:rPr lang="tr-TR" sz="2400" dirty="0" smtClean="0"/>
              <a:t> </a:t>
            </a:r>
            <a:r>
              <a:rPr lang="tr-TR" sz="2400" dirty="0"/>
              <a:t>değiştirilmesi hakkındaki tekliflerin görüşülmesi ve kabulü, kanunların görüşülmesi ve kabulü hakkındaki hükümlere tabidir.</a:t>
            </a:r>
          </a:p>
          <a:p>
            <a:pPr marL="0" indent="0" algn="ctr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705704" y="908720"/>
            <a:ext cx="834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</a:t>
            </a:r>
            <a:r>
              <a:rPr lang="tr-TR" sz="4000" b="1" dirty="0" smtClean="0"/>
              <a:t>Değiştirilmesi (AY md.175)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71762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00807"/>
            <a:ext cx="8229600" cy="42484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dirty="0" smtClean="0"/>
              <a:t>Cumhurbaşkanı </a:t>
            </a:r>
            <a:r>
              <a:rPr lang="tr-TR" sz="2400" dirty="0"/>
              <a:t>AY değişikliklerine ilişkin kanunları, bir daha görüşülmek üzere TBMM’ne geri gönderebilir</a:t>
            </a:r>
            <a:r>
              <a:rPr lang="tr-TR" sz="2400" dirty="0" smtClean="0"/>
              <a:t>.</a:t>
            </a:r>
          </a:p>
          <a:p>
            <a:pPr marL="0" indent="0" algn="ctr">
              <a:buNone/>
            </a:pPr>
            <a:endParaRPr lang="tr-TR" sz="1000" dirty="0"/>
          </a:p>
          <a:p>
            <a:pPr marL="0" indent="0" algn="ctr">
              <a:buNone/>
            </a:pPr>
            <a:r>
              <a:rPr lang="tr-TR" sz="2400" dirty="0" smtClean="0"/>
              <a:t>Meclis </a:t>
            </a:r>
            <a:r>
              <a:rPr lang="tr-TR" sz="2400" dirty="0"/>
              <a:t>geri gönderilen kanunu, üye tam sayısının </a:t>
            </a:r>
            <a:r>
              <a:rPr lang="tr-TR" sz="2400" i="1" dirty="0"/>
              <a:t>2/3 çoğunluğu ile aynen kabul ederse</a:t>
            </a:r>
            <a:r>
              <a:rPr lang="tr-TR" sz="2400" dirty="0"/>
              <a:t>, CB bu kanunu </a:t>
            </a:r>
            <a:r>
              <a:rPr lang="tr-TR" sz="2400" b="1" dirty="0"/>
              <a:t>halkoyuna</a:t>
            </a:r>
            <a:r>
              <a:rPr lang="tr-TR" sz="2400" dirty="0"/>
              <a:t> sunabilir.</a:t>
            </a:r>
          </a:p>
          <a:p>
            <a:pPr marL="0" indent="0" algn="just">
              <a:buNone/>
            </a:pPr>
            <a:endParaRPr lang="tr-TR" sz="1000" dirty="0" smtClean="0"/>
          </a:p>
          <a:p>
            <a:pPr marL="0" indent="0" algn="ctr">
              <a:buNone/>
            </a:pPr>
            <a:r>
              <a:rPr lang="tr-TR" sz="2400" dirty="0" smtClean="0"/>
              <a:t>Meclis </a:t>
            </a:r>
            <a:r>
              <a:rPr lang="tr-TR" sz="2400" dirty="0"/>
              <a:t>tarafından, üye tam sayısının </a:t>
            </a:r>
            <a:r>
              <a:rPr lang="tr-TR" sz="2400" i="1" dirty="0"/>
              <a:t>3/5 ile veya 2/3 az oyla</a:t>
            </a:r>
            <a:r>
              <a:rPr lang="tr-TR" sz="2400" dirty="0"/>
              <a:t> kabul edilen AY değişiklikleri hakkındaki kanun, CB tarafından meclise iade edilmediği takdirde </a:t>
            </a:r>
            <a:r>
              <a:rPr lang="tr-TR" sz="2400" b="1" dirty="0"/>
              <a:t>halkoyuna sunulmak üzere Resmi </a:t>
            </a:r>
            <a:r>
              <a:rPr lang="tr-TR" sz="2400" b="1" dirty="0" err="1"/>
              <a:t>Gazete’de</a:t>
            </a:r>
            <a:r>
              <a:rPr lang="tr-TR" sz="2400" b="1" dirty="0"/>
              <a:t> yayınlanır</a:t>
            </a:r>
            <a:r>
              <a:rPr lang="tr-TR" sz="2400" dirty="0"/>
              <a:t>.</a:t>
            </a:r>
          </a:p>
          <a:p>
            <a:pPr marL="0" indent="0" algn="just">
              <a:buNone/>
            </a:pPr>
            <a:endParaRPr lang="tr-TR" sz="2400" b="1" i="1" dirty="0" smtClean="0"/>
          </a:p>
        </p:txBody>
      </p:sp>
      <p:sp>
        <p:nvSpPr>
          <p:cNvPr id="6" name="Dikdörtgen 5"/>
          <p:cNvSpPr/>
          <p:nvPr/>
        </p:nvSpPr>
        <p:spPr>
          <a:xfrm>
            <a:off x="705704" y="908720"/>
            <a:ext cx="834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/>
              <a:t>Anayasanın </a:t>
            </a:r>
            <a:r>
              <a:rPr lang="tr-TR" sz="4000" b="1" dirty="0" smtClean="0"/>
              <a:t>Değiştirilmesi (AY md.175)</a:t>
            </a:r>
            <a:endParaRPr lang="tr-TR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75"/>
            <a:ext cx="26003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71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1096</Words>
  <Application>Microsoft Office PowerPoint</Application>
  <PresentationFormat>Ekran Gösterisi (4:3)</PresentationFormat>
  <Paragraphs>151</Paragraphs>
  <Slides>27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Ofis Teması</vt:lpstr>
      <vt:lpstr>TÜRK HUKUK SİSTEMİ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CUMHURBAŞKANLIĞI KARARNAMELERİ</vt:lpstr>
      <vt:lpstr>CUMHURBAŞKANLIĞI KARARNAMELERİ</vt:lpstr>
      <vt:lpstr>YÖNETMELİKLER</vt:lpstr>
      <vt:lpstr>BU SUNUMDA YARARLANILAN 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Pelin</dc:creator>
  <cp:lastModifiedBy>Yazar</cp:lastModifiedBy>
  <cp:revision>49</cp:revision>
  <dcterms:created xsi:type="dcterms:W3CDTF">2014-09-16T13:03:39Z</dcterms:created>
  <dcterms:modified xsi:type="dcterms:W3CDTF">2020-01-31T17:59:11Z</dcterms:modified>
</cp:coreProperties>
</file>