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0" r:id="rId1"/>
  </p:sldMasterIdLst>
  <p:notesMasterIdLst>
    <p:notesMasterId r:id="rId11"/>
  </p:notesMasterIdLst>
  <p:sldIdLst>
    <p:sldId id="282" r:id="rId2"/>
    <p:sldId id="284" r:id="rId3"/>
    <p:sldId id="289" r:id="rId4"/>
    <p:sldId id="277" r:id="rId5"/>
    <p:sldId id="264" r:id="rId6"/>
    <p:sldId id="278" r:id="rId7"/>
    <p:sldId id="280" r:id="rId8"/>
    <p:sldId id="273" r:id="rId9"/>
    <p:sldId id="290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Rg st="1" end="8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BCF166-928F-4D7E-B865-3F86DE88F684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5CCAAD-08EF-47DF-9F06-C6CE3B544AD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17938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21673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43362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96635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0011522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75550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88628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003796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949780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05435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6339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18954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092996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050209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841864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601918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460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88224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C532C092-1F79-4FC6-BB39-9836510AF7B0}" type="datetimeFigureOut">
              <a:rPr lang="tr-TR" smtClean="0"/>
              <a:t>20.1.2018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BF7DC-17FE-4C4F-A19B-C19795832B2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16001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21" r:id="rId1"/>
    <p:sldLayoutId id="2147483822" r:id="rId2"/>
    <p:sldLayoutId id="2147483823" r:id="rId3"/>
    <p:sldLayoutId id="2147483824" r:id="rId4"/>
    <p:sldLayoutId id="2147483825" r:id="rId5"/>
    <p:sldLayoutId id="2147483826" r:id="rId6"/>
    <p:sldLayoutId id="2147483827" r:id="rId7"/>
    <p:sldLayoutId id="2147483828" r:id="rId8"/>
    <p:sldLayoutId id="2147483829" r:id="rId9"/>
    <p:sldLayoutId id="2147483830" r:id="rId10"/>
    <p:sldLayoutId id="2147483831" r:id="rId11"/>
    <p:sldLayoutId id="2147483832" r:id="rId12"/>
    <p:sldLayoutId id="2147483833" r:id="rId13"/>
    <p:sldLayoutId id="2147483834" r:id="rId14"/>
    <p:sldLayoutId id="2147483835" r:id="rId15"/>
    <p:sldLayoutId id="2147483836" r:id="rId16"/>
    <p:sldLayoutId id="21474838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mtClean="0"/>
              <a:t>KAMBİYO  </a:t>
            </a:r>
            <a:r>
              <a:rPr lang="tr-TR" dirty="0" smtClean="0"/>
              <a:t>SENETLERİ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70000" lnSpcReduction="20000"/>
          </a:bodyPr>
          <a:lstStyle/>
          <a:p>
            <a:endParaRPr lang="tr-TR" dirty="0" smtClean="0"/>
          </a:p>
          <a:p>
            <a:r>
              <a:rPr lang="tr-TR" sz="5400" dirty="0" smtClean="0"/>
              <a:t>BONO ÇEK POLİÇE</a:t>
            </a:r>
            <a:endParaRPr lang="tr-TR" sz="5400" dirty="0"/>
          </a:p>
        </p:txBody>
      </p:sp>
    </p:spTree>
    <p:extLst>
      <p:ext uri="{BB962C8B-B14F-4D97-AF65-F5344CB8AC3E}">
        <p14:creationId xmlns:p14="http://schemas.microsoft.com/office/powerpoint/2010/main" val="34903653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KAMBİYO SENETLERİNİN NİTELİKLERİ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Kambiyo senetleri kanunen emre yazılır.</a:t>
            </a:r>
          </a:p>
          <a:p>
            <a:r>
              <a:rPr lang="tr-TR" dirty="0" smtClean="0"/>
              <a:t>Kambiyo senetleri ibraz edilen senetlerdir.</a:t>
            </a:r>
          </a:p>
          <a:p>
            <a:r>
              <a:rPr lang="tr-TR" dirty="0" smtClean="0"/>
              <a:t>Kambiyo</a:t>
            </a:r>
            <a:r>
              <a:rPr lang="tr-TR" dirty="0"/>
              <a:t> </a:t>
            </a:r>
            <a:r>
              <a:rPr lang="tr-TR" dirty="0" smtClean="0"/>
              <a:t>senetleri Para yerine geçen senetlerdir.</a:t>
            </a:r>
          </a:p>
          <a:p>
            <a:r>
              <a:rPr lang="tr-TR" dirty="0" smtClean="0"/>
              <a:t>Kambiyo senetleri para alacaklarının karşılığında düzenlenir.</a:t>
            </a:r>
          </a:p>
          <a:p>
            <a:r>
              <a:rPr lang="tr-TR" dirty="0" smtClean="0"/>
              <a:t>Kambiyo senetleri tedavül senetleridir.</a:t>
            </a:r>
          </a:p>
          <a:p>
            <a:r>
              <a:rPr lang="tr-TR" dirty="0" smtClean="0"/>
              <a:t>Kambiyo senetlerinde müteselsil sorumluluk vardır.</a:t>
            </a:r>
          </a:p>
          <a:p>
            <a:r>
              <a:rPr lang="tr-TR" dirty="0" smtClean="0"/>
              <a:t>Kambiyo senetlerinde özel şekil şartı vardır.</a:t>
            </a:r>
          </a:p>
          <a:p>
            <a:r>
              <a:rPr lang="tr-TR" dirty="0" smtClean="0"/>
              <a:t>Kambiyo senetlerinde özel takip yolları vardır.</a:t>
            </a:r>
          </a:p>
          <a:p>
            <a:r>
              <a:rPr lang="tr-TR" dirty="0" smtClean="0"/>
              <a:t>İmzaların istiklali ilkesi vardır, mücerretlik ilkesi vardır.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65722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CİRO İŞLEMLERİ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/>
              <a:t>ciro emre yazılı senetlerin devredilmesinde kullanılan çifte yetki veren havale işlemidir.</a:t>
            </a:r>
          </a:p>
          <a:p>
            <a:r>
              <a:rPr lang="tr-TR" dirty="0"/>
              <a:t>Ciro, bir senet üzerindeki hakları başka bir kişiye kayıtsız, şartsız devredilmesidir. Ciro eden kişiye ciranta denir. Ciro Kambiyo senetlerinin arka yüzüne veya senede eklenen  </a:t>
            </a:r>
            <a:r>
              <a:rPr lang="tr-TR" dirty="0" err="1" smtClean="0"/>
              <a:t>alonja</a:t>
            </a:r>
            <a:r>
              <a:rPr lang="tr-TR" dirty="0" smtClean="0"/>
              <a:t> </a:t>
            </a:r>
            <a:r>
              <a:rPr lang="tr-TR" dirty="0"/>
              <a:t>yapılır. Ciro iki şekilde yapılır.</a:t>
            </a:r>
          </a:p>
          <a:p>
            <a:r>
              <a:rPr lang="tr-TR" dirty="0"/>
              <a:t>Tam Ciro :  Ciranta, senedin arka yüzüne ciro yapacağı kimsenin ad, soyadını varsa </a:t>
            </a:r>
            <a:r>
              <a:rPr lang="tr-TR" dirty="0"/>
              <a:t>U</a:t>
            </a:r>
            <a:r>
              <a:rPr lang="tr-TR" dirty="0" smtClean="0"/>
              <a:t>nvanı </a:t>
            </a:r>
            <a:r>
              <a:rPr lang="tr-TR" dirty="0"/>
              <a:t>ve ödeyiniz kelimesini yazarak altına imzasını atar</a:t>
            </a:r>
            <a:r>
              <a:rPr lang="tr-TR" dirty="0" smtClean="0"/>
              <a:t>. Kimin ismine yazılmışsa ondan başkası tahsil edemez.</a:t>
            </a:r>
            <a:endParaRPr lang="tr-TR" dirty="0"/>
          </a:p>
          <a:p>
            <a:r>
              <a:rPr lang="tr-TR" dirty="0"/>
              <a:t>Beyaz ciro :  Kime  yapıldığı belli olmayan cirodur, ciranta senedin arka yüzüne ödeyiniz yazarak imzasını atar</a:t>
            </a:r>
            <a:r>
              <a:rPr lang="tr-TR" dirty="0" smtClean="0"/>
              <a:t>. Kimin elindeyse o tahsil eder.</a:t>
            </a:r>
            <a:endParaRPr lang="tr-TR" dirty="0"/>
          </a:p>
          <a:p>
            <a:r>
              <a:rPr lang="tr-TR" dirty="0"/>
              <a:t> Hamiline ciro beyaz cirodur. Hamiline yazılı senetlerde ciro yapılması senedin şeklini etkilemez. Cirantanın hamiline karşı sorumluluğuna neden olur.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69442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BONO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Bono, nakit parası olmadığı için belli bir vadede ödemek üzere yapılan senettir</a:t>
            </a:r>
            <a:r>
              <a:rPr lang="tr-TR" dirty="0" smtClean="0"/>
              <a:t>.  </a:t>
            </a:r>
            <a:r>
              <a:rPr lang="tr-TR" dirty="0"/>
              <a:t>Nama ve emre yazılır</a:t>
            </a:r>
            <a:r>
              <a:rPr lang="tr-TR" dirty="0" smtClean="0"/>
              <a:t>. Kredi aracı niteliği taşır.</a:t>
            </a:r>
            <a:endParaRPr lang="tr-TR" dirty="0"/>
          </a:p>
          <a:p>
            <a:r>
              <a:rPr lang="tr-TR" dirty="0"/>
              <a:t>Bono, Borçlu tarafından doldurularak imzalanan ve belli bir miktarın belli bir süre sonra ödeneceğini bildiren ve alıcıya verilen iki taraflı emre muharrer senettir</a:t>
            </a:r>
            <a:r>
              <a:rPr lang="tr-TR" dirty="0" smtClean="0"/>
              <a:t>.</a:t>
            </a:r>
          </a:p>
          <a:p>
            <a:r>
              <a:rPr lang="tr-TR" dirty="0"/>
              <a:t>Borçlu (Muhatap) ; bonoya yazdığı miktarı ödeyecek kişidir.</a:t>
            </a:r>
          </a:p>
          <a:p>
            <a:r>
              <a:rPr lang="tr-TR" dirty="0"/>
              <a:t>Alacaklı  (Lehtar) ; bono bedelini tahsil edecek kişidir</a:t>
            </a:r>
            <a:r>
              <a:rPr lang="tr-TR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35110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Bono bu şekilde düzenlenir</a:t>
            </a:r>
            <a:endParaRPr lang="tr-TR" dirty="0"/>
          </a:p>
        </p:txBody>
      </p:sp>
      <p:graphicFrame>
        <p:nvGraphicFramePr>
          <p:cNvPr id="3" name="Tablo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2195458"/>
              </p:ext>
            </p:extLst>
          </p:nvPr>
        </p:nvGraphicFramePr>
        <p:xfrm>
          <a:off x="684212" y="719666"/>
          <a:ext cx="11322258" cy="35144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322258"/>
              </a:tblGrid>
              <a:tr h="3514404">
                <a:tc>
                  <a:txBody>
                    <a:bodyPr/>
                    <a:lstStyle/>
                    <a:p>
                      <a:endParaRPr lang="tr-TR" sz="1800" b="0" i="0" u="none" strike="noStrike" kern="1200" baseline="0" dirty="0" smtClean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r>
                        <a:rPr lang="tr-TR" sz="2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Vade Tarihi              Türk Lirası             Tanzim (Düzenleme) Tarihi ve Yeri </a:t>
                      </a:r>
                    </a:p>
                    <a:p>
                      <a:endParaRPr lang="tr-TR" sz="2800" b="0" i="0" u="none" strike="noStrike" kern="1200" baseline="0" dirty="0" smtClean="0">
                        <a:solidFill>
                          <a:schemeClr val="lt1"/>
                        </a:solidFill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  <a:p>
                      <a:r>
                        <a:rPr lang="tr-TR" sz="2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İşbu </a:t>
                      </a:r>
                      <a:r>
                        <a:rPr lang="tr-TR" sz="2800" b="1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bono </a:t>
                      </a:r>
                      <a:r>
                        <a:rPr lang="tr-TR" sz="2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mukabilinde ……… tarihinde Bay ....................... veya </a:t>
                      </a:r>
                      <a:r>
                        <a:rPr lang="tr-TR" sz="2800" b="0" i="0" u="none" strike="noStrike" kern="1200" baseline="0" dirty="0" err="1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emrühavalesine</a:t>
                      </a:r>
                      <a:r>
                        <a:rPr lang="tr-TR" sz="2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…………………….da ...............................TL ödeyeceğim.</a:t>
                      </a:r>
                    </a:p>
                    <a:p>
                      <a:r>
                        <a:rPr lang="tr-TR" sz="2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 </a:t>
                      </a:r>
                    </a:p>
                    <a:p>
                      <a:r>
                        <a:rPr lang="tr-TR" sz="2800" b="0" i="0" u="none" strike="noStrike" kern="1200" baseline="0" dirty="0" smtClean="0">
                          <a:solidFill>
                            <a:schemeClr val="lt1"/>
                          </a:solidFill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Tanzim eden (Düzenleyen) </a:t>
                      </a:r>
                      <a:endParaRPr lang="tr-TR" sz="2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005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Bono iki şekilde tahsil edilir</a:t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Borcun vadesi geldiğinde lehtar  (alacaklı), muhataba (borçluya) başvurarak tahsil eder ve senedi verir.</a:t>
            </a:r>
          </a:p>
          <a:p>
            <a:r>
              <a:rPr lang="tr-TR" dirty="0"/>
              <a:t>Lehtar (alacaklı) ödeme zamanını beklemeden bankaya senedi </a:t>
            </a:r>
            <a:r>
              <a:rPr lang="tr-TR" dirty="0" err="1"/>
              <a:t>iskonto</a:t>
            </a:r>
            <a:r>
              <a:rPr lang="tr-TR" dirty="0"/>
              <a:t> ettirir (kırdırır) borç vadesi geldiğinde borçlu borcunu bankaya öder</a:t>
            </a:r>
            <a:r>
              <a:rPr lang="tr-TR" dirty="0" smtClean="0"/>
              <a:t>.</a:t>
            </a:r>
          </a:p>
          <a:p>
            <a:r>
              <a:rPr lang="tr-TR" dirty="0"/>
              <a:t> Bankaya </a:t>
            </a:r>
            <a:r>
              <a:rPr lang="tr-TR" dirty="0" err="1"/>
              <a:t>iskonto</a:t>
            </a:r>
            <a:r>
              <a:rPr lang="tr-TR" dirty="0"/>
              <a:t> </a:t>
            </a:r>
            <a:r>
              <a:rPr lang="tr-TR" dirty="0" smtClean="0"/>
              <a:t>ettirirken </a:t>
            </a:r>
            <a:r>
              <a:rPr lang="tr-TR" dirty="0"/>
              <a:t>borçlunun bir kaybı yada kazancı yoktur.</a:t>
            </a:r>
          </a:p>
          <a:p>
            <a:r>
              <a:rPr lang="tr-TR" dirty="0"/>
              <a:t>Ancak lehtar ve banka kazançlıdır.</a:t>
            </a:r>
          </a:p>
          <a:p>
            <a:r>
              <a:rPr lang="tr-TR" dirty="0"/>
              <a:t>Lehtar vadeden önce parasını almış olur.</a:t>
            </a:r>
          </a:p>
          <a:p>
            <a:r>
              <a:rPr lang="tr-TR" dirty="0"/>
              <a:t>Banka ise senet üzerinden bir miktar </a:t>
            </a:r>
            <a:r>
              <a:rPr lang="tr-TR" dirty="0" err="1"/>
              <a:t>iskonto</a:t>
            </a:r>
            <a:r>
              <a:rPr lang="tr-TR" dirty="0"/>
              <a:t> keserek kazançlı olur.</a:t>
            </a:r>
          </a:p>
          <a:p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834503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ÇEK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Çek bir bankaya hitaben yazılmış ve TTK’ da belirtilen hükümlere göre düzenlenmiş, ödeme emri niteliğinde olan kıymetli bir evraktır.</a:t>
            </a:r>
          </a:p>
          <a:p>
            <a:r>
              <a:rPr lang="tr-TR" dirty="0" smtClean="0"/>
              <a:t>Çek </a:t>
            </a:r>
            <a:r>
              <a:rPr lang="tr-TR" dirty="0" smtClean="0"/>
              <a:t>üçlü ilişkidir. </a:t>
            </a:r>
          </a:p>
          <a:p>
            <a:r>
              <a:rPr lang="tr-TR" dirty="0" smtClean="0"/>
              <a:t>Çeki </a:t>
            </a:r>
            <a:r>
              <a:rPr lang="tr-TR" dirty="0" smtClean="0"/>
              <a:t>düzenleyen (keşideci)</a:t>
            </a:r>
          </a:p>
          <a:p>
            <a:r>
              <a:rPr lang="tr-TR" dirty="0" smtClean="0"/>
              <a:t>Çeki ödeyecek banka şubesi borçlu(muhatap) </a:t>
            </a:r>
          </a:p>
          <a:p>
            <a:r>
              <a:rPr lang="tr-TR" dirty="0" smtClean="0"/>
              <a:t>Keşide edilmiş çeki elinde bulunduran alacaklı (hamil)</a:t>
            </a:r>
          </a:p>
          <a:p>
            <a:pPr marL="0" indent="0">
              <a:buNone/>
            </a:pP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26153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POLİÇE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Poliçe uluslar arası ticarette ve bankaların taraf olduğu borç ilişkilerinde kullanılan bir senettir.</a:t>
            </a:r>
          </a:p>
          <a:p>
            <a:r>
              <a:rPr lang="tr-TR" dirty="0" smtClean="0"/>
              <a:t>Poliçe aynı çekte olduğu gibi üçlü ilişki söz konusudur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122359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Aval: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Ticari senetlerde ödemeden sorumlu olanların ödememesi durumunda üçüncü bir kişinin alacaklılara senet bedelini ödeyeceğine ilişkin verdiği güvenceye aval denir</a:t>
            </a:r>
            <a:r>
              <a:rPr lang="tr-TR" dirty="0" smtClean="0"/>
              <a:t>.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377541345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2356</TotalTime>
  <Words>478</Words>
  <Application>Microsoft Office PowerPoint</Application>
  <PresentationFormat>Geniş ekran</PresentationFormat>
  <Paragraphs>50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Century Gothic</vt:lpstr>
      <vt:lpstr>Times New Roman</vt:lpstr>
      <vt:lpstr>Wingdings 3</vt:lpstr>
      <vt:lpstr>İyon</vt:lpstr>
      <vt:lpstr>KAMBİYO  SENETLERİ</vt:lpstr>
      <vt:lpstr>KAMBİYO SENETLERİNİN NİTELİKLERİ</vt:lpstr>
      <vt:lpstr>CİRO İŞLEMLERİ</vt:lpstr>
      <vt:lpstr>BONO</vt:lpstr>
      <vt:lpstr>Bono bu şekilde düzenlenir</vt:lpstr>
      <vt:lpstr>Bono iki şekilde tahsil edilir </vt:lpstr>
      <vt:lpstr>ÇEK</vt:lpstr>
      <vt:lpstr>POLİÇE</vt:lpstr>
      <vt:lpstr>Aval: </vt:lpstr>
    </vt:vector>
  </TitlesOfParts>
  <Company>-==-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Melek</dc:creator>
  <cp:lastModifiedBy>Pelin Atila Yoruk</cp:lastModifiedBy>
  <cp:revision>91</cp:revision>
  <dcterms:created xsi:type="dcterms:W3CDTF">2017-04-17T11:31:48Z</dcterms:created>
  <dcterms:modified xsi:type="dcterms:W3CDTF">2018-01-19T23:10:22Z</dcterms:modified>
</cp:coreProperties>
</file>