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57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18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061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3329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0544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7451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457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131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046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41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46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07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566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52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571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935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71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7275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Banka ve Mali </a:t>
            </a:r>
            <a:r>
              <a:rPr lang="tr-TR" dirty="0" smtClean="0"/>
              <a:t>Kuruluşlar:</a:t>
            </a:r>
            <a:br>
              <a:rPr lang="tr-TR" dirty="0" smtClean="0"/>
            </a:br>
            <a:r>
              <a:rPr lang="tr-TR" dirty="0" smtClean="0"/>
              <a:t>para arzı ve merkez bankacılığı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0713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Basit para çarpanı=1/zorunlu karşılık oranı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Para çarpanı= </a:t>
            </a:r>
            <a:r>
              <a:rPr lang="tr-TR" sz="2800" u="sng" dirty="0">
                <a:solidFill>
                  <a:srgbClr val="146194">
                    <a:lumMod val="75000"/>
                  </a:srgbClr>
                </a:solidFill>
              </a:rPr>
              <a:t>1 + C/D	</a:t>
            </a:r>
            <a:endParaRPr lang="tr-TR" sz="2800" u="sng" dirty="0" smtClean="0">
              <a:solidFill>
                <a:srgbClr val="146194">
                  <a:lumMod val="75000"/>
                </a:srgbClr>
              </a:solidFill>
            </a:endParaRPr>
          </a:p>
          <a:p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					   r + ER/D + C/D</a:t>
            </a:r>
          </a:p>
          <a:p>
            <a:endParaRPr lang="tr-TR" sz="2800" dirty="0" smtClean="0">
              <a:solidFill>
                <a:srgbClr val="146194">
                  <a:lumMod val="75000"/>
                </a:srgbClr>
              </a:solidFill>
            </a:endParaRPr>
          </a:p>
          <a:p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r: zorunlu karşılık oranı</a:t>
            </a:r>
          </a:p>
          <a:p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C: nakit para miktarı</a:t>
            </a:r>
          </a:p>
          <a:p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D: vadesi mevduat</a:t>
            </a:r>
          </a:p>
          <a:p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ER: fazla rezerv miktarı</a:t>
            </a: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323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/>
              <a:t>Para arzı = Para çarpanı * Parasal taban</a:t>
            </a:r>
          </a:p>
          <a:p>
            <a:r>
              <a:rPr lang="tr-TR" sz="2800" dirty="0" smtClean="0"/>
              <a:t>Para çarpanı ile parasal tabanın çarpımı para arzına eşittir.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70937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Para Arzının Belirlenmesinde Rol Oynayan Temel Aktörler: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u="sng" dirty="0" smtClean="0"/>
              <a:t>Merkez bankası:</a:t>
            </a:r>
          </a:p>
          <a:p>
            <a:r>
              <a:rPr lang="tr-TR" sz="2800" dirty="0" smtClean="0"/>
              <a:t>Para basma ve piyasaya sürme yetkisine sahip</a:t>
            </a:r>
            <a:endParaRPr lang="tr-TR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u="sng" dirty="0" smtClean="0"/>
              <a:t>Bankalar:</a:t>
            </a:r>
          </a:p>
          <a:p>
            <a:r>
              <a:rPr lang="tr-TR" sz="2800" dirty="0" smtClean="0"/>
              <a:t>Mevduat kabul edip, kredi veren kuruluşlar</a:t>
            </a:r>
            <a:endParaRPr lang="tr-TR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u="sng" dirty="0" smtClean="0"/>
              <a:t>Tasarruf sahipleri:</a:t>
            </a:r>
          </a:p>
          <a:p>
            <a:r>
              <a:rPr lang="tr-TR" sz="2800" dirty="0" smtClean="0"/>
              <a:t>Bankalarda mevduatları bulunan kişi ve kuruluşlar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u="sng" dirty="0" smtClean="0"/>
              <a:t>Bankalardan kredi alanlar:</a:t>
            </a:r>
          </a:p>
          <a:p>
            <a:r>
              <a:rPr lang="tr-TR" sz="2800" dirty="0" smtClean="0"/>
              <a:t>Bankalardan kredi alan kişi ve kuruluşlar </a:t>
            </a:r>
            <a:endParaRPr lang="tr-TR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546492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Merkez bankası; zorunlu karşılık oranını değiştirerek</a:t>
            </a:r>
          </a:p>
          <a:p>
            <a:r>
              <a:rPr lang="tr-TR" sz="2800" dirty="0" smtClean="0"/>
              <a:t>Bankalar; fazla rezerv miktarını değiştirerek</a:t>
            </a:r>
          </a:p>
          <a:p>
            <a:r>
              <a:rPr lang="tr-TR" sz="2800" dirty="0" smtClean="0"/>
              <a:t>Tasarruf sahipleri; bulundurmak istedikleri nakit para miktarını değiştirerek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Para çarpanı ve para arzını etkilemektedir. </a:t>
            </a:r>
          </a:p>
          <a:p>
            <a:r>
              <a:rPr lang="tr-TR" sz="2800" dirty="0" smtClean="0"/>
              <a:t>Bütün aktörler; piyasa faiz oranını etkiler.</a:t>
            </a:r>
          </a:p>
        </p:txBody>
      </p:sp>
    </p:spTree>
    <p:extLst>
      <p:ext uri="{BB962C8B-B14F-4D97-AF65-F5344CB8AC3E}">
        <p14:creationId xmlns:p14="http://schemas.microsoft.com/office/powerpoint/2010/main" val="705583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Merkez bankacılığı:</a:t>
            </a:r>
          </a:p>
          <a:p>
            <a:r>
              <a:rPr lang="tr-TR" sz="2800" dirty="0" smtClean="0"/>
              <a:t>Ülkelerin para ihraç etmek ve para politikalarını yürütmekle yetkili olan kurumları merkez bankalarıdır.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Merkez bankası:</a:t>
            </a:r>
          </a:p>
          <a:p>
            <a:r>
              <a:rPr lang="tr-TR" sz="2800" dirty="0" smtClean="0"/>
              <a:t>Bankaların bankası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Nihai likidite mercii:</a:t>
            </a:r>
          </a:p>
          <a:p>
            <a:r>
              <a:rPr lang="tr-TR" sz="2800" u="sng" dirty="0" smtClean="0"/>
              <a:t>Bankalara</a:t>
            </a:r>
            <a:r>
              <a:rPr lang="tr-TR" sz="2800" dirty="0" smtClean="0"/>
              <a:t> kredi vermekte veya mevduat kabul etmektedir.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392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Bir ülkenin kendine ait merkez bankası olmasının temel nedeni: para ihracının kontrolünü tekelinde tutabilmesidir.</a:t>
            </a:r>
          </a:p>
          <a:p>
            <a:r>
              <a:rPr lang="tr-TR" sz="2800" u="sng" dirty="0" smtClean="0"/>
              <a:t>Tarihte merkez bankasının fonksiyonları:</a:t>
            </a:r>
          </a:p>
          <a:p>
            <a:r>
              <a:rPr lang="tr-TR" sz="2800" dirty="0" smtClean="0"/>
              <a:t>Ulusal para biriminin değerini yurt içinde ve yurt dışında korumak</a:t>
            </a:r>
          </a:p>
        </p:txBody>
      </p:sp>
    </p:spTree>
    <p:extLst>
      <p:ext uri="{BB962C8B-B14F-4D97-AF65-F5344CB8AC3E}">
        <p14:creationId xmlns:p14="http://schemas.microsoft.com/office/powerpoint/2010/main" val="2572666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pPr lvl="0">
              <a:buClr>
                <a:prstClr val="white"/>
              </a:buClr>
            </a:pPr>
            <a:r>
              <a:rPr lang="tr-TR" sz="2800" u="sng" dirty="0">
                <a:solidFill>
                  <a:srgbClr val="146194">
                    <a:lumMod val="75000"/>
                  </a:srgbClr>
                </a:solidFill>
              </a:rPr>
              <a:t>MB fonksiyonları zaman içerisinde değişikliğe uğramıştır: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Ülkedeki para arzını ve para piyasasını düzenlemek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Kredi hacmini ve dağılımını ayarlamak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Ülkenin altın ve döviz rezervlerini muhafaza etmek ve yönetmek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Devletin haznedarlığını ve mali ajanlığını yapmak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Ödeme sistemlerinin sağlıklı işlemesini sağlamak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Finansal sistemin gözetimini yapmak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 </a:t>
            </a:r>
            <a:endParaRPr lang="tr-TR" sz="2800" dirty="0">
              <a:solidFill>
                <a:srgbClr val="146194">
                  <a:lumMod val="75000"/>
                </a:srgb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8109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Para</a:t>
            </a:r>
            <a:r>
              <a:rPr lang="tr-TR" cap="none" dirty="0"/>
              <a:t> </a:t>
            </a:r>
            <a:r>
              <a:rPr lang="tr-TR" cap="none" dirty="0" smtClean="0"/>
              <a:t>Arzı ve Merkez Bankacılığı </a:t>
            </a:r>
            <a:r>
              <a:rPr lang="tr-TR" cap="none" dirty="0" smtClean="0"/>
              <a:t>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Öğrenme Amaçları:  Bu derste, Para arzı ve Merkez bankacılığı başlıkları altında para arzı ve para arzına ilişkin kavramlar incelenecektir. Para arzı kavramı üzerinde durulacak, para arzı tanımlarına ilişkin alıştırmalar yapılacaktır. </a:t>
            </a:r>
            <a:r>
              <a:rPr lang="tr-TR" sz="2800" dirty="0" err="1" smtClean="0"/>
              <a:t>Kaydi</a:t>
            </a:r>
            <a:r>
              <a:rPr lang="tr-TR" sz="2800" dirty="0" smtClean="0"/>
              <a:t> para yaratma konusu incelenecek ve bu konuda örnek sorular çözülecektir. Para arzını etkileyen </a:t>
            </a:r>
            <a:r>
              <a:rPr lang="tr-TR" sz="2800" dirty="0" smtClean="0"/>
              <a:t>en önemli </a:t>
            </a:r>
            <a:r>
              <a:rPr lang="tr-TR" sz="2800" dirty="0" smtClean="0"/>
              <a:t>aktör olan merkez bankasının fonksiyonları tartışılarak merkez bankacılığı konusuna giriş yapılacaktır.  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5840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İçerik:</a:t>
            </a:r>
          </a:p>
          <a:p>
            <a:r>
              <a:rPr lang="tr-TR" sz="2800" dirty="0" smtClean="0"/>
              <a:t>Para Arzı</a:t>
            </a:r>
          </a:p>
          <a:p>
            <a:r>
              <a:rPr lang="tr-TR" sz="2800" dirty="0" smtClean="0"/>
              <a:t>Para Arzı Tanımları</a:t>
            </a:r>
          </a:p>
          <a:p>
            <a:r>
              <a:rPr lang="tr-TR" sz="2800" dirty="0" err="1" smtClean="0"/>
              <a:t>Kaydi</a:t>
            </a:r>
            <a:r>
              <a:rPr lang="tr-TR" sz="2800" dirty="0" smtClean="0"/>
              <a:t> Para Yaratma Mekanizması</a:t>
            </a:r>
          </a:p>
          <a:p>
            <a:r>
              <a:rPr lang="tr-TR" sz="2800" dirty="0" smtClean="0"/>
              <a:t>Para Arzını Etkileyen Aktörler</a:t>
            </a:r>
          </a:p>
          <a:p>
            <a:r>
              <a:rPr lang="tr-TR" sz="2800" dirty="0" smtClean="0"/>
              <a:t>Merkez </a:t>
            </a:r>
            <a:r>
              <a:rPr lang="tr-TR" sz="2800" smtClean="0"/>
              <a:t>Bankasının Fonksiyonları </a:t>
            </a:r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776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Para Arzı:</a:t>
            </a:r>
          </a:p>
          <a:p>
            <a:r>
              <a:rPr lang="tr-TR" sz="2800" dirty="0" smtClean="0"/>
              <a:t>«para olarak kullanılan tüm araçların toplamı»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Banknot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Madeni para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smtClean="0"/>
              <a:t>Günümüzde para yerine kullanılan araçlar çok çeşitlenmiştir.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4017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r>
              <a:rPr lang="tr-TR" cap="none" dirty="0" smtClean="0"/>
              <a:t> 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 smtClean="0"/>
              <a:t>Para olarak kullanılan araçlar, paranın fonksiyonlarını yerine getirme özelliklerine göre belirlenmektedir.</a:t>
            </a:r>
          </a:p>
          <a:p>
            <a:r>
              <a:rPr lang="tr-TR" sz="2800" dirty="0" smtClean="0"/>
              <a:t>Nakit para (Banknot/madeni para)</a:t>
            </a:r>
          </a:p>
          <a:p>
            <a:r>
              <a:rPr lang="tr-TR" sz="2800" dirty="0" smtClean="0"/>
              <a:t>Vadesiz mevduat</a:t>
            </a:r>
          </a:p>
          <a:p>
            <a:r>
              <a:rPr lang="tr-TR" sz="2800" dirty="0" smtClean="0"/>
              <a:t>Diğer çek yazılabilir mevduat </a:t>
            </a:r>
          </a:p>
          <a:p>
            <a:r>
              <a:rPr lang="tr-TR" sz="2800" dirty="0" smtClean="0"/>
              <a:t>Ticari senetler</a:t>
            </a:r>
          </a:p>
          <a:p>
            <a:r>
              <a:rPr lang="tr-TR" sz="2800" dirty="0" smtClean="0"/>
              <a:t>Diğer mevduat türleri</a:t>
            </a:r>
          </a:p>
          <a:p>
            <a:r>
              <a:rPr lang="tr-TR" sz="2800" dirty="0" smtClean="0"/>
              <a:t>Değişik araçların likidite özellikleri göz önüne alınır.</a:t>
            </a:r>
          </a:p>
          <a:p>
            <a:r>
              <a:rPr lang="tr-TR" sz="2800" dirty="0" smtClean="0"/>
              <a:t>Hangi araçların para arzı tanımına dahil edileceğine ilişkin tartışmalar sonucu  farklı para arzı tanımları mevcuttur.  </a:t>
            </a:r>
            <a:endParaRPr lang="tr-TR" sz="2800" dirty="0" smtClean="0"/>
          </a:p>
          <a:p>
            <a:r>
              <a:rPr lang="tr-TR" dirty="0" smtClean="0"/>
              <a:t>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8626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Para Arzı Tanımları:</a:t>
            </a:r>
          </a:p>
          <a:p>
            <a:r>
              <a:rPr lang="tr-TR" sz="2800" dirty="0" smtClean="0"/>
              <a:t>M1=Dolaşımdaki para + Vadesiz mevduat</a:t>
            </a:r>
          </a:p>
          <a:p>
            <a:r>
              <a:rPr lang="tr-TR" sz="2800" dirty="0" smtClean="0"/>
              <a:t>	  (Dolaşımdaki para=Emisyon + madeni para – Banka 		   kasalarındaki para)</a:t>
            </a:r>
          </a:p>
          <a:p>
            <a:r>
              <a:rPr lang="tr-TR" sz="2800" dirty="0" smtClean="0"/>
              <a:t>M2=M1 + Vadeli mevduat</a:t>
            </a:r>
          </a:p>
          <a:p>
            <a:r>
              <a:rPr lang="tr-TR" sz="2800" dirty="0" smtClean="0"/>
              <a:t>M2Y=M2 + Yurt içi Döviz Mevduat Hesapları</a:t>
            </a:r>
          </a:p>
          <a:p>
            <a:r>
              <a:rPr lang="tr-TR" sz="2800" dirty="0" smtClean="0"/>
              <a:t>M3A=M2 + Resmi Kuruluşlar Mevduatı</a:t>
            </a:r>
          </a:p>
          <a:p>
            <a:r>
              <a:rPr lang="tr-TR" sz="2800" dirty="0" smtClean="0"/>
              <a:t>M3 = M3A + Merkez Bankasındaki Diğer Mevduat</a:t>
            </a:r>
          </a:p>
          <a:p>
            <a:r>
              <a:rPr lang="tr-TR" sz="2800" dirty="0" smtClean="0"/>
              <a:t>M3Y= M3 + Yurt içi Döviz Mevduat Hesapları </a:t>
            </a:r>
            <a:endParaRPr lang="tr-TR" sz="2800" dirty="0" smtClean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99075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r>
              <a:rPr lang="tr-TR" cap="none" dirty="0" smtClean="0"/>
              <a:t>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Türkiye’de Kullanılan Para Arzı Tanımları: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M1= Dolaşımdaki Para + Bankalardaki Vadesiz TL Mevduat +TCMB’deki TL Vadesiz Mevduat + Bankalardaki Yabancı Para Vadesiz Mevduat + TCMB’deki Yabancı Para Vadesiz Mevduat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M2= Bankalardaki TL Vadeli Mevduat + TCMB’deki TL Vadeli Mevduat + Bankalardaki Yabancı Para Vadeli Mevduat+ TCMB’deki Yabancı Para Vadeli Mevduat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M3A=M2+ Repo+ İhraç edilen menkul kıymetler</a:t>
            </a:r>
            <a:endParaRPr lang="tr-TR" sz="2800" dirty="0" smtClean="0"/>
          </a:p>
          <a:p>
            <a:r>
              <a:rPr lang="tr-TR" sz="2800" dirty="0" smtClean="0"/>
              <a:t>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62394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 </a:t>
            </a:r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Parasal taban/Güçlü Para:</a:t>
            </a:r>
          </a:p>
          <a:p>
            <a:r>
              <a:rPr lang="tr-TR" sz="2800" dirty="0" smtClean="0"/>
              <a:t>Dolaşımdaki para ile bankaların merkez bankasındaki hesaplarında bulunan zorunlu ve fazla rezervlerinin toplamı.</a:t>
            </a:r>
          </a:p>
          <a:p>
            <a:endParaRPr lang="tr-TR" sz="2800" dirty="0"/>
          </a:p>
          <a:p>
            <a:r>
              <a:rPr lang="tr-TR" sz="2800" dirty="0" smtClean="0"/>
              <a:t>Parasal taban, merkez bankası tarafından doğrudan kontrol edilebilen parasal büyüklük.</a:t>
            </a:r>
          </a:p>
          <a:p>
            <a:endParaRPr lang="tr-TR" sz="2800" dirty="0"/>
          </a:p>
          <a:p>
            <a:endParaRPr lang="tr-TR" sz="2800" dirty="0" smtClean="0"/>
          </a:p>
          <a:p>
            <a:r>
              <a:rPr lang="tr-TR" sz="2800" dirty="0"/>
              <a:t>	</a:t>
            </a:r>
            <a:r>
              <a:rPr lang="tr-TR" sz="2800" dirty="0" smtClean="0"/>
              <a:t>				Açık piyasa işlemleri kullanılır.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2" name="Down Arrow 1"/>
          <p:cNvSpPr/>
          <p:nvPr/>
        </p:nvSpPr>
        <p:spPr>
          <a:xfrm>
            <a:off x="4957070" y="4285397"/>
            <a:ext cx="395785" cy="7369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313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 </a:t>
            </a:r>
            <a:r>
              <a:rPr lang="tr-TR" cap="none" dirty="0">
                <a:solidFill>
                  <a:prstClr val="white"/>
                </a:solidFill>
              </a:rPr>
              <a:t>Para Arzı ve Merkez Bankacılığı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Bankalar </a:t>
            </a:r>
            <a:r>
              <a:rPr lang="tr-TR" sz="2800" u="sng" dirty="0" err="1" smtClean="0"/>
              <a:t>kaydi</a:t>
            </a:r>
            <a:r>
              <a:rPr lang="tr-TR" sz="2800" u="sng" dirty="0" smtClean="0"/>
              <a:t> para </a:t>
            </a:r>
            <a:r>
              <a:rPr lang="tr-TR" sz="2800" dirty="0" smtClean="0"/>
              <a:t>yaratarak </a:t>
            </a:r>
            <a:r>
              <a:rPr lang="tr-TR" sz="2800" u="sng" dirty="0" smtClean="0"/>
              <a:t>para arzını </a:t>
            </a:r>
            <a:r>
              <a:rPr lang="tr-TR" sz="2800" dirty="0" smtClean="0"/>
              <a:t>etkiler. </a:t>
            </a:r>
          </a:p>
          <a:p>
            <a:r>
              <a:rPr lang="tr-TR" sz="2800" dirty="0" smtClean="0"/>
              <a:t>	Bankanın hareket alanı sınırsız değildir.</a:t>
            </a:r>
          </a:p>
          <a:p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/>
              <a:t>Z</a:t>
            </a:r>
            <a:r>
              <a:rPr lang="tr-TR" sz="2800" dirty="0" smtClean="0"/>
              <a:t>orunlu karşılık oranı:</a:t>
            </a:r>
          </a:p>
          <a:p>
            <a:r>
              <a:rPr lang="tr-TR" sz="2800" dirty="0" smtClean="0"/>
              <a:t>	Merkez bankasının para arzını kontrol etme mekanizması</a:t>
            </a:r>
          </a:p>
          <a:p>
            <a:r>
              <a:rPr lang="tr-TR" sz="2800" dirty="0" smtClean="0"/>
              <a:t>	Mevduat sahipleri açısından güvence</a:t>
            </a:r>
          </a:p>
          <a:p>
            <a:r>
              <a:rPr lang="tr-TR" sz="2400" dirty="0" smtClean="0"/>
              <a:t>		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		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80079997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129</TotalTime>
  <Words>576</Words>
  <Application>Microsoft Office PowerPoint</Application>
  <PresentationFormat>Widescreen</PresentationFormat>
  <Paragraphs>114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Dilim</vt:lpstr>
      <vt:lpstr>Banka ve Mali Kuruluşlar: para arzı ve merkez bankacılığı </vt:lpstr>
      <vt:lpstr>Para Arzı ve Merkez Bankacılığı   </vt:lpstr>
      <vt:lpstr> Para Arzı ve Merkez Bankacılığı </vt:lpstr>
      <vt:lpstr> Para Arzı ve Merkez Bankacılığı  </vt:lpstr>
      <vt:lpstr>Para Arzı ve Merkez Bankacılığı   </vt:lpstr>
      <vt:lpstr>Para Arzı ve Merkez Bankacılığı </vt:lpstr>
      <vt:lpstr> Para Arzı ve Merkez Bankacılığı  </vt:lpstr>
      <vt:lpstr>  Para Arzı ve Merkez Bankacılığı </vt:lpstr>
      <vt:lpstr> Para Arzı ve Merkez Bankacılığı </vt:lpstr>
      <vt:lpstr>Para Arzı ve Merkez Bankacılığı </vt:lpstr>
      <vt:lpstr>Para Arzı ve Merkez Bankacılığı </vt:lpstr>
      <vt:lpstr>Para Arzı ve Merkez Bankacılığı </vt:lpstr>
      <vt:lpstr>Para Arzı ve Merkez Bankacılığı </vt:lpstr>
      <vt:lpstr>Para Arzı ve Merkez Bankacılığı </vt:lpstr>
      <vt:lpstr>Para Arzı ve Merkez Bankacılığı </vt:lpstr>
      <vt:lpstr>Para Arzı ve Merkez Bankacılığı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  </dc:title>
  <dc:creator>ÖZLEM GENÇ</dc:creator>
  <cp:lastModifiedBy>özlem genç</cp:lastModifiedBy>
  <cp:revision>12</cp:revision>
  <dcterms:created xsi:type="dcterms:W3CDTF">2018-01-25T11:32:33Z</dcterms:created>
  <dcterms:modified xsi:type="dcterms:W3CDTF">2018-02-05T00:15:35Z</dcterms:modified>
</cp:coreProperties>
</file>