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18D3F5A-47C5-43E4-8124-C68A92361B3D}"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2282809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8D3F5A-47C5-43E4-8124-C68A92361B3D}"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2524886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8D3F5A-47C5-43E4-8124-C68A92361B3D}"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2474949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18D3F5A-47C5-43E4-8124-C68A92361B3D}"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15295215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18D3F5A-47C5-43E4-8124-C68A92361B3D}" type="datetimeFigureOut">
              <a:rPr lang="tr-TR" smtClean="0"/>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2200586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18D3F5A-47C5-43E4-8124-C68A92361B3D}"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51583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18D3F5A-47C5-43E4-8124-C68A92361B3D}" type="datetimeFigureOut">
              <a:rPr lang="tr-TR" smtClean="0"/>
              <a:t>13.03.2019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1214653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18D3F5A-47C5-43E4-8124-C68A92361B3D}" type="datetimeFigureOut">
              <a:rPr lang="tr-TR" smtClean="0"/>
              <a:t>13.03.2019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3091844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18D3F5A-47C5-43E4-8124-C68A92361B3D}" type="datetimeFigureOut">
              <a:rPr lang="tr-TR" smtClean="0"/>
              <a:t>13.03.2019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3506396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8D3F5A-47C5-43E4-8124-C68A92361B3D}"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47697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18D3F5A-47C5-43E4-8124-C68A92361B3D}" type="datetimeFigureOut">
              <a:rPr lang="tr-TR" smtClean="0"/>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6877F50-E7B5-4D54-BA93-268C99BA4274}" type="slidenum">
              <a:rPr lang="tr-TR" smtClean="0"/>
              <a:t>‹#›</a:t>
            </a:fld>
            <a:endParaRPr lang="tr-TR"/>
          </a:p>
        </p:txBody>
      </p:sp>
    </p:spTree>
    <p:extLst>
      <p:ext uri="{BB962C8B-B14F-4D97-AF65-F5344CB8AC3E}">
        <p14:creationId xmlns:p14="http://schemas.microsoft.com/office/powerpoint/2010/main" val="1203827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8D3F5A-47C5-43E4-8124-C68A92361B3D}" type="datetimeFigureOut">
              <a:rPr lang="tr-TR" smtClean="0"/>
              <a:t>13.03.2019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77F50-E7B5-4D54-BA93-268C99BA4274}" type="slidenum">
              <a:rPr lang="tr-TR" smtClean="0"/>
              <a:t>‹#›</a:t>
            </a:fld>
            <a:endParaRPr lang="tr-TR"/>
          </a:p>
        </p:txBody>
      </p:sp>
    </p:spTree>
    <p:extLst>
      <p:ext uri="{BB962C8B-B14F-4D97-AF65-F5344CB8AC3E}">
        <p14:creationId xmlns:p14="http://schemas.microsoft.com/office/powerpoint/2010/main" val="3397163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Eleştirel Düşünce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11862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59482"/>
          </a:xfrm>
        </p:spPr>
        <p:txBody>
          <a:bodyPr>
            <a:noAutofit/>
          </a:bodyPr>
          <a:lstStyle/>
          <a:p>
            <a:r>
              <a:rPr lang="tr-TR" sz="2800" dirty="0" smtClean="0"/>
              <a:t>«Eleştirel düşünme ve öğretimi» </a:t>
            </a:r>
            <a:br>
              <a:rPr lang="tr-TR" sz="2800" dirty="0" smtClean="0"/>
            </a:br>
            <a:r>
              <a:rPr lang="tr-TR" sz="2800" dirty="0" smtClean="0"/>
              <a:t>Erkan </a:t>
            </a:r>
            <a:r>
              <a:rPr lang="tr-TR" sz="2800" dirty="0" err="1"/>
              <a:t>Ş</a:t>
            </a:r>
            <a:r>
              <a:rPr lang="tr-TR" sz="2800" dirty="0" err="1" smtClean="0"/>
              <a:t>enşekerci</a:t>
            </a:r>
            <a:r>
              <a:rPr lang="tr-TR" sz="2800" dirty="0" smtClean="0"/>
              <a:t>-Asude </a:t>
            </a:r>
            <a:r>
              <a:rPr lang="tr-TR" sz="2800" dirty="0"/>
              <a:t>B</a:t>
            </a:r>
            <a:r>
              <a:rPr lang="tr-TR" sz="2800" dirty="0" smtClean="0"/>
              <a:t>ilgi</a:t>
            </a:r>
            <a:endParaRPr lang="tr-TR" sz="2800" dirty="0"/>
          </a:p>
        </p:txBody>
      </p:sp>
      <p:sp>
        <p:nvSpPr>
          <p:cNvPr id="3" name="İçerik Yer Tutucusu 2"/>
          <p:cNvSpPr>
            <a:spLocks noGrp="1"/>
          </p:cNvSpPr>
          <p:nvPr>
            <p:ph idx="1"/>
          </p:nvPr>
        </p:nvSpPr>
        <p:spPr/>
        <p:txBody>
          <a:bodyPr>
            <a:normAutofit fontScale="92500" lnSpcReduction="20000"/>
          </a:bodyPr>
          <a:lstStyle/>
          <a:p>
            <a:r>
              <a:rPr lang="tr-TR" dirty="0" smtClean="0"/>
              <a:t>Düşünce, entelektüel sürece dayalı beceriler gerektiren bir süreçtir. Değerlendirmelere dayalı sonuçlar elde edilen bu süreç düşünme, duygu ve arzu olmak üzere üç işlevli bir dizi içerisinde gerçekleşir. Düşünme işlevinin temel amacı, yaşamımızdaki olaylara anlam yüklemek, bu olayları kategoriler halinde sınıflandırmak ve öznel bir biçimde </a:t>
            </a:r>
            <a:r>
              <a:rPr lang="tr-TR" dirty="0" err="1" smtClean="0"/>
              <a:t>kimliklendirmektir</a:t>
            </a:r>
            <a:r>
              <a:rPr lang="tr-TR" dirty="0" smtClean="0"/>
              <a:t>. Yargıda bulunma, kavrama, çözümleme, açıklama, tanımlama, karşılaştırma ve bir senteze ulaşma gibi eylemlerimiz düşüncenin bu işlevi kapsamında gerçekleşir. Duygu ise, düşünme yoluyla yaratılmış olan anlamları denetleme ve değerlendirme işlevini görür ki sevinç, üzüntü, bunaltı, stres ve endişe gibi duyguları bu işlevin sonucu olarak duyumsarız. Arzuya gelince, o da olası tanımlara uygun eylemleri gerçekleştirmek için gereksindiğimiz enerjiyi sağlamaktadır. Bu enerjiye dayanarak, insan, amaçlarına, arzularına, varlık nedenine ilgi ve gereksinimlerine yönelir (Paul – </a:t>
            </a:r>
            <a:r>
              <a:rPr lang="tr-TR" dirty="0" err="1" smtClean="0"/>
              <a:t>Elder</a:t>
            </a:r>
            <a:r>
              <a:rPr lang="tr-TR" dirty="0" smtClean="0"/>
              <a:t>, 2004). </a:t>
            </a:r>
            <a:endParaRPr lang="tr-TR" dirty="0"/>
          </a:p>
        </p:txBody>
      </p:sp>
    </p:spTree>
    <p:extLst>
      <p:ext uri="{BB962C8B-B14F-4D97-AF65-F5344CB8AC3E}">
        <p14:creationId xmlns:p14="http://schemas.microsoft.com/office/powerpoint/2010/main" val="416507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54682"/>
          </a:xfrm>
        </p:spPr>
        <p:txBody>
          <a:bodyPr>
            <a:normAutofit fontScale="90000"/>
          </a:bodyPr>
          <a:lstStyle/>
          <a:p>
            <a:endParaRPr lang="tr-TR" dirty="0"/>
          </a:p>
        </p:txBody>
      </p:sp>
      <p:sp>
        <p:nvSpPr>
          <p:cNvPr id="3" name="İçerik Yer Tutucusu 2"/>
          <p:cNvSpPr>
            <a:spLocks noGrp="1"/>
          </p:cNvSpPr>
          <p:nvPr>
            <p:ph idx="1"/>
          </p:nvPr>
        </p:nvSpPr>
        <p:spPr>
          <a:xfrm>
            <a:off x="838200" y="819808"/>
            <a:ext cx="10515600" cy="5357155"/>
          </a:xfrm>
        </p:spPr>
        <p:txBody>
          <a:bodyPr>
            <a:normAutofit fontScale="85000" lnSpcReduction="20000"/>
          </a:bodyPr>
          <a:lstStyle/>
          <a:p>
            <a:r>
              <a:rPr lang="tr-TR" dirty="0" smtClean="0"/>
              <a:t>İnsan düşüncesinin bu işlevleri arasında bağımlı ve dinamik bir etkileşim söz konusudur. Ancak, işlevsel açıdan “</a:t>
            </a:r>
            <a:r>
              <a:rPr lang="tr-TR" dirty="0" err="1" smtClean="0"/>
              <a:t>düşünme”nin</a:t>
            </a:r>
            <a:r>
              <a:rPr lang="tr-TR" dirty="0" smtClean="0"/>
              <a:t> rolü diğerlerine göre daha belirleyicidir. Çünkü kendi kendini düzenleyebilen ve denetleyebilen bir işlev olarak düşünme; aynı özellikleri göstermeyen duygu ve arzuları da düzenleyip düzeltme işlevine sahiptir. Nitekim düşüncenin benmerkezci ya da rasyonel olması da tümüyle düşünmenin bu işlevinin kullanım biçimine bağlı bir sonuçtur. Bir diğer deyişle; düşünme, kendini ve diğer işlevleri düzenleme ve düzeltme işlevini gerçekleştirmiyorsa; düşünce otomatik ve bilinçsiz bir nitelik kazanır ki düşüncenin bu niteliğine “</a:t>
            </a:r>
            <a:r>
              <a:rPr lang="tr-TR" u="sng" dirty="0" smtClean="0"/>
              <a:t>benmerkezcilik</a:t>
            </a:r>
            <a:r>
              <a:rPr lang="tr-TR" dirty="0" smtClean="0"/>
              <a:t>” adı verilmektedir. Düşünmenin rasyonel bir nitelik kazanması ise, hiç kuşkusuz bilimsel bir süreçte yol almasını gerektirir. Bu süreç, tartışmalı bir konu üzerinde sorular kurulmasından yanıt için gerekli bilgilerin araştırılmasına, çözüm yollarına yönelik yorum ve çıkarımların 17 geliştirilmesinden bir kavram dizisi üzerine kurulmuş sonuçlar elde edilmesine, </a:t>
            </a:r>
            <a:r>
              <a:rPr lang="tr-TR" dirty="0" err="1" smtClean="0"/>
              <a:t>sayıltıların</a:t>
            </a:r>
            <a:r>
              <a:rPr lang="tr-TR" dirty="0" smtClean="0"/>
              <a:t> kurulmasından bulgu ve sonuçların değerlendirilmesine uzanan evrensel bir yolu izler. Ancak, düşünceyi evrensel entelektüel normlara uygun kılan böyle bir düşünme işlevi de öğrenme yoluyla kazanılmış “soru sorma ve problem çözme becerileri” ile olanaklıdır. Sorulardaki değişimin çözümleme ölçütlerini, problemlerdeki değişimin ise çözüm yolunu doğrudan değiştirdiği bir düşünme işlevi içinde; düşünmenin evrensel entelektüel normlara uygunluğu açısından </a:t>
            </a:r>
            <a:r>
              <a:rPr lang="tr-TR" u="sng" dirty="0" smtClean="0"/>
              <a:t>şu sorular belirleyici öneme sahiptir </a:t>
            </a:r>
            <a:r>
              <a:rPr lang="tr-TR" dirty="0" smtClean="0"/>
              <a:t>(Paul – </a:t>
            </a:r>
            <a:r>
              <a:rPr lang="tr-TR" dirty="0" err="1" smtClean="0"/>
              <a:t>Elder</a:t>
            </a:r>
            <a:r>
              <a:rPr lang="tr-TR" dirty="0" smtClean="0"/>
              <a:t>, 2000: 4): </a:t>
            </a:r>
            <a:endParaRPr lang="tr-TR" dirty="0"/>
          </a:p>
        </p:txBody>
      </p:sp>
    </p:spTree>
    <p:extLst>
      <p:ext uri="{BB962C8B-B14F-4D97-AF65-F5344CB8AC3E}">
        <p14:creationId xmlns:p14="http://schemas.microsoft.com/office/powerpoint/2010/main" val="4294475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444172"/>
          </a:xfrm>
        </p:spPr>
        <p:txBody>
          <a:bodyPr>
            <a:normAutofit fontScale="90000"/>
          </a:bodyPr>
          <a:lstStyle/>
          <a:p>
            <a:endParaRPr lang="tr-TR" dirty="0"/>
          </a:p>
        </p:txBody>
      </p:sp>
      <p:sp>
        <p:nvSpPr>
          <p:cNvPr id="3" name="İçerik Yer Tutucusu 2"/>
          <p:cNvSpPr>
            <a:spLocks noGrp="1"/>
          </p:cNvSpPr>
          <p:nvPr>
            <p:ph idx="1"/>
          </p:nvPr>
        </p:nvSpPr>
        <p:spPr>
          <a:xfrm>
            <a:off x="838200" y="1124607"/>
            <a:ext cx="10515600" cy="5052356"/>
          </a:xfrm>
        </p:spPr>
        <p:txBody>
          <a:bodyPr/>
          <a:lstStyle/>
          <a:p>
            <a:r>
              <a:rPr lang="tr-TR" dirty="0" smtClean="0"/>
              <a:t>i. Düşünme nedenim nedir?</a:t>
            </a:r>
          </a:p>
          <a:p>
            <a:r>
              <a:rPr lang="tr-TR" dirty="0" smtClean="0"/>
              <a:t> ii. Hangi temel soruyu sormalıyım? </a:t>
            </a:r>
          </a:p>
          <a:p>
            <a:r>
              <a:rPr lang="tr-TR" dirty="0" smtClean="0"/>
              <a:t>iii. Soruma yanıt almak için hangi bilgiye gereksinimim var?</a:t>
            </a:r>
          </a:p>
          <a:p>
            <a:r>
              <a:rPr lang="tr-TR" dirty="0" smtClean="0"/>
              <a:t> iv. Soruda yer alan temel kavram nedir? </a:t>
            </a:r>
          </a:p>
          <a:p>
            <a:r>
              <a:rPr lang="tr-TR" dirty="0" smtClean="0"/>
              <a:t>v. Temel varsayımlarım nelerdir? </a:t>
            </a:r>
          </a:p>
          <a:p>
            <a:r>
              <a:rPr lang="tr-TR" dirty="0" smtClean="0"/>
              <a:t>vi. Tartışma konusu hakkındaki temel görüşüm nedir? </a:t>
            </a:r>
          </a:p>
          <a:p>
            <a:r>
              <a:rPr lang="tr-TR" dirty="0" smtClean="0"/>
              <a:t>vii. Temel bulgularım nelerdir? </a:t>
            </a:r>
          </a:p>
          <a:p>
            <a:r>
              <a:rPr lang="tr-TR" dirty="0" smtClean="0"/>
              <a:t>viii. Düşünmemin sonuçları nelerdir? </a:t>
            </a:r>
            <a:endParaRPr lang="tr-TR" dirty="0"/>
          </a:p>
        </p:txBody>
      </p:sp>
    </p:spTree>
    <p:extLst>
      <p:ext uri="{BB962C8B-B14F-4D97-AF65-F5344CB8AC3E}">
        <p14:creationId xmlns:p14="http://schemas.microsoft.com/office/powerpoint/2010/main" val="1364775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75703"/>
          </a:xfrm>
        </p:spPr>
        <p:txBody>
          <a:bodyPr>
            <a:normAutofit fontScale="90000"/>
          </a:bodyPr>
          <a:lstStyle/>
          <a:p>
            <a:endParaRPr lang="tr-TR" dirty="0"/>
          </a:p>
        </p:txBody>
      </p:sp>
      <p:sp>
        <p:nvSpPr>
          <p:cNvPr id="3" name="İçerik Yer Tutucusu 2"/>
          <p:cNvSpPr>
            <a:spLocks noGrp="1"/>
          </p:cNvSpPr>
          <p:nvPr>
            <p:ph idx="1"/>
          </p:nvPr>
        </p:nvSpPr>
        <p:spPr>
          <a:xfrm>
            <a:off x="838200" y="1219200"/>
            <a:ext cx="10515600" cy="4957763"/>
          </a:xfrm>
        </p:spPr>
        <p:txBody>
          <a:bodyPr>
            <a:normAutofit lnSpcReduction="10000"/>
          </a:bodyPr>
          <a:lstStyle/>
          <a:p>
            <a:r>
              <a:rPr lang="tr-TR" dirty="0" smtClean="0"/>
              <a:t>Düşünme işlevini başlatmak açısından bu yönde sorular sorabilme becerilerinin kazanılmış olması, her şeyden önce bu sorular dizisinin elde edilen sonucu belirlemesi bağlamında önemlidir. Çünkü düşünme nedeni soru sorma biçimini, soru sorma biçimi toplanan bilgiyi, toplanan bilgi onları yorumlama biçimini, yorumlama biçimi kavramsallaştırma biçimini, kavramsallaştırma biçimi varsayım oluşturma biçimini, varsayım oluşturma biçimi bulguları ve nihayet bulgular da “şeyleri” görme biçimini ve görüş açısını belirlemektedir (Paul – </a:t>
            </a:r>
            <a:r>
              <a:rPr lang="tr-TR" dirty="0" err="1" smtClean="0"/>
              <a:t>Elder</a:t>
            </a:r>
            <a:r>
              <a:rPr lang="tr-TR" dirty="0" smtClean="0"/>
              <a:t>, 2001: 8). Bu bağlamda, düşünme yeterliliklerinin geliştirilmesi konusu, bir beceri öğrenme eksikliği olmaktan öte, doğurduğu sonuçlar açısından bireyin tüm davranış ve becerilerine yön verecek bir </a:t>
            </a:r>
            <a:r>
              <a:rPr lang="tr-TR" u="sng" dirty="0" smtClean="0"/>
              <a:t>benmerkezcilik ve akılcılık ikilemi</a:t>
            </a:r>
            <a:r>
              <a:rPr lang="tr-TR" dirty="0" smtClean="0"/>
              <a:t> konusu olarak düşünülmelidir.</a:t>
            </a:r>
            <a:endParaRPr lang="tr-TR" dirty="0"/>
          </a:p>
        </p:txBody>
      </p:sp>
    </p:spTree>
    <p:extLst>
      <p:ext uri="{BB962C8B-B14F-4D97-AF65-F5344CB8AC3E}">
        <p14:creationId xmlns:p14="http://schemas.microsoft.com/office/powerpoint/2010/main" val="623031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59785"/>
          </a:xfrm>
        </p:spPr>
        <p:txBody>
          <a:bodyPr>
            <a:normAutofit fontScale="90000"/>
          </a:bodyPr>
          <a:lstStyle/>
          <a:p>
            <a:endParaRPr lang="tr-TR" dirty="0"/>
          </a:p>
        </p:txBody>
      </p:sp>
      <p:sp>
        <p:nvSpPr>
          <p:cNvPr id="3" name="İçerik Yer Tutucusu 2"/>
          <p:cNvSpPr>
            <a:spLocks noGrp="1"/>
          </p:cNvSpPr>
          <p:nvPr>
            <p:ph idx="1"/>
          </p:nvPr>
        </p:nvSpPr>
        <p:spPr>
          <a:xfrm>
            <a:off x="838200" y="1030014"/>
            <a:ext cx="10515600" cy="5146949"/>
          </a:xfrm>
        </p:spPr>
        <p:txBody>
          <a:bodyPr>
            <a:normAutofit/>
          </a:bodyPr>
          <a:lstStyle/>
          <a:p>
            <a:r>
              <a:rPr lang="tr-TR" u="sng" dirty="0" smtClean="0"/>
              <a:t>Düşünme İşlevinin Temel Sorunu: Benmerkezcilik </a:t>
            </a:r>
          </a:p>
          <a:p>
            <a:pPr marL="0" indent="0">
              <a:buNone/>
            </a:pPr>
            <a:r>
              <a:rPr lang="tr-TR" u="sng" dirty="0"/>
              <a:t>	</a:t>
            </a:r>
            <a:r>
              <a:rPr lang="tr-TR" dirty="0" smtClean="0"/>
              <a:t>Düşüncesini disipline etmiş sağlıklı insanlarda “entelektüel alçakgönüllülük, adil olmak, dirençlilik, tarafsızlık, </a:t>
            </a:r>
            <a:r>
              <a:rPr lang="tr-TR" dirty="0" err="1" smtClean="0"/>
              <a:t>güvenilirlilik</a:t>
            </a:r>
            <a:r>
              <a:rPr lang="tr-TR" dirty="0" smtClean="0"/>
              <a:t>, cesaret, empati, özerklik ve dürüstlük” gibi bazı ortak ve belirgin özellikler dikkati çekmektedir (Paul – </a:t>
            </a:r>
            <a:r>
              <a:rPr lang="tr-TR" dirty="0" err="1" smtClean="0"/>
              <a:t>Elder</a:t>
            </a:r>
            <a:r>
              <a:rPr lang="tr-TR" dirty="0" smtClean="0"/>
              <a:t>, 2001). Bu nitelikleri sağlayan; gerçeğe ulaşma 18 garantisi vermese de bireyi kendisi için en iyi olan biçime ulaştıran düşünme işlevidir. Dolayısıyla düşüncenin disipline edilmesi, öncelikle düşünme işlevinin disipline edilmesi ve düşünmenin akla dayandırılmasıyla olanaklıdır. Tersi durumda, sağlıklı insana özgü olarak addedilen özellikler, yerini “entelektüel kibir, adaletsizlik, zayıflık, taraflılık, güvensizlik, korkaklık, bencillik, uymacılık ve ikiyüzlülük” gibi özelliklere bırakacaktır (Paul – </a:t>
            </a:r>
            <a:r>
              <a:rPr lang="tr-TR" dirty="0" err="1" smtClean="0"/>
              <a:t>Elder</a:t>
            </a:r>
            <a:r>
              <a:rPr lang="tr-TR" dirty="0" smtClean="0"/>
              <a:t>, 2001). </a:t>
            </a:r>
            <a:endParaRPr lang="tr-TR" dirty="0"/>
          </a:p>
        </p:txBody>
      </p:sp>
    </p:spTree>
    <p:extLst>
      <p:ext uri="{BB962C8B-B14F-4D97-AF65-F5344CB8AC3E}">
        <p14:creationId xmlns:p14="http://schemas.microsoft.com/office/powerpoint/2010/main" val="3181587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149882"/>
          </a:xfrm>
        </p:spPr>
        <p:txBody>
          <a:bodyPr>
            <a:normAutofit fontScale="90000"/>
          </a:bodyPr>
          <a:lstStyle/>
          <a:p>
            <a:endParaRPr lang="tr-TR" dirty="0"/>
          </a:p>
        </p:txBody>
      </p:sp>
      <p:sp>
        <p:nvSpPr>
          <p:cNvPr id="3" name="İçerik Yer Tutucusu 2"/>
          <p:cNvSpPr>
            <a:spLocks noGrp="1"/>
          </p:cNvSpPr>
          <p:nvPr>
            <p:ph idx="1"/>
          </p:nvPr>
        </p:nvSpPr>
        <p:spPr>
          <a:xfrm>
            <a:off x="838200" y="365126"/>
            <a:ext cx="10515600" cy="5811837"/>
          </a:xfrm>
        </p:spPr>
        <p:txBody>
          <a:bodyPr>
            <a:normAutofit fontScale="92500" lnSpcReduction="10000"/>
          </a:bodyPr>
          <a:lstStyle/>
          <a:p>
            <a:r>
              <a:rPr lang="tr-TR" dirty="0" smtClean="0"/>
              <a:t>Paul ve </a:t>
            </a:r>
            <a:r>
              <a:rPr lang="tr-TR" dirty="0" err="1" smtClean="0"/>
              <a:t>Elder</a:t>
            </a:r>
            <a:r>
              <a:rPr lang="tr-TR" dirty="0" smtClean="0"/>
              <a:t> (2003a), bireyi bu olumsuz niteliklerle tanımlanmaya sürükleyen düşünme biçiminin çeşitli boyutlarını şöyle ifade etmektedir: </a:t>
            </a:r>
          </a:p>
          <a:p>
            <a:pPr marL="0" indent="0">
              <a:buNone/>
            </a:pPr>
            <a:endParaRPr lang="tr-TR" dirty="0" smtClean="0"/>
          </a:p>
          <a:p>
            <a:r>
              <a:rPr lang="tr-TR" dirty="0" smtClean="0"/>
              <a:t>Karışık ve dağınık düşünme </a:t>
            </a:r>
          </a:p>
          <a:p>
            <a:r>
              <a:rPr lang="tr-TR" dirty="0" smtClean="0"/>
              <a:t> Anahtar düşünceleri fark etmeme </a:t>
            </a:r>
          </a:p>
          <a:p>
            <a:r>
              <a:rPr lang="tr-TR" dirty="0" smtClean="0"/>
              <a:t>Sonuca acele varma isteği </a:t>
            </a:r>
          </a:p>
          <a:p>
            <a:r>
              <a:rPr lang="tr-TR" dirty="0" smtClean="0"/>
              <a:t>Akla uygun olmayan düşünceler kullanma </a:t>
            </a:r>
          </a:p>
          <a:p>
            <a:r>
              <a:rPr lang="tr-TR" dirty="0" smtClean="0"/>
              <a:t>Sonuçları düşünmekten kaçınma </a:t>
            </a:r>
          </a:p>
          <a:p>
            <a:r>
              <a:rPr lang="tr-TR" dirty="0" smtClean="0"/>
              <a:t>Yüzeysel kavramlar oluşturma </a:t>
            </a:r>
          </a:p>
          <a:p>
            <a:r>
              <a:rPr lang="tr-TR" dirty="0" smtClean="0"/>
              <a:t>Amaçtan uzaklaşma </a:t>
            </a:r>
          </a:p>
          <a:p>
            <a:r>
              <a:rPr lang="tr-TR" dirty="0" smtClean="0"/>
              <a:t>Sözcükleri hatalı kullanma </a:t>
            </a:r>
          </a:p>
          <a:p>
            <a:r>
              <a:rPr lang="tr-TR" dirty="0" smtClean="0"/>
              <a:t>Yeterince gerçekçi olmama </a:t>
            </a:r>
          </a:p>
          <a:p>
            <a:r>
              <a:rPr lang="tr-TR" dirty="0" smtClean="0"/>
              <a:t>Akla uygun görüşleri görmezden gelme</a:t>
            </a:r>
            <a:endParaRPr lang="tr-TR" dirty="0"/>
          </a:p>
        </p:txBody>
      </p:sp>
    </p:spTree>
    <p:extLst>
      <p:ext uri="{BB962C8B-B14F-4D97-AF65-F5344CB8AC3E}">
        <p14:creationId xmlns:p14="http://schemas.microsoft.com/office/powerpoint/2010/main" val="2367367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349578"/>
          </a:xfrm>
        </p:spPr>
        <p:txBody>
          <a:bodyPr>
            <a:normAutofit fontScale="90000"/>
          </a:bodyPr>
          <a:lstStyle/>
          <a:p>
            <a:endParaRPr lang="tr-TR" dirty="0"/>
          </a:p>
        </p:txBody>
      </p:sp>
      <p:sp>
        <p:nvSpPr>
          <p:cNvPr id="3" name="İçerik Yer Tutucusu 2"/>
          <p:cNvSpPr>
            <a:spLocks noGrp="1"/>
          </p:cNvSpPr>
          <p:nvPr>
            <p:ph idx="1"/>
          </p:nvPr>
        </p:nvSpPr>
        <p:spPr>
          <a:xfrm>
            <a:off x="838200" y="851338"/>
            <a:ext cx="10515600" cy="5325625"/>
          </a:xfrm>
        </p:spPr>
        <p:txBody>
          <a:bodyPr>
            <a:normAutofit/>
          </a:bodyPr>
          <a:lstStyle/>
          <a:p>
            <a:pPr lvl="0"/>
            <a:r>
              <a:rPr lang="tr-TR" dirty="0" smtClean="0">
                <a:solidFill>
                  <a:prstClr val="black"/>
                </a:solidFill>
              </a:rPr>
              <a:t>Önemsiz </a:t>
            </a:r>
            <a:r>
              <a:rPr lang="tr-TR" dirty="0">
                <a:solidFill>
                  <a:prstClr val="black"/>
                </a:solidFill>
              </a:rPr>
              <a:t>ve yüzeysel olgulara yoğunlaşma </a:t>
            </a:r>
          </a:p>
          <a:p>
            <a:pPr lvl="0"/>
            <a:r>
              <a:rPr lang="tr-TR" dirty="0" smtClean="0">
                <a:solidFill>
                  <a:prstClr val="black"/>
                </a:solidFill>
              </a:rPr>
              <a:t>Farklı </a:t>
            </a:r>
            <a:r>
              <a:rPr lang="tr-TR" dirty="0">
                <a:solidFill>
                  <a:prstClr val="black"/>
                </a:solidFill>
              </a:rPr>
              <a:t>tartışmalı olguları birbirine karıştırma </a:t>
            </a:r>
          </a:p>
          <a:p>
            <a:pPr lvl="0"/>
            <a:r>
              <a:rPr lang="tr-TR" dirty="0" smtClean="0">
                <a:solidFill>
                  <a:prstClr val="black"/>
                </a:solidFill>
              </a:rPr>
              <a:t>Çelişkileri fark etmeme </a:t>
            </a:r>
            <a:endParaRPr lang="tr-TR" dirty="0">
              <a:solidFill>
                <a:prstClr val="black"/>
              </a:solidFill>
            </a:endParaRPr>
          </a:p>
          <a:p>
            <a:pPr lvl="0"/>
            <a:r>
              <a:rPr lang="tr-TR" dirty="0" smtClean="0">
                <a:solidFill>
                  <a:prstClr val="black"/>
                </a:solidFill>
              </a:rPr>
              <a:t>Önyargılarının </a:t>
            </a:r>
            <a:r>
              <a:rPr lang="tr-TR" dirty="0">
                <a:solidFill>
                  <a:prstClr val="black"/>
                </a:solidFill>
              </a:rPr>
              <a:t>bilincinde olmama </a:t>
            </a:r>
          </a:p>
          <a:p>
            <a:pPr lvl="0"/>
            <a:r>
              <a:rPr lang="tr-TR" dirty="0" smtClean="0">
                <a:solidFill>
                  <a:prstClr val="black"/>
                </a:solidFill>
              </a:rPr>
              <a:t>Belirsizlik </a:t>
            </a:r>
            <a:r>
              <a:rPr lang="tr-TR" dirty="0">
                <a:solidFill>
                  <a:prstClr val="black"/>
                </a:solidFill>
              </a:rPr>
              <a:t>içeren bilgileri benimseme </a:t>
            </a:r>
          </a:p>
          <a:p>
            <a:pPr lvl="0"/>
            <a:r>
              <a:rPr lang="tr-TR" dirty="0" smtClean="0">
                <a:solidFill>
                  <a:prstClr val="black"/>
                </a:solidFill>
              </a:rPr>
              <a:t>Eksik </a:t>
            </a:r>
            <a:r>
              <a:rPr lang="tr-TR" dirty="0">
                <a:solidFill>
                  <a:prstClr val="black"/>
                </a:solidFill>
              </a:rPr>
              <a:t>ve yetersiz karar alma </a:t>
            </a:r>
          </a:p>
          <a:p>
            <a:pPr lvl="0"/>
            <a:r>
              <a:rPr lang="tr-TR" dirty="0" smtClean="0">
                <a:solidFill>
                  <a:prstClr val="black"/>
                </a:solidFill>
              </a:rPr>
              <a:t>Belirgin </a:t>
            </a:r>
            <a:r>
              <a:rPr lang="tr-TR" dirty="0">
                <a:solidFill>
                  <a:prstClr val="black"/>
                </a:solidFill>
              </a:rPr>
              <a:t>olmayan, muğlâk, yüklü ya da konu dışı sorular sorma </a:t>
            </a:r>
          </a:p>
          <a:p>
            <a:pPr lvl="0"/>
            <a:r>
              <a:rPr lang="tr-TR" dirty="0" smtClean="0">
                <a:solidFill>
                  <a:prstClr val="black"/>
                </a:solidFill>
              </a:rPr>
              <a:t>Kendi </a:t>
            </a:r>
            <a:r>
              <a:rPr lang="tr-TR" dirty="0">
                <a:solidFill>
                  <a:prstClr val="black"/>
                </a:solidFill>
              </a:rPr>
              <a:t>görüşünden kaynaklanan tartışmalı olguları </a:t>
            </a:r>
            <a:r>
              <a:rPr lang="tr-TR" dirty="0" smtClean="0">
                <a:solidFill>
                  <a:prstClr val="black"/>
                </a:solidFill>
              </a:rPr>
              <a:t>fark edememe </a:t>
            </a:r>
            <a:endParaRPr lang="tr-TR" dirty="0">
              <a:solidFill>
                <a:prstClr val="black"/>
              </a:solidFill>
            </a:endParaRPr>
          </a:p>
          <a:p>
            <a:pPr marL="0" indent="0">
              <a:buNone/>
            </a:pPr>
            <a:endParaRPr lang="tr-TR" dirty="0"/>
          </a:p>
        </p:txBody>
      </p:sp>
    </p:spTree>
    <p:extLst>
      <p:ext uri="{BB962C8B-B14F-4D97-AF65-F5344CB8AC3E}">
        <p14:creationId xmlns:p14="http://schemas.microsoft.com/office/powerpoint/2010/main" val="2373035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318047"/>
          </a:xfrm>
        </p:spPr>
        <p:txBody>
          <a:bodyPr>
            <a:normAutofit fontScale="90000"/>
          </a:bodyPr>
          <a:lstStyle/>
          <a:p>
            <a:endParaRPr lang="tr-TR" dirty="0"/>
          </a:p>
        </p:txBody>
      </p:sp>
      <p:sp>
        <p:nvSpPr>
          <p:cNvPr id="3" name="İçerik Yer Tutucusu 2"/>
          <p:cNvSpPr>
            <a:spLocks noGrp="1"/>
          </p:cNvSpPr>
          <p:nvPr>
            <p:ph idx="1"/>
          </p:nvPr>
        </p:nvSpPr>
        <p:spPr>
          <a:xfrm>
            <a:off x="838200" y="1019503"/>
            <a:ext cx="10515600" cy="5157460"/>
          </a:xfrm>
        </p:spPr>
        <p:txBody>
          <a:bodyPr>
            <a:normAutofit/>
          </a:bodyPr>
          <a:lstStyle/>
          <a:p>
            <a:pPr lvl="0"/>
            <a:r>
              <a:rPr lang="tr-TR" dirty="0">
                <a:solidFill>
                  <a:prstClr val="black"/>
                </a:solidFill>
              </a:rPr>
              <a:t>Belirsiz bilgilere dayalı sonuçlardan yararlanma </a:t>
            </a:r>
          </a:p>
          <a:p>
            <a:pPr lvl="0"/>
            <a:r>
              <a:rPr lang="tr-TR" dirty="0">
                <a:solidFill>
                  <a:prstClr val="black"/>
                </a:solidFill>
              </a:rPr>
              <a:t>Görüşümüzü yansıtmayan bilgileri görmezden gelme </a:t>
            </a:r>
          </a:p>
          <a:p>
            <a:pPr lvl="0"/>
            <a:r>
              <a:rPr lang="tr-TR" dirty="0">
                <a:solidFill>
                  <a:prstClr val="black"/>
                </a:solidFill>
              </a:rPr>
              <a:t>Sıklıkla doğrulanmamış çıkarım ve varsayım geliştirme ve bunları </a:t>
            </a:r>
            <a:r>
              <a:rPr lang="tr-TR" dirty="0" smtClean="0">
                <a:solidFill>
                  <a:prstClr val="black"/>
                </a:solidFill>
              </a:rPr>
              <a:t>fark etmeme </a:t>
            </a:r>
            <a:endParaRPr lang="tr-TR" dirty="0">
              <a:solidFill>
                <a:prstClr val="black"/>
              </a:solidFill>
            </a:endParaRPr>
          </a:p>
          <a:p>
            <a:pPr lvl="0"/>
            <a:r>
              <a:rPr lang="tr-TR" dirty="0">
                <a:solidFill>
                  <a:prstClr val="black"/>
                </a:solidFill>
              </a:rPr>
              <a:t>Deneyle kanıtlanmamış çıkarımlarda bulunma </a:t>
            </a:r>
          </a:p>
          <a:p>
            <a:pPr lvl="0"/>
            <a:r>
              <a:rPr lang="tr-TR" dirty="0">
                <a:solidFill>
                  <a:prstClr val="black"/>
                </a:solidFill>
              </a:rPr>
              <a:t>Dar kapsamlı, belirsiz, akıldışı, basitleştirici, ikiyüzlü ya da benmerkezci düşünme </a:t>
            </a:r>
          </a:p>
          <a:p>
            <a:pPr lvl="0"/>
            <a:r>
              <a:rPr lang="tr-TR" dirty="0">
                <a:solidFill>
                  <a:prstClr val="black"/>
                </a:solidFill>
              </a:rPr>
              <a:t>Verileri sınırlandırma ve hatalı açıklama </a:t>
            </a:r>
          </a:p>
          <a:p>
            <a:pPr lvl="0"/>
            <a:r>
              <a:rPr lang="tr-TR" dirty="0">
                <a:solidFill>
                  <a:prstClr val="black"/>
                </a:solidFill>
              </a:rPr>
              <a:t>Zayıf iletişim </a:t>
            </a:r>
          </a:p>
          <a:p>
            <a:pPr lvl="0"/>
            <a:r>
              <a:rPr lang="tr-TR" dirty="0">
                <a:solidFill>
                  <a:prstClr val="black"/>
                </a:solidFill>
              </a:rPr>
              <a:t>Kendi cehaletini görememe </a:t>
            </a:r>
          </a:p>
          <a:p>
            <a:endParaRPr lang="tr-TR" dirty="0"/>
          </a:p>
        </p:txBody>
      </p:sp>
    </p:spTree>
    <p:extLst>
      <p:ext uri="{BB962C8B-B14F-4D97-AF65-F5344CB8AC3E}">
        <p14:creationId xmlns:p14="http://schemas.microsoft.com/office/powerpoint/2010/main" val="150795123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708</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Eleştirel Düşünce </vt:lpstr>
      <vt:lpstr>«Eleştirel düşünme ve öğretimi»  Erkan Şenşekerci-Asude Bilgi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Eleştirel Düşünce </dc:title>
  <dc:creator>JALE OZATA</dc:creator>
  <cp:lastModifiedBy>JALE OZATA</cp:lastModifiedBy>
  <cp:revision>1</cp:revision>
  <dcterms:created xsi:type="dcterms:W3CDTF">2019-03-13T10:08:37Z</dcterms:created>
  <dcterms:modified xsi:type="dcterms:W3CDTF">2019-03-13T10:08:56Z</dcterms:modified>
</cp:coreProperties>
</file>