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5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12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64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1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0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60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6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10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61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0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19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8EFC-1B96-4209-A26C-B8544A14AC54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87F0-3DB2-4825-A675-B244730691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3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Sütün oluşumu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69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Süt Sağım Yöntemleri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2468880"/>
            <a:ext cx="8229600" cy="4389120"/>
          </a:xfrm>
        </p:spPr>
        <p:txBody>
          <a:bodyPr/>
          <a:lstStyle/>
          <a:p>
            <a:pPr eaLnBrk="1" hangingPunct="1"/>
            <a:r>
              <a:rPr lang="tr-TR" dirty="0" smtClean="0"/>
              <a:t>Elle sağım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Makineli sağım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Elle Sağım</a:t>
            </a:r>
            <a:endParaRPr lang="en-US" smtClean="0"/>
          </a:p>
        </p:txBody>
      </p:sp>
      <p:pic>
        <p:nvPicPr>
          <p:cNvPr id="23555" name="Picture 5" descr="Elle sa&amp;gbreve;ım yapılma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1" y="2349500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El ile sa&amp;gbreve;ım usull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9" y="2420939"/>
            <a:ext cx="3563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2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Yarı Otomatik Sağım</a:t>
            </a:r>
            <a:endParaRPr lang="en-US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2492375"/>
            <a:ext cx="7372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711450" y="5516563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Sağım öncesi temizlik</a:t>
            </a:r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240464" y="551656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Sağım başlığının takılması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Makineli sağım</a:t>
            </a:r>
            <a:endParaRPr lang="en-US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2565400"/>
            <a:ext cx="81534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1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Makineli sağım</a:t>
            </a:r>
            <a:endParaRPr lang="en-US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4" y="2420938"/>
            <a:ext cx="2657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6" y="2420939"/>
            <a:ext cx="2657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495550" y="6381751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Masaj fazı                               Emme fazı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Makineli sağım</a:t>
            </a:r>
            <a:endParaRPr lang="en-US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6" y="2420938"/>
            <a:ext cx="62388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3" y="2420939"/>
            <a:ext cx="13716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351089" y="6021388"/>
            <a:ext cx="2160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Meme başının sağıma hazırlığı </a:t>
            </a:r>
          </a:p>
          <a:p>
            <a:pPr>
              <a:spcBef>
                <a:spcPct val="50000"/>
              </a:spcBef>
            </a:pPr>
            <a:r>
              <a:rPr lang="tr-TR" sz="1200" b="1"/>
              <a:t>(temizlik ve ön süt atımı) 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493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8675" name="Picture 5" descr="ANd9GcTeGJ5TD_bO2yDBllINuRcz0aFhBnwjJ-yhJ5bn2enw4Dz2uUq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88" y="2349501"/>
            <a:ext cx="35290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milking_parlou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2365375"/>
            <a:ext cx="39243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495550" y="5661026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Sıralı sağım sistemi</a:t>
            </a:r>
            <a:endParaRPr lang="en-US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6456363" y="5661026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Dönerli sağım sistemi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600" dirty="0"/>
              <a:t>Çiftliklerde temiz ve kaliteli süt üretimi</a:t>
            </a:r>
            <a:endParaRPr lang="en-US" sz="3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51089" y="2708276"/>
            <a:ext cx="7693025" cy="3724275"/>
          </a:xfrm>
        </p:spPr>
        <p:txBody>
          <a:bodyPr/>
          <a:lstStyle/>
          <a:p>
            <a:pPr eaLnBrk="1" hangingPunct="1"/>
            <a:r>
              <a:rPr lang="tr-TR" smtClean="0"/>
              <a:t>Sağlıklı inek</a:t>
            </a:r>
          </a:p>
          <a:p>
            <a:pPr eaLnBrk="1" hangingPunct="1"/>
            <a:r>
              <a:rPr lang="tr-TR" smtClean="0"/>
              <a:t>Özenli yemleme</a:t>
            </a:r>
          </a:p>
          <a:p>
            <a:pPr eaLnBrk="1" hangingPunct="1"/>
            <a:r>
              <a:rPr lang="tr-TR" smtClean="0"/>
              <a:t>Temizlik</a:t>
            </a:r>
          </a:p>
          <a:p>
            <a:pPr eaLnBrk="1" hangingPunct="1"/>
            <a:r>
              <a:rPr lang="tr-TR" smtClean="0"/>
              <a:t>Mikrobiyel bulaşmaya karşı önlemler</a:t>
            </a:r>
          </a:p>
          <a:p>
            <a:pPr eaLnBrk="1" hangingPunct="1"/>
            <a:r>
              <a:rPr lang="tr-TR" smtClean="0"/>
              <a:t>Sütün soğutulması ve nakli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75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Sütün soğutulması</a:t>
            </a:r>
            <a:endParaRPr lang="en-US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75050" y="2708276"/>
            <a:ext cx="53276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5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Sütün soğutulması		</a:t>
            </a:r>
            <a:endParaRPr lang="en-US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711450" y="2606675"/>
            <a:ext cx="763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tr-TR" sz="16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Tablo 1.</a:t>
            </a:r>
            <a:r>
              <a:rPr lang="tr-TR" sz="16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Sütün bakteriyolojik yükü ile bekleme süresi ve sıcaklığı arasındaki ilişki.</a:t>
            </a:r>
            <a:endParaRPr lang="tr-TR" sz="3600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3864" name="Group 72"/>
          <p:cNvGraphicFramePr>
            <a:graphicFrameLocks noGrp="1"/>
          </p:cNvGraphicFramePr>
          <p:nvPr/>
        </p:nvGraphicFramePr>
        <p:xfrm>
          <a:off x="3000376" y="3068638"/>
          <a:ext cx="6264275" cy="2194560"/>
        </p:xfrm>
        <a:graphic>
          <a:graphicData uri="http://schemas.openxmlformats.org/drawingml/2006/table">
            <a:tbl>
              <a:tblPr/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Bekleme Süresi (saat)</a:t>
                      </a:r>
                      <a:endParaRPr kumimoji="0" lang="tr-T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Sütün Bakteri Yükü (kob ml</a:t>
                      </a:r>
                      <a:r>
                        <a:rPr kumimoji="0" lang="tr-T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tr-T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¶</a:t>
                      </a: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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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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</a:t>
                      </a: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9.0x10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4.6x10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5.0x10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9.0x10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1.8x10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1.7x10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5.7x10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9.0x10</a:t>
                      </a:r>
                      <a:r>
                        <a:rPr kumimoji="0" lang="tr-T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3.0x10</a:t>
                      </a:r>
                      <a:r>
                        <a:rPr kumimoji="0" lang="tr-T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1.2x10</a:t>
                      </a:r>
                      <a:r>
                        <a:rPr kumimoji="0" lang="tr-T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3.5x10</a:t>
                      </a:r>
                      <a:r>
                        <a:rPr kumimoji="0" lang="tr-T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8.0x10</a:t>
                      </a:r>
                      <a:r>
                        <a:rPr kumimoji="0" lang="tr-T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tr-TR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7" name="Rectangle 66"/>
          <p:cNvSpPr>
            <a:spLocks noChangeArrowheads="1"/>
          </p:cNvSpPr>
          <p:nvPr/>
        </p:nvSpPr>
        <p:spPr bwMode="auto">
          <a:xfrm>
            <a:off x="3077790" y="5339571"/>
            <a:ext cx="41864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571500" algn="l"/>
              </a:tabLst>
            </a:pPr>
            <a:r>
              <a:rPr lang="tr-TR" sz="1600" b="1" baseline="30000">
                <a:ea typeface="Times New Roman" pitchFamily="18" charset="0"/>
                <a:cs typeface="Arial" charset="0"/>
              </a:rPr>
              <a:t>¶</a:t>
            </a:r>
            <a:r>
              <a:rPr lang="tr-TR" sz="1600" b="1">
                <a:ea typeface="Times New Roman" pitchFamily="18" charset="0"/>
                <a:cs typeface="Arial" charset="0"/>
              </a:rPr>
              <a:t> </a:t>
            </a:r>
            <a:r>
              <a:rPr lang="tr-TR" sz="1600">
                <a:ea typeface="Times New Roman" pitchFamily="18" charset="0"/>
                <a:cs typeface="Arial" charset="0"/>
              </a:rPr>
              <a:t>kob ml</a:t>
            </a:r>
            <a:r>
              <a:rPr lang="tr-TR" sz="1600" baseline="30000">
                <a:ea typeface="Times New Roman" pitchFamily="18" charset="0"/>
                <a:cs typeface="Arial" charset="0"/>
              </a:rPr>
              <a:t>-1</a:t>
            </a:r>
            <a:r>
              <a:rPr lang="tr-TR" sz="1600">
                <a:ea typeface="Times New Roman" pitchFamily="18" charset="0"/>
                <a:cs typeface="Arial" charset="0"/>
              </a:rPr>
              <a:t> :</a:t>
            </a:r>
            <a:r>
              <a:rPr lang="tr-TR" sz="1600" b="1">
                <a:ea typeface="Times New Roman" pitchFamily="18" charset="0"/>
                <a:cs typeface="Arial" charset="0"/>
              </a:rPr>
              <a:t> </a:t>
            </a:r>
            <a:r>
              <a:rPr lang="tr-TR" sz="1600">
                <a:ea typeface="Times New Roman" pitchFamily="18" charset="0"/>
                <a:cs typeface="Arial" charset="0"/>
              </a:rPr>
              <a:t>1 ml sütte </a:t>
            </a:r>
            <a:r>
              <a:rPr lang="tr-TR" sz="1600" b="1">
                <a:ea typeface="Times New Roman" pitchFamily="18" charset="0"/>
                <a:cs typeface="Arial" charset="0"/>
              </a:rPr>
              <a:t>k</a:t>
            </a:r>
            <a:r>
              <a:rPr lang="tr-TR" sz="1600">
                <a:ea typeface="Times New Roman" pitchFamily="18" charset="0"/>
                <a:cs typeface="Arial" charset="0"/>
              </a:rPr>
              <a:t>oloni </a:t>
            </a:r>
            <a:r>
              <a:rPr lang="tr-TR" sz="1600" b="1">
                <a:ea typeface="Times New Roman" pitchFamily="18" charset="0"/>
                <a:cs typeface="Arial" charset="0"/>
              </a:rPr>
              <a:t>o</a:t>
            </a:r>
            <a:r>
              <a:rPr lang="tr-TR" sz="1600">
                <a:ea typeface="Times New Roman" pitchFamily="18" charset="0"/>
                <a:cs typeface="Arial" charset="0"/>
              </a:rPr>
              <a:t>luşturan </a:t>
            </a:r>
            <a:r>
              <a:rPr lang="tr-TR" sz="1600" b="1">
                <a:ea typeface="Times New Roman" pitchFamily="18" charset="0"/>
                <a:cs typeface="Arial" charset="0"/>
              </a:rPr>
              <a:t>b</a:t>
            </a:r>
            <a:r>
              <a:rPr lang="tr-TR" sz="1600">
                <a:ea typeface="Times New Roman" pitchFamily="18" charset="0"/>
                <a:cs typeface="Arial" charset="0"/>
              </a:rPr>
              <a:t>akteri.   </a:t>
            </a:r>
          </a:p>
        </p:txBody>
      </p:sp>
    </p:spTree>
    <p:extLst>
      <p:ext uri="{BB962C8B-B14F-4D97-AF65-F5344CB8AC3E}">
        <p14:creationId xmlns:p14="http://schemas.microsoft.com/office/powerpoint/2010/main" val="2925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Sütün Oluşumu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351088" y="2492376"/>
            <a:ext cx="8507412" cy="4924425"/>
          </a:xfrm>
        </p:spPr>
        <p:txBody>
          <a:bodyPr/>
          <a:lstStyle/>
          <a:p>
            <a:pPr marL="660400" indent="-660400">
              <a:buNone/>
            </a:pPr>
            <a:r>
              <a:rPr lang="tr-TR" dirty="0" smtClean="0"/>
              <a:t>Meme bezinin morfolojisi</a:t>
            </a:r>
          </a:p>
          <a:p>
            <a:pPr marL="660400" indent="-660400">
              <a:buNone/>
            </a:pPr>
            <a:endParaRPr lang="tr-TR" dirty="0" smtClean="0"/>
          </a:p>
          <a:p>
            <a:pPr marL="660400" indent="-660400">
              <a:buNone/>
            </a:pPr>
            <a:r>
              <a:rPr lang="tr-TR" dirty="0" err="1" smtClean="0"/>
              <a:t>Fetal</a:t>
            </a:r>
            <a:r>
              <a:rPr lang="tr-TR" dirty="0" smtClean="0"/>
              <a:t> (gebelik) dönemi</a:t>
            </a:r>
          </a:p>
          <a:p>
            <a:pPr marL="660400" indent="-660400">
              <a:buNone/>
            </a:pPr>
            <a:endParaRPr lang="tr-TR" dirty="0" smtClean="0"/>
          </a:p>
          <a:p>
            <a:pPr marL="660400" indent="-660400">
              <a:buNone/>
            </a:pPr>
            <a:r>
              <a:rPr lang="tr-TR" dirty="0" smtClean="0"/>
              <a:t>	</a:t>
            </a:r>
            <a:r>
              <a:rPr lang="tr-TR" sz="1800" b="1" dirty="0"/>
              <a:t>a</a:t>
            </a:r>
            <a:r>
              <a:rPr lang="tr-TR" sz="2000" b="1" dirty="0"/>
              <a:t>. </a:t>
            </a:r>
            <a:r>
              <a:rPr lang="tr-TR" sz="2000" dirty="0" err="1"/>
              <a:t>Ekdoderm</a:t>
            </a:r>
            <a:r>
              <a:rPr lang="tr-TR" sz="2000" dirty="0"/>
              <a:t> dokusunun gelişimi ve ardından alveollere dönüşüm.</a:t>
            </a:r>
          </a:p>
          <a:p>
            <a:pPr marL="660400" indent="-660400">
              <a:buNone/>
            </a:pPr>
            <a:r>
              <a:rPr lang="tr-TR" sz="2000" dirty="0"/>
              <a:t>	</a:t>
            </a:r>
            <a:r>
              <a:rPr lang="tr-TR" sz="2000" b="1" dirty="0"/>
              <a:t>b.</a:t>
            </a:r>
            <a:r>
              <a:rPr lang="tr-TR" sz="2000" dirty="0"/>
              <a:t> Alveollerin oluşumu</a:t>
            </a:r>
          </a:p>
          <a:p>
            <a:pPr marL="660400" indent="-660400">
              <a:buNone/>
            </a:pPr>
            <a:r>
              <a:rPr lang="tr-TR" sz="2000" dirty="0"/>
              <a:t>	</a:t>
            </a:r>
            <a:r>
              <a:rPr lang="tr-TR" sz="2000" b="1" dirty="0"/>
              <a:t>c.</a:t>
            </a:r>
            <a:r>
              <a:rPr lang="tr-TR" sz="2000" dirty="0"/>
              <a:t> Meme tomurcuğunun gelişimi (7.-8. haftaya kadar)</a:t>
            </a:r>
          </a:p>
          <a:p>
            <a:pPr marL="660400" indent="-660400">
              <a:buNone/>
            </a:pPr>
            <a:r>
              <a:rPr lang="tr-TR" sz="2000" dirty="0"/>
              <a:t>	</a:t>
            </a:r>
            <a:r>
              <a:rPr lang="tr-TR" sz="2000" b="1" dirty="0"/>
              <a:t>d.</a:t>
            </a:r>
            <a:r>
              <a:rPr lang="tr-TR" sz="2000" dirty="0"/>
              <a:t> 5. </a:t>
            </a:r>
            <a:r>
              <a:rPr lang="tr-TR" sz="2000" dirty="0" err="1"/>
              <a:t>embriyonal</a:t>
            </a:r>
            <a:r>
              <a:rPr lang="tr-TR" sz="2000" dirty="0"/>
              <a:t> ayda meme başlarının oluşumu</a:t>
            </a:r>
          </a:p>
          <a:p>
            <a:pPr marL="660400" indent="-660400">
              <a:buNone/>
            </a:pPr>
            <a:r>
              <a:rPr lang="tr-TR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53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Sütün nakli </a:t>
            </a:r>
            <a:r>
              <a:rPr lang="tr-TR" sz="2800" dirty="0">
                <a:solidFill>
                  <a:srgbClr val="C00000"/>
                </a:solidFill>
              </a:rPr>
              <a:t>(tanker ile)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9" y="2276476"/>
            <a:ext cx="69992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3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Sütün nakli </a:t>
            </a:r>
            <a:r>
              <a:rPr lang="tr-TR" sz="2800" dirty="0">
                <a:solidFill>
                  <a:srgbClr val="C00000"/>
                </a:solidFill>
              </a:rPr>
              <a:t>(güğüm ile)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2420938"/>
            <a:ext cx="700881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07569" y="1628801"/>
            <a:ext cx="7693025" cy="3724275"/>
          </a:xfrm>
        </p:spPr>
        <p:txBody>
          <a:bodyPr>
            <a:noAutofit/>
          </a:bodyPr>
          <a:lstStyle/>
          <a:p>
            <a:pPr marL="660400" indent="-660400">
              <a:buNone/>
            </a:pPr>
            <a:r>
              <a:rPr lang="tr-TR" dirty="0" err="1"/>
              <a:t>Puberteyt</a:t>
            </a:r>
            <a:r>
              <a:rPr lang="tr-TR" dirty="0"/>
              <a:t> dönemi</a:t>
            </a:r>
          </a:p>
          <a:p>
            <a:pPr marL="660400" indent="-660400">
              <a:buNone/>
            </a:pPr>
            <a:r>
              <a:rPr lang="tr-TR" sz="2000" dirty="0"/>
              <a:t>	a. doğumdan seksüel olgunluğa kadar geçen süreç</a:t>
            </a:r>
          </a:p>
          <a:p>
            <a:pPr marL="660400" indent="-660400">
              <a:buNone/>
            </a:pPr>
            <a:r>
              <a:rPr lang="tr-TR" sz="2000" dirty="0"/>
              <a:t>	b. Meme süt kanal sistemi son şeklini almaktadır</a:t>
            </a:r>
          </a:p>
          <a:p>
            <a:pPr marL="660400" indent="-660400">
              <a:buNone/>
            </a:pPr>
            <a:endParaRPr lang="tr-TR" sz="2000" dirty="0"/>
          </a:p>
          <a:p>
            <a:pPr marL="660400" indent="-660400">
              <a:buNone/>
            </a:pPr>
            <a:endParaRPr lang="tr-TR" sz="2000" dirty="0"/>
          </a:p>
          <a:p>
            <a:pPr marL="660400" indent="-660400">
              <a:buNone/>
            </a:pPr>
            <a:r>
              <a:rPr lang="tr-TR" dirty="0"/>
              <a:t>Gebelik sırasında gelişme</a:t>
            </a:r>
          </a:p>
          <a:p>
            <a:pPr marL="660400" indent="-660400">
              <a:buNone/>
            </a:pPr>
            <a:r>
              <a:rPr lang="tr-TR" sz="2000" dirty="0"/>
              <a:t>	a. Gebeliğin 4. ayında parankima dokusu süt geçişi için büyür</a:t>
            </a:r>
          </a:p>
          <a:p>
            <a:pPr marL="660400" indent="-660400">
              <a:buNone/>
            </a:pPr>
            <a:r>
              <a:rPr lang="tr-TR" sz="2000" dirty="0"/>
              <a:t>	b. 5. ayda parankima dokusu memenin tamamını kaplar</a:t>
            </a:r>
          </a:p>
          <a:p>
            <a:pPr marL="660400" indent="-660400">
              <a:buNone/>
            </a:pPr>
            <a:r>
              <a:rPr lang="tr-TR" sz="2000" dirty="0"/>
              <a:t>	c. 8. ayda alveol oluşumu tamamlanır</a:t>
            </a:r>
          </a:p>
          <a:p>
            <a:pPr marL="660400" indent="-660400">
              <a:buNone/>
            </a:pPr>
            <a:r>
              <a:rPr lang="tr-TR" sz="2000" dirty="0"/>
              <a:t>	</a:t>
            </a:r>
            <a:endParaRPr lang="en-US" sz="2000" dirty="0"/>
          </a:p>
          <a:p>
            <a:pPr marL="660400" indent="-660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Meme Yapısı</a:t>
            </a:r>
            <a:endParaRPr lang="en-US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667" y="2710458"/>
            <a:ext cx="4266667" cy="2838846"/>
          </a:xfr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75521" y="5445224"/>
            <a:ext cx="4105275" cy="12311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2000" dirty="0"/>
              <a:t>Meme yapısı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1600" dirty="0"/>
              <a:t>1- meme kesesi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1600" dirty="0"/>
              <a:t>2-meme başı kesesi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1600" dirty="0"/>
              <a:t>3-meme başı kanalı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1600" dirty="0"/>
              <a:t>4-alveol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97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Alveollerden süt çıkışı</a:t>
            </a:r>
            <a:endParaRPr lang="en-US" dirty="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2060848"/>
            <a:ext cx="50403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351088" y="5013326"/>
            <a:ext cx="82089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/>
              <a:t> Meme bezinde alveol salkımından meydana gelen yaklaşık 2 milyar adet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tr-TR" dirty="0"/>
              <a:t>    odacık bulunmaktadır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/>
              <a:t> Dokunun 1 cm</a:t>
            </a:r>
            <a:r>
              <a:rPr lang="tr-TR" baseline="30000" dirty="0"/>
              <a:t>3</a:t>
            </a:r>
            <a:r>
              <a:rPr lang="tr-TR" dirty="0"/>
              <a:t>’ünde yaklaşık 75.000 adet alveol yer almaktadır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/>
              <a:t>150-220 alveol bir süt kanalına bağlanmaktadır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765175"/>
            <a:ext cx="79248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Sütün salgılanması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2636838"/>
            <a:ext cx="889248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400" dirty="0"/>
              <a:t>Sütün oluşumu sırasında alveoller süt ile dolar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/>
              <a:t>Meme iç basıncı 30-35 mm </a:t>
            </a:r>
            <a:r>
              <a:rPr lang="tr-TR" sz="2400" dirty="0" err="1"/>
              <a:t>Hg</a:t>
            </a:r>
            <a:r>
              <a:rPr lang="tr-TR" sz="2400" dirty="0"/>
              <a:t> düzeyine yükselir</a:t>
            </a:r>
          </a:p>
          <a:p>
            <a:pPr eaLnBrk="1" hangingPunct="1"/>
            <a:endParaRPr lang="tr-TR" sz="2400" dirty="0"/>
          </a:p>
          <a:p>
            <a:pPr eaLnBrk="1" hangingPunct="1"/>
            <a:r>
              <a:rPr lang="tr-TR" sz="2400" dirty="0"/>
              <a:t>Sağım olayında refleksler ve hipofiz bezi hormonları etkilidir</a:t>
            </a:r>
          </a:p>
          <a:p>
            <a:pPr eaLnBrk="1" hangingPunct="1"/>
            <a:endParaRPr lang="tr-TR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4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Sütün salgılanması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2420889"/>
            <a:ext cx="8676456" cy="40116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dirty="0" smtClean="0"/>
              <a:t>Doğal uyarı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dirty="0">
                <a:solidFill>
                  <a:srgbClr val="FF6600"/>
                </a:solidFill>
              </a:rPr>
              <a:t>	</a:t>
            </a:r>
            <a:r>
              <a:rPr lang="tr-TR" sz="2400" dirty="0">
                <a:solidFill>
                  <a:srgbClr val="C00000"/>
                </a:solidFill>
              </a:rPr>
              <a:t>a. </a:t>
            </a:r>
            <a:r>
              <a:rPr lang="tr-TR" sz="2400" dirty="0" err="1">
                <a:solidFill>
                  <a:srgbClr val="C00000"/>
                </a:solidFill>
              </a:rPr>
              <a:t>oksitozin</a:t>
            </a:r>
            <a:r>
              <a:rPr lang="tr-TR" sz="2400" dirty="0">
                <a:solidFill>
                  <a:srgbClr val="C00000"/>
                </a:solidFill>
              </a:rPr>
              <a:t> ve taşıyıcı protein olan </a:t>
            </a:r>
            <a:r>
              <a:rPr lang="tr-TR" sz="2400" dirty="0" err="1">
                <a:solidFill>
                  <a:srgbClr val="C00000"/>
                </a:solidFill>
              </a:rPr>
              <a:t>reurophysin</a:t>
            </a:r>
            <a:r>
              <a:rPr lang="tr-TR" sz="2400" dirty="0">
                <a:solidFill>
                  <a:srgbClr val="C00000"/>
                </a:solidFill>
              </a:rPr>
              <a:t> sentezini tetikler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>
                <a:solidFill>
                  <a:srgbClr val="C00000"/>
                </a:solidFill>
              </a:rPr>
              <a:t>	b. </a:t>
            </a:r>
            <a:r>
              <a:rPr lang="tr-TR" sz="2400" dirty="0" err="1">
                <a:solidFill>
                  <a:srgbClr val="C00000"/>
                </a:solidFill>
              </a:rPr>
              <a:t>oksitozin</a:t>
            </a:r>
            <a:r>
              <a:rPr lang="tr-TR" sz="2400" dirty="0">
                <a:solidFill>
                  <a:srgbClr val="C00000"/>
                </a:solidFill>
              </a:rPr>
              <a:t> süt bezlerinin </a:t>
            </a:r>
            <a:r>
              <a:rPr lang="tr-TR" sz="2400" dirty="0" err="1">
                <a:solidFill>
                  <a:srgbClr val="C00000"/>
                </a:solidFill>
              </a:rPr>
              <a:t>kapiler</a:t>
            </a:r>
            <a:r>
              <a:rPr lang="tr-TR" sz="2400" dirty="0">
                <a:solidFill>
                  <a:srgbClr val="C00000"/>
                </a:solidFill>
              </a:rPr>
              <a:t> kanallarına ulaşır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>
                <a:solidFill>
                  <a:srgbClr val="C00000"/>
                </a:solidFill>
              </a:rPr>
              <a:t>	c. </a:t>
            </a:r>
            <a:r>
              <a:rPr lang="tr-TR" sz="2400" dirty="0" err="1">
                <a:solidFill>
                  <a:srgbClr val="C00000"/>
                </a:solidFill>
              </a:rPr>
              <a:t>kapiler</a:t>
            </a:r>
            <a:r>
              <a:rPr lang="tr-TR" sz="2400" dirty="0">
                <a:solidFill>
                  <a:srgbClr val="C00000"/>
                </a:solidFill>
              </a:rPr>
              <a:t> kanallarda </a:t>
            </a:r>
            <a:r>
              <a:rPr lang="tr-TR" sz="2400" dirty="0" err="1">
                <a:solidFill>
                  <a:srgbClr val="C00000"/>
                </a:solidFill>
              </a:rPr>
              <a:t>miyoepitel</a:t>
            </a:r>
            <a:r>
              <a:rPr lang="tr-TR" sz="2400" dirty="0">
                <a:solidFill>
                  <a:srgbClr val="C00000"/>
                </a:solidFill>
              </a:rPr>
              <a:t> hücrelerin kasılmasına yardımcı olur</a:t>
            </a:r>
          </a:p>
          <a:p>
            <a:pPr eaLnBrk="1" hangingPunct="1"/>
            <a:endParaRPr lang="tr-TR" sz="2000" dirty="0">
              <a:solidFill>
                <a:srgbClr val="FF6600"/>
              </a:solidFill>
            </a:endParaRPr>
          </a:p>
          <a:p>
            <a:pPr eaLnBrk="1" hangingPunct="1"/>
            <a:r>
              <a:rPr lang="tr-TR" dirty="0" smtClean="0"/>
              <a:t>Teknik uyarı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</a:t>
            </a:r>
            <a:r>
              <a:rPr lang="tr-TR" sz="2400" dirty="0">
                <a:solidFill>
                  <a:srgbClr val="C00000"/>
                </a:solidFill>
              </a:rPr>
              <a:t>a. zil/çan vb. akustik sesler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>
                <a:solidFill>
                  <a:srgbClr val="C00000"/>
                </a:solidFill>
              </a:rPr>
              <a:t>	 b. dokunma vb..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63" y="5229226"/>
            <a:ext cx="27368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8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Hormonlar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2276872"/>
            <a:ext cx="8229600" cy="4389120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C00000"/>
                </a:solidFill>
              </a:rPr>
              <a:t>Prolaktin</a:t>
            </a:r>
            <a:r>
              <a:rPr lang="tr-TR" dirty="0" smtClean="0"/>
              <a:t> : sütün oluşumu boyunca tüm mekanizmayı yöneten hormondur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err="1" smtClean="0">
                <a:solidFill>
                  <a:srgbClr val="C00000"/>
                </a:solidFill>
              </a:rPr>
              <a:t>Oksitozin</a:t>
            </a:r>
            <a:r>
              <a:rPr lang="tr-TR" dirty="0" smtClean="0"/>
              <a:t> : Meme boşluğundan sütün pompalanmasını </a:t>
            </a:r>
            <a:r>
              <a:rPr lang="tr-TR" dirty="0" err="1" smtClean="0"/>
              <a:t>regüle</a:t>
            </a:r>
            <a:r>
              <a:rPr lang="tr-TR" dirty="0" smtClean="0"/>
              <a:t> eder</a:t>
            </a:r>
          </a:p>
          <a:p>
            <a:pPr eaLnBrk="1" hangingPunct="1"/>
            <a:endParaRPr lang="tr-TR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8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1507" name="Picture 5" descr="fig14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279650" y="2420938"/>
            <a:ext cx="387508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fig15a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959600" y="2492376"/>
            <a:ext cx="2762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fig15b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88163" y="3789364"/>
            <a:ext cx="276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7535864" y="2420939"/>
            <a:ext cx="15843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Stimülasyon var</a:t>
            </a:r>
            <a:endParaRPr lang="en-US" sz="1200" b="1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7535863" y="3902075"/>
            <a:ext cx="14398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/>
              <a:t>Stimülasyon yok</a:t>
            </a:r>
            <a:endParaRPr lang="en-US" sz="1200" b="1"/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6672065" y="5373689"/>
            <a:ext cx="3600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Ön süt sağımı (</a:t>
            </a:r>
            <a:r>
              <a:rPr lang="tr-TR" sz="1600" b="1" dirty="0" err="1"/>
              <a:t>pre</a:t>
            </a:r>
            <a:r>
              <a:rPr lang="tr-TR" sz="1600" b="1" dirty="0"/>
              <a:t>-</a:t>
            </a:r>
            <a:r>
              <a:rPr lang="tr-TR" sz="1600" b="1" dirty="0" err="1"/>
              <a:t>milking</a:t>
            </a:r>
            <a:r>
              <a:rPr lang="tr-TR" sz="1600" b="1" dirty="0"/>
              <a:t>) ile </a:t>
            </a:r>
            <a:r>
              <a:rPr lang="tr-TR" sz="1600" b="1" dirty="0" err="1"/>
              <a:t>oksitozin</a:t>
            </a:r>
            <a:r>
              <a:rPr lang="tr-TR" sz="1600" b="1" dirty="0"/>
              <a:t> hormonu </a:t>
            </a:r>
            <a:r>
              <a:rPr lang="tr-TR" sz="1600" b="1" dirty="0" err="1"/>
              <a:t>stimülasyonu</a:t>
            </a:r>
            <a:endParaRPr lang="en-US" sz="1600" b="1" dirty="0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2495550" y="4724401"/>
            <a:ext cx="367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/>
              <a:t>Teknik ya da doğal uyarı sonucu süt sağımının başlama mekanizması</a:t>
            </a:r>
            <a:endParaRPr lang="en-US" sz="1600" b="1" dirty="0"/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auto">
          <a:xfrm>
            <a:off x="7142164" y="3097214"/>
            <a:ext cx="504825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15" name="Oval 15"/>
          <p:cNvSpPr>
            <a:spLocks noChangeArrowheads="1"/>
          </p:cNvSpPr>
          <p:nvPr/>
        </p:nvSpPr>
        <p:spPr bwMode="auto">
          <a:xfrm>
            <a:off x="7175501" y="4510089"/>
            <a:ext cx="504825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Geniş ekran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Sütün oluşumu</vt:lpstr>
      <vt:lpstr>Sütün Oluşumu</vt:lpstr>
      <vt:lpstr>PowerPoint Sunusu</vt:lpstr>
      <vt:lpstr>Meme Yapısı</vt:lpstr>
      <vt:lpstr>Alveollerden süt çıkışı</vt:lpstr>
      <vt:lpstr>Sütün salgılanması</vt:lpstr>
      <vt:lpstr>Sütün salgılanması</vt:lpstr>
      <vt:lpstr>Hormonlar</vt:lpstr>
      <vt:lpstr>PowerPoint Sunusu</vt:lpstr>
      <vt:lpstr>Süt Sağım Yöntemleri</vt:lpstr>
      <vt:lpstr>Elle Sağım</vt:lpstr>
      <vt:lpstr>Yarı Otomatik Sağım</vt:lpstr>
      <vt:lpstr>Makineli sağım</vt:lpstr>
      <vt:lpstr>Makineli sağım</vt:lpstr>
      <vt:lpstr>Makineli sağım</vt:lpstr>
      <vt:lpstr>PowerPoint Sunusu</vt:lpstr>
      <vt:lpstr>Çiftliklerde temiz ve kaliteli süt üretimi</vt:lpstr>
      <vt:lpstr>Sütün soğutulması</vt:lpstr>
      <vt:lpstr>Sütün soğutulması  </vt:lpstr>
      <vt:lpstr>Sütün nakli (tanker ile)</vt:lpstr>
      <vt:lpstr>Sütün nakli (güğüm ile)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Sütün oluşumu</dc:title>
  <dc:creator>Barbaros</dc:creator>
  <cp:lastModifiedBy>Barbaros</cp:lastModifiedBy>
  <cp:revision>1</cp:revision>
  <dcterms:created xsi:type="dcterms:W3CDTF">2019-05-27T11:59:12Z</dcterms:created>
  <dcterms:modified xsi:type="dcterms:W3CDTF">2019-05-27T11:59:35Z</dcterms:modified>
</cp:coreProperties>
</file>