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62" r:id="rId7"/>
    <p:sldId id="264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09FA66-B2EC-46C0-A0C3-5C79CE27C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C6A21C-3B3A-430E-A1F0-23A3AC896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3324AB-20EC-4652-9D36-E9E346E97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4FFB958-2404-492C-8B69-B885CF168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BE0502-DBFF-44BC-B0A4-D40AC0A1A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1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826836-25EE-41A5-B7C2-CCF45C189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B805C76-F67C-45CC-AD93-679F1457C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659629E-9A12-4BE1-979A-6A6880CDB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D5C4BC-6678-4691-9CE8-F3BE7613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26D109-EB92-4367-9763-F18B68F72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03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8F4F6D4-D271-41E4-8DE1-C10A8C0EE9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6268821-7235-40AE-857F-46E2ABE03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69D7D0-7E1A-4EDC-ACC2-AEC20D01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B2116F-9B33-4760-9342-33A80EFBF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6119D90-3BC7-45AA-BA31-38D7B93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59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0F94AC-B4E7-457C-9ED3-67ABD826D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18637F-2030-4AA7-A584-AD8013925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33424E-EA90-418C-A5D3-B37C6221E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B470D38-6669-437E-8F66-9FB25DAC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0AEFF3-CAF3-42FB-A324-F563DD17A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86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ADB4EF-C780-4231-9E4A-68DEDCE29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4292756-20E2-4692-946E-E534BDBF8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394F15-B7F1-44D2-8C43-8ABF12A6E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453C24-0B1D-4713-BB7A-AA73D640B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1D1F6C-19CE-48D0-8B9F-9D88BF9B3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67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6D896-111C-49B5-ADF9-9268F7345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F6C2B6-99E2-4BF4-B9EA-B8E9713E4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3B1CFC0-FA04-44DA-8C2A-9D3FE5BD4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0229F17-E15E-4C2B-AB41-C085A2321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E29420D-F0FD-4B22-B71A-57AA0706C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29CD290-1058-42A5-BDD2-55B4B4368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55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596251-C425-47D3-AF4B-4EA0DE475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C5B2905-2F17-440E-9B8F-67C9880F0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DEE97E6-77D2-41BD-8876-171F0230B5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1195AE-67BB-42E1-B979-7C3BD55EB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FF3AE57-2201-46D1-98B4-90CC3EDBA1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2007258-1F0A-49F7-812A-CD2FB2E6E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59F4EA6-ADB1-4263-8D51-D02B636E2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4E63530-473D-4CF0-9355-DBC94160A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83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FBBFE4-C2E4-4E7B-A4CC-1E4AD7A2F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C4B0FA8-7C87-42DB-8948-0C9A3EFF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A331DA3-B077-4EBB-BAF0-861B11F81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446D320-4B62-47A8-914B-69CF68C82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1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EB68490-5FF1-4FC1-A795-087A2AD9A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E82F1E3-9B97-4F62-8C21-AE06207AE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10F7F71-7473-4681-ACA3-283FF6043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02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6D02CF-D472-4735-A1E9-4089962A7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F1BE84-9BE3-4F0A-8F46-7480B18AF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D67E176-9D53-4390-8C8E-E7F8E6940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33F34B4-77D8-4140-B558-9D009642E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AEFC95-1E33-480D-87A8-71C3D5D5C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BA993CA-6A33-4730-BC39-2EE11AA31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23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726B12-CD7D-4198-BC14-384CD7FDC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F8C6F02-26F2-40FE-A2DA-F7336FF070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735D1E2-02E5-4D51-B528-8F22B8A67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F9A1EF-2F4C-4BB7-85CD-28C07221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67553CA-D83C-4BCA-BB6C-177E0C30E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02429-59CE-41AF-ABA6-8B85EC2F1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887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525A5B9-60F0-4BF8-8140-C794A09EB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B42EEC0-6139-4EEB-AE18-FD7EC93D9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FDA736-C0A5-4F31-87E1-3C6B611AC3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2E987-2220-495E-A0CF-32BD3A7031DF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8ABB00-582C-450F-B608-F156E974EC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2D59E8C-1B9D-4102-8E0C-B765DDDE8E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02B15-2F3E-44C4-A112-FC812BCB8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737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ta.hu/hatteranyagok/a-magyar-tudomanyos-akademia-tortenete-10567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ta.hu/hatteranyagok/a-magyar-tudomanyos-akademia-tortenete-10567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eal-eod.mtak.hu/338/1/MTA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k.oszk.hu/07700/07791/" TargetMode="External"/><Relationship Id="rId2" Type="http://schemas.openxmlformats.org/officeDocument/2006/relationships/hyperlink" Target="http://real.mtak.hu/80354/1/Reformkori__kiadvanyok_u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ta.hu/hatteranyagok/a-magyar-tudomanyos-akademia-tortenete-105670" TargetMode="External"/><Relationship Id="rId2" Type="http://schemas.openxmlformats.org/officeDocument/2006/relationships/hyperlink" Target="http://real-eod.mtak.hu/338/1/MTA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k.oszk.hu/07700/07791/" TargetMode="External"/><Relationship Id="rId4" Type="http://schemas.openxmlformats.org/officeDocument/2006/relationships/hyperlink" Target="http://real.mtak.hu/80354/1/Reformkori__kiadvanyok_u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313BDF-32CE-4C90-A508-73E3841EFB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Macar Bilimler Akademisi’nin Kuruluşu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AF80F12-A378-4324-BB19-02D2D329A1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9.Hafta</a:t>
            </a:r>
          </a:p>
        </p:txBody>
      </p:sp>
    </p:spTree>
    <p:extLst>
      <p:ext uri="{BB962C8B-B14F-4D97-AF65-F5344CB8AC3E}">
        <p14:creationId xmlns:p14="http://schemas.microsoft.com/office/powerpoint/2010/main" val="2283264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B8CB4A-A4C4-44FE-BB41-681A393A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5565F1-C45D-40D6-B8A5-D188D0E8F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Aydınlanma dönemi ile güçlenmiş olan edebiyat ve bilimde anadil kullanımına yönelik talepler ve bu konuda verilen mücadeleler 1825’te en büyük başarılarından birini gerçekleştirmiş, </a:t>
            </a:r>
            <a:r>
              <a:rPr lang="tr-TR" i="1" dirty="0"/>
              <a:t>Magyar </a:t>
            </a:r>
            <a:r>
              <a:rPr lang="tr-TR" i="1" dirty="0" err="1"/>
              <a:t>Tudós</a:t>
            </a:r>
            <a:r>
              <a:rPr lang="tr-TR" i="1" dirty="0"/>
              <a:t> </a:t>
            </a:r>
            <a:r>
              <a:rPr lang="tr-TR" i="1" dirty="0" err="1"/>
              <a:t>Társaság</a:t>
            </a:r>
            <a:r>
              <a:rPr lang="tr-TR" dirty="0"/>
              <a:t> (</a:t>
            </a:r>
            <a:r>
              <a:rPr lang="tr-TR" i="1" dirty="0"/>
              <a:t>Macar Bilim Adamları Cemiyeti)</a:t>
            </a:r>
            <a:r>
              <a:rPr lang="tr-TR" dirty="0"/>
              <a:t> kurulmuştur.</a:t>
            </a:r>
          </a:p>
        </p:txBody>
      </p:sp>
    </p:spTree>
    <p:extLst>
      <p:ext uri="{BB962C8B-B14F-4D97-AF65-F5344CB8AC3E}">
        <p14:creationId xmlns:p14="http://schemas.microsoft.com/office/powerpoint/2010/main" val="3219559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AB7740-853C-44FF-8728-7D1BEC9F0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657C8F-7119-4404-8F1A-EBED64D4D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Macar Bilimler Akademisi’nin kurulmasında Kont István Széchenyi’nin etkisi büyüktür. </a:t>
            </a:r>
            <a:r>
              <a:rPr lang="tr-TR" dirty="0" err="1"/>
              <a:t>Széchenyi’nin</a:t>
            </a:r>
            <a:r>
              <a:rPr lang="tr-TR" dirty="0"/>
              <a:t> katıldığı Meclis toplantısındaki konuşması bu konudaki en etkili adımlardan biridir. 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sz="1800" dirty="0"/>
              <a:t>Konuyla ilgili olarak bkz.:</a:t>
            </a:r>
          </a:p>
          <a:p>
            <a:pPr algn="just"/>
            <a:r>
              <a:rPr lang="tr-TR" sz="1800" u="sng" dirty="0">
                <a:hlinkClick r:id="rId2"/>
              </a:rPr>
              <a:t>https://mta.hu/hatteranyagok/a-magyar-tudomanyos-akademia-tortenete-105670</a:t>
            </a:r>
            <a:endParaRPr lang="tr-TR" sz="1800" dirty="0"/>
          </a:p>
          <a:p>
            <a:pPr algn="just"/>
            <a:r>
              <a:rPr lang="tr-TR" sz="1800" dirty="0" err="1"/>
              <a:t>Dilbaş</a:t>
            </a:r>
            <a:r>
              <a:rPr lang="tr-TR" sz="1800" dirty="0"/>
              <a:t>, Gökhan, “225. Doğum Yılında En Büyük Macar: István Széchenyi (1791-1860)” </a:t>
            </a:r>
            <a:r>
              <a:rPr lang="tr-TR" sz="1800" i="1" dirty="0"/>
              <a:t>Balkan Araştırma Enstitüsü Dergisi</a:t>
            </a:r>
            <a:r>
              <a:rPr lang="tr-TR" sz="1800" dirty="0"/>
              <a:t>, 5/1, s.59-90, 2016.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095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68F992-7102-4E36-86E4-BB22C450A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11643C-E3FB-4DCF-90BA-29F624BD3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Macar Bilimler Akademisi’nin bugünkü adı: </a:t>
            </a:r>
            <a:r>
              <a:rPr lang="tr-TR" i="1" dirty="0"/>
              <a:t>Magyar Tudományos Akadémia </a:t>
            </a:r>
            <a:r>
              <a:rPr lang="tr-TR" dirty="0"/>
              <a:t>olup bugünkü adını 1845 tarihinde almıştır.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Kuruluş dönemindeki adı: </a:t>
            </a:r>
            <a:r>
              <a:rPr lang="tr-TR" i="1" dirty="0"/>
              <a:t>Magyar </a:t>
            </a:r>
            <a:r>
              <a:rPr lang="tr-TR" i="1" dirty="0" err="1"/>
              <a:t>Tudós</a:t>
            </a:r>
            <a:r>
              <a:rPr lang="tr-TR" i="1" dirty="0"/>
              <a:t> </a:t>
            </a:r>
            <a:r>
              <a:rPr lang="tr-TR" i="1" dirty="0" err="1"/>
              <a:t>Társaság</a:t>
            </a:r>
            <a:r>
              <a:rPr lang="tr-TR" i="1" dirty="0"/>
              <a:t> </a:t>
            </a:r>
            <a:r>
              <a:rPr lang="tr-TR" dirty="0"/>
              <a:t>şeklindeydi.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sz="1600" dirty="0"/>
              <a:t>Kaynak: </a:t>
            </a:r>
            <a:r>
              <a:rPr lang="tr-TR" sz="1800" u="sng" dirty="0">
                <a:hlinkClick r:id="rId2"/>
              </a:rPr>
              <a:t>https://mta.hu/hatteranyagok/a-magyar-tudomanyos-akademia-tortenete-105670</a:t>
            </a:r>
            <a:endParaRPr lang="tr-TR" sz="1800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8133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2684D6-5528-48A3-A430-4634150ED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E0B25D-B728-4A03-B42B-D77A8C0F5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Akademi, Macaristan’da güzel sanatların ve bilimin anadilde, yani Macarca yapılmasını amaçlamış ve kuruluşuyla birlikte  derhal gramer, sözlük, derleme, çeviri vb. çalışmalara başlayarak dil ve dilbilim araştırma ve çalışmalarına destek vermiştir.</a:t>
            </a:r>
          </a:p>
          <a:p>
            <a:pPr algn="just"/>
            <a:endParaRPr lang="tr-TR" dirty="0"/>
          </a:p>
          <a:p>
            <a:pPr algn="just"/>
            <a:r>
              <a:rPr lang="tr-TR" sz="1800" dirty="0"/>
              <a:t>Bkz.: </a:t>
            </a:r>
            <a:r>
              <a:rPr lang="tr-TR" sz="1800" i="1" dirty="0"/>
              <a:t>A Magyar </a:t>
            </a:r>
            <a:r>
              <a:rPr lang="tr-TR" sz="1800" i="1" dirty="0" err="1"/>
              <a:t>Tudós</a:t>
            </a:r>
            <a:r>
              <a:rPr lang="tr-TR" sz="1800" i="1" dirty="0"/>
              <a:t> </a:t>
            </a:r>
            <a:r>
              <a:rPr lang="tr-TR" sz="1800" i="1" dirty="0" err="1"/>
              <a:t>Társaság</a:t>
            </a:r>
            <a:r>
              <a:rPr lang="tr-TR" sz="1800" i="1" dirty="0"/>
              <a:t> </a:t>
            </a:r>
            <a:r>
              <a:rPr lang="tr-TR" sz="1800" i="1" dirty="0" err="1"/>
              <a:t>Alaprajza</a:t>
            </a:r>
            <a:r>
              <a:rPr lang="tr-TR" sz="1800" i="1" dirty="0"/>
              <a:t> </a:t>
            </a:r>
            <a:r>
              <a:rPr lang="tr-TR" sz="1800" i="1" dirty="0" err="1"/>
              <a:t>és</a:t>
            </a:r>
            <a:r>
              <a:rPr lang="tr-TR" sz="1800" i="1" dirty="0"/>
              <a:t> </a:t>
            </a:r>
            <a:r>
              <a:rPr lang="tr-TR" sz="1800" i="1" dirty="0" err="1"/>
              <a:t>Rendszabásai</a:t>
            </a:r>
            <a:r>
              <a:rPr lang="tr-TR" sz="1800" dirty="0"/>
              <a:t>, A Magyar </a:t>
            </a:r>
            <a:r>
              <a:rPr lang="tr-TR" sz="1800" dirty="0" err="1"/>
              <a:t>Tudós</a:t>
            </a:r>
            <a:r>
              <a:rPr lang="tr-TR" sz="1800" dirty="0"/>
              <a:t> </a:t>
            </a:r>
            <a:r>
              <a:rPr lang="tr-TR" sz="1800" dirty="0" err="1"/>
              <a:t>Társaság</a:t>
            </a:r>
            <a:r>
              <a:rPr lang="tr-TR" sz="1800" dirty="0"/>
              <a:t>, </a:t>
            </a:r>
            <a:r>
              <a:rPr lang="tr-TR" sz="1800" dirty="0" err="1"/>
              <a:t>Trattner-Károlyi</a:t>
            </a:r>
            <a:r>
              <a:rPr lang="tr-TR" sz="1800" dirty="0"/>
              <a:t>, </a:t>
            </a:r>
            <a:r>
              <a:rPr lang="tr-TR" sz="1800" dirty="0" err="1"/>
              <a:t>Pest</a:t>
            </a:r>
            <a:r>
              <a:rPr lang="tr-TR" sz="1800" dirty="0"/>
              <a:t>, 1831.  (</a:t>
            </a:r>
            <a:r>
              <a:rPr lang="tr-TR" sz="1800" u="sng" dirty="0">
                <a:hlinkClick r:id="rId2"/>
              </a:rPr>
              <a:t>http://real-eod.mtak.hu/338/1/MTA.pdf</a:t>
            </a:r>
            <a:r>
              <a:rPr lang="tr-TR" sz="1800" dirty="0"/>
              <a:t>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4708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DB8555-64C6-4621-8994-5911B605E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269" y="35013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dirty="0"/>
              <a:t>Akademi’nin kuruluşunun ilk döneminde yaptığı yayımlarına örnekler: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33C242-41E7-4ADC-BD65-0C74751CE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i="1" dirty="0"/>
              <a:t>«Magyar </a:t>
            </a:r>
            <a:r>
              <a:rPr lang="tr-TR" i="1" dirty="0" err="1"/>
              <a:t>helyesírás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szóragasztás</a:t>
            </a:r>
            <a:r>
              <a:rPr lang="tr-TR" i="1" dirty="0"/>
              <a:t> </a:t>
            </a:r>
            <a:r>
              <a:rPr lang="tr-TR" i="1" dirty="0" err="1"/>
              <a:t>főbb</a:t>
            </a:r>
            <a:r>
              <a:rPr lang="tr-TR" i="1" dirty="0"/>
              <a:t> </a:t>
            </a:r>
            <a:r>
              <a:rPr lang="tr-TR" i="1" dirty="0" err="1"/>
              <a:t>szabalyai</a:t>
            </a:r>
            <a:r>
              <a:rPr lang="tr-TR" i="1" dirty="0"/>
              <a:t>»</a:t>
            </a:r>
            <a:r>
              <a:rPr lang="tr-TR" dirty="0"/>
              <a:t> (1832/ Akademi’nin ilk yayını); </a:t>
            </a:r>
            <a:r>
              <a:rPr lang="tr-TR" i="1" dirty="0"/>
              <a:t>«Régi Magyar </a:t>
            </a:r>
            <a:r>
              <a:rPr lang="tr-TR" i="1" dirty="0" err="1"/>
              <a:t>Nyelvémlékek</a:t>
            </a:r>
            <a:r>
              <a:rPr lang="tr-TR" i="1" dirty="0"/>
              <a:t>»</a:t>
            </a:r>
            <a:r>
              <a:rPr lang="tr-TR" dirty="0"/>
              <a:t> (1838); </a:t>
            </a:r>
            <a:r>
              <a:rPr lang="tr-TR" i="1" dirty="0"/>
              <a:t>«Német-Magyar </a:t>
            </a:r>
            <a:r>
              <a:rPr lang="tr-TR" i="1" dirty="0" err="1"/>
              <a:t>zsebszótár</a:t>
            </a:r>
            <a:r>
              <a:rPr lang="tr-TR" i="1" dirty="0"/>
              <a:t> (1835),</a:t>
            </a:r>
            <a:r>
              <a:rPr lang="tr-TR" dirty="0"/>
              <a:t> «</a:t>
            </a:r>
            <a:r>
              <a:rPr lang="tr-TR" i="1" dirty="0"/>
              <a:t>Magyar-Német </a:t>
            </a:r>
            <a:r>
              <a:rPr lang="tr-TR" i="1" dirty="0" err="1"/>
              <a:t>zsebszótár</a:t>
            </a:r>
            <a:r>
              <a:rPr lang="tr-TR" i="1" dirty="0"/>
              <a:t>»</a:t>
            </a:r>
            <a:r>
              <a:rPr lang="tr-TR" dirty="0"/>
              <a:t> (1838); </a:t>
            </a:r>
            <a:r>
              <a:rPr lang="tr-TR" i="1" dirty="0"/>
              <a:t>Magyar </a:t>
            </a:r>
            <a:r>
              <a:rPr lang="tr-TR" i="1" dirty="0" err="1"/>
              <a:t>Tájszótár</a:t>
            </a:r>
            <a:r>
              <a:rPr lang="tr-TR" i="1" dirty="0"/>
              <a:t>» </a:t>
            </a:r>
            <a:r>
              <a:rPr lang="tr-TR" dirty="0"/>
              <a:t>(1838);</a:t>
            </a:r>
            <a:r>
              <a:rPr lang="tr-TR" i="1" dirty="0"/>
              <a:t>«A Magyar </a:t>
            </a:r>
            <a:r>
              <a:rPr lang="tr-TR" i="1" dirty="0" err="1"/>
              <a:t>Nyelv</a:t>
            </a:r>
            <a:r>
              <a:rPr lang="tr-TR" i="1" dirty="0"/>
              <a:t> </a:t>
            </a:r>
            <a:r>
              <a:rPr lang="tr-TR" i="1" dirty="0" err="1"/>
              <a:t>Rendszere</a:t>
            </a:r>
            <a:r>
              <a:rPr lang="tr-TR" i="1" dirty="0"/>
              <a:t>» </a:t>
            </a:r>
            <a:r>
              <a:rPr lang="tr-TR" dirty="0"/>
              <a:t>(1846) </a:t>
            </a:r>
            <a:r>
              <a:rPr lang="tr-TR" dirty="0" err="1"/>
              <a:t>vb</a:t>
            </a:r>
            <a:r>
              <a:rPr lang="tr-TR" dirty="0"/>
              <a:t>… 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marL="0" indent="0">
              <a:buNone/>
            </a:pPr>
            <a:r>
              <a:rPr lang="tr-TR" sz="1800" dirty="0"/>
              <a:t>Kaynak:</a:t>
            </a:r>
          </a:p>
          <a:p>
            <a:pPr marL="0" indent="0">
              <a:buNone/>
            </a:pPr>
            <a:r>
              <a:rPr lang="tr-TR" sz="1800" dirty="0"/>
              <a:t>Gazda, s.99,175,126,160. </a:t>
            </a:r>
            <a:r>
              <a:rPr lang="tr-TR" sz="1800" u="sng" dirty="0">
                <a:hlinkClick r:id="rId2"/>
              </a:rPr>
              <a:t>http://real.mtak.hu/80354/1/Reformkori__kiadvanyok_u.pdf</a:t>
            </a:r>
            <a:endParaRPr lang="tr-TR" sz="1800" u="sng" dirty="0"/>
          </a:p>
          <a:p>
            <a:pPr marL="0" indent="0" algn="just">
              <a:buNone/>
            </a:pPr>
            <a:r>
              <a:rPr lang="tr-TR" sz="1800" i="1" dirty="0" err="1"/>
              <a:t>Régi</a:t>
            </a:r>
            <a:r>
              <a:rPr lang="tr-TR" sz="1800" i="1" dirty="0"/>
              <a:t> Magyar </a:t>
            </a:r>
            <a:r>
              <a:rPr lang="tr-TR" sz="1800" i="1" dirty="0" err="1"/>
              <a:t>Nyelvémlékek</a:t>
            </a:r>
            <a:r>
              <a:rPr lang="tr-TR" sz="1800" i="1" dirty="0"/>
              <a:t>,</a:t>
            </a:r>
            <a:r>
              <a:rPr lang="tr-TR" sz="1800" dirty="0"/>
              <a:t> Haz. </a:t>
            </a:r>
            <a:r>
              <a:rPr lang="tr-TR" sz="1800" dirty="0" err="1"/>
              <a:t>Döbrentei</a:t>
            </a:r>
            <a:r>
              <a:rPr lang="tr-TR" sz="1800" dirty="0"/>
              <a:t>, </a:t>
            </a:r>
            <a:r>
              <a:rPr lang="tr-TR" sz="1800" dirty="0" err="1"/>
              <a:t>Gábor</a:t>
            </a:r>
            <a:r>
              <a:rPr lang="tr-TR" sz="1800" dirty="0"/>
              <a:t>, </a:t>
            </a:r>
            <a:r>
              <a:rPr lang="tr-TR" sz="1800" dirty="0" err="1"/>
              <a:t>c.I</a:t>
            </a:r>
            <a:r>
              <a:rPr lang="tr-TR" sz="1800" dirty="0"/>
              <a:t>, Magyar </a:t>
            </a:r>
            <a:r>
              <a:rPr lang="tr-TR" sz="1800" dirty="0" err="1"/>
              <a:t>Tudós</a:t>
            </a:r>
            <a:r>
              <a:rPr lang="tr-TR" sz="1800" dirty="0"/>
              <a:t> </a:t>
            </a:r>
            <a:r>
              <a:rPr lang="tr-TR" sz="1800" dirty="0" err="1"/>
              <a:t>Társaság</a:t>
            </a:r>
            <a:r>
              <a:rPr lang="tr-TR" sz="1800" dirty="0"/>
              <a:t>, A Magyar </a:t>
            </a:r>
            <a:r>
              <a:rPr lang="tr-TR" sz="1800" dirty="0" err="1"/>
              <a:t>Királyi</a:t>
            </a:r>
            <a:r>
              <a:rPr lang="tr-TR" sz="1800" dirty="0"/>
              <a:t> </a:t>
            </a:r>
            <a:r>
              <a:rPr lang="tr-TR" sz="1800" dirty="0" err="1"/>
              <a:t>Egyetem</a:t>
            </a:r>
            <a:r>
              <a:rPr lang="tr-TR" sz="1800" dirty="0"/>
              <a:t> </a:t>
            </a:r>
            <a:r>
              <a:rPr lang="tr-TR" sz="1800" dirty="0" err="1"/>
              <a:t>Ny</a:t>
            </a:r>
            <a:r>
              <a:rPr lang="tr-TR" sz="1800" dirty="0"/>
              <a:t>. Buda, 1838. </a:t>
            </a:r>
            <a:r>
              <a:rPr lang="tr-TR" sz="1800" dirty="0">
                <a:hlinkClick r:id="rId3"/>
              </a:rPr>
              <a:t>https://mek.oszk.hu/07700/07791/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4260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09D0A1-E652-4821-B33C-546FE5FF2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F120C7-199E-4F62-A527-DEEA20926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Macar Bilimler Akademisi, yaklaşık olarak Aydınlanma döneminden Reform dönemine kadar devam eden dilbiliminin gelişim döneminde etkin bir görev üstlenmiş; özellikle gramer, derleme, çeviri ve sözlük çalışmalarıyla Macar dilinin gelişimine büyük katkı sağlamıştır.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3418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456D71-B3DA-4329-851B-55A617DC8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8190AC-899C-4096-A371-DF822722A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i="1" dirty="0"/>
              <a:t>A Magyar </a:t>
            </a:r>
            <a:r>
              <a:rPr lang="tr-TR" i="1" dirty="0" err="1"/>
              <a:t>Tudós</a:t>
            </a:r>
            <a:r>
              <a:rPr lang="tr-TR" i="1" dirty="0"/>
              <a:t> </a:t>
            </a:r>
            <a:r>
              <a:rPr lang="tr-TR" i="1" dirty="0" err="1"/>
              <a:t>Társaság</a:t>
            </a:r>
            <a:r>
              <a:rPr lang="tr-TR" i="1" dirty="0"/>
              <a:t> </a:t>
            </a:r>
            <a:r>
              <a:rPr lang="tr-TR" i="1" dirty="0" err="1"/>
              <a:t>Alaprajza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Rendszabásai</a:t>
            </a:r>
            <a:r>
              <a:rPr lang="tr-TR" dirty="0"/>
              <a:t>, A Magyar </a:t>
            </a:r>
            <a:r>
              <a:rPr lang="tr-TR" dirty="0" err="1"/>
              <a:t>Tudós</a:t>
            </a:r>
            <a:r>
              <a:rPr lang="tr-TR" dirty="0"/>
              <a:t> </a:t>
            </a:r>
            <a:r>
              <a:rPr lang="tr-TR" dirty="0" err="1"/>
              <a:t>Társaság</a:t>
            </a:r>
            <a:r>
              <a:rPr lang="tr-TR" dirty="0"/>
              <a:t>, </a:t>
            </a:r>
            <a:r>
              <a:rPr lang="tr-TR" dirty="0" err="1"/>
              <a:t>Trattner-Károlyi</a:t>
            </a:r>
            <a:r>
              <a:rPr lang="tr-TR" dirty="0"/>
              <a:t>, </a:t>
            </a:r>
            <a:r>
              <a:rPr lang="tr-TR" dirty="0" err="1"/>
              <a:t>Pest</a:t>
            </a:r>
            <a:r>
              <a:rPr lang="tr-TR" dirty="0"/>
              <a:t>, 1831.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dirty="0"/>
              <a:t>(</a:t>
            </a:r>
            <a:r>
              <a:rPr lang="tr-TR" u="sng" dirty="0">
                <a:hlinkClick r:id="rId2"/>
              </a:rPr>
              <a:t>http://real-eod.mtak.hu/338/1/MTA.pdf</a:t>
            </a:r>
            <a:r>
              <a:rPr lang="tr-TR" dirty="0"/>
              <a:t>)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tr-TR" dirty="0"/>
          </a:p>
          <a:p>
            <a:pPr algn="just">
              <a:lnSpc>
                <a:spcPct val="120000"/>
              </a:lnSpc>
            </a:pPr>
            <a:r>
              <a:rPr lang="tr-TR" u="sng" dirty="0">
                <a:hlinkClick r:id="rId3"/>
              </a:rPr>
              <a:t>https://mta.hu/hatteranyagok/a-magyar-tudomanyos-akademia-tortenete-105670</a:t>
            </a:r>
            <a:endParaRPr lang="tr-TR" u="sng" dirty="0"/>
          </a:p>
          <a:p>
            <a:pPr marL="0" indent="0" algn="just">
              <a:lnSpc>
                <a:spcPct val="120000"/>
              </a:lnSpc>
              <a:buNone/>
            </a:pPr>
            <a:endParaRPr lang="tr-TR" dirty="0"/>
          </a:p>
          <a:p>
            <a:pPr algn="just">
              <a:lnSpc>
                <a:spcPct val="120000"/>
              </a:lnSpc>
            </a:pPr>
            <a:r>
              <a:rPr lang="tr-TR" dirty="0" err="1"/>
              <a:t>Dilbaş</a:t>
            </a:r>
            <a:r>
              <a:rPr lang="tr-TR" dirty="0"/>
              <a:t>, Gökhan, “225. Doğum Yılında En Büyük Macar: István Széchenyi (1791-1860)” </a:t>
            </a:r>
            <a:r>
              <a:rPr lang="tr-TR" i="1" dirty="0"/>
              <a:t>Balkan Araştırma Enstitüsü Dergisi</a:t>
            </a:r>
            <a:r>
              <a:rPr lang="tr-TR" dirty="0"/>
              <a:t>, 5/1, s.59-90, 2016.</a:t>
            </a:r>
          </a:p>
          <a:p>
            <a:pPr algn="just">
              <a:lnSpc>
                <a:spcPct val="120000"/>
              </a:lnSpc>
            </a:pPr>
            <a:endParaRPr lang="tr-TR" dirty="0"/>
          </a:p>
          <a:p>
            <a:pPr algn="just">
              <a:lnSpc>
                <a:spcPct val="120000"/>
              </a:lnSpc>
            </a:pPr>
            <a:r>
              <a:rPr lang="tr-TR" dirty="0"/>
              <a:t>Gazda, István, </a:t>
            </a:r>
            <a:r>
              <a:rPr lang="tr-TR" i="1" dirty="0"/>
              <a:t>A Magyar </a:t>
            </a:r>
            <a:r>
              <a:rPr lang="tr-TR" i="1" dirty="0" err="1"/>
              <a:t>Tudós</a:t>
            </a:r>
            <a:r>
              <a:rPr lang="tr-TR" i="1" dirty="0"/>
              <a:t> </a:t>
            </a:r>
            <a:r>
              <a:rPr lang="tr-TR" i="1" dirty="0" err="1"/>
              <a:t>Társaság</a:t>
            </a:r>
            <a:r>
              <a:rPr lang="tr-TR" i="1" dirty="0"/>
              <a:t> </a:t>
            </a:r>
            <a:r>
              <a:rPr lang="tr-TR" i="1" dirty="0" err="1"/>
              <a:t>által</a:t>
            </a:r>
            <a:r>
              <a:rPr lang="tr-TR" i="1" dirty="0"/>
              <a:t> </a:t>
            </a:r>
            <a:r>
              <a:rPr lang="tr-TR" i="1" dirty="0" err="1"/>
              <a:t>kiadott</a:t>
            </a:r>
            <a:r>
              <a:rPr lang="tr-TR" i="1" dirty="0"/>
              <a:t> </a:t>
            </a:r>
            <a:r>
              <a:rPr lang="tr-TR" i="1" dirty="0" err="1"/>
              <a:t>könyvek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folyóiratok</a:t>
            </a:r>
            <a:r>
              <a:rPr lang="tr-TR" i="1" dirty="0"/>
              <a:t> (1831-1848)</a:t>
            </a:r>
            <a:r>
              <a:rPr lang="tr-TR" dirty="0"/>
              <a:t>, Magyar </a:t>
            </a:r>
            <a:r>
              <a:rPr lang="tr-TR" dirty="0" err="1"/>
              <a:t>Tudománytörténeti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Egeszségtudományi</a:t>
            </a:r>
            <a:r>
              <a:rPr lang="tr-TR" dirty="0"/>
              <a:t> </a:t>
            </a:r>
            <a:r>
              <a:rPr lang="tr-TR" dirty="0" err="1"/>
              <a:t>Intézet</a:t>
            </a:r>
            <a:r>
              <a:rPr lang="tr-TR" dirty="0"/>
              <a:t>, </a:t>
            </a:r>
            <a:r>
              <a:rPr lang="tr-TR" dirty="0" err="1"/>
              <a:t>Monobit</a:t>
            </a:r>
            <a:r>
              <a:rPr lang="tr-TR" dirty="0"/>
              <a:t> </a:t>
            </a:r>
            <a:r>
              <a:rPr lang="tr-TR" dirty="0" err="1"/>
              <a:t>Nyomda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2008.</a:t>
            </a:r>
            <a:r>
              <a:rPr lang="tr-TR" u="sng" dirty="0">
                <a:hlinkClick r:id="rId4"/>
              </a:rPr>
              <a:t> http://real.mtak.hu/80354/1/Reformkori__kiadvanyok_u.pdf</a:t>
            </a:r>
            <a:endParaRPr lang="tr-TR" u="sng" dirty="0"/>
          </a:p>
          <a:p>
            <a:pPr algn="just">
              <a:lnSpc>
                <a:spcPct val="120000"/>
              </a:lnSpc>
            </a:pPr>
            <a:endParaRPr lang="tr-TR" dirty="0"/>
          </a:p>
          <a:p>
            <a:pPr algn="just">
              <a:lnSpc>
                <a:spcPct val="120000"/>
              </a:lnSpc>
            </a:pPr>
            <a:r>
              <a:rPr lang="tr-TR" i="1" dirty="0"/>
              <a:t>Régi Magyar </a:t>
            </a:r>
            <a:r>
              <a:rPr lang="tr-TR" i="1" dirty="0" err="1"/>
              <a:t>Nyelvémlékek</a:t>
            </a:r>
            <a:r>
              <a:rPr lang="tr-TR" i="1" dirty="0"/>
              <a:t>,</a:t>
            </a:r>
            <a:r>
              <a:rPr lang="tr-TR" dirty="0"/>
              <a:t> Haz. </a:t>
            </a:r>
            <a:r>
              <a:rPr lang="tr-TR" dirty="0" err="1"/>
              <a:t>Döbrentei</a:t>
            </a:r>
            <a:r>
              <a:rPr lang="tr-TR" dirty="0"/>
              <a:t>, </a:t>
            </a:r>
            <a:r>
              <a:rPr lang="tr-TR" dirty="0" err="1"/>
              <a:t>Gábor</a:t>
            </a:r>
            <a:r>
              <a:rPr lang="tr-TR" dirty="0"/>
              <a:t>, </a:t>
            </a:r>
            <a:r>
              <a:rPr lang="tr-TR" dirty="0" err="1"/>
              <a:t>c.I</a:t>
            </a:r>
            <a:r>
              <a:rPr lang="tr-TR" dirty="0"/>
              <a:t>, Magyar </a:t>
            </a:r>
            <a:r>
              <a:rPr lang="tr-TR" dirty="0" err="1"/>
              <a:t>Tudós</a:t>
            </a:r>
            <a:r>
              <a:rPr lang="tr-TR" dirty="0"/>
              <a:t> </a:t>
            </a:r>
            <a:r>
              <a:rPr lang="tr-TR" dirty="0" err="1"/>
              <a:t>Társaság</a:t>
            </a:r>
            <a:r>
              <a:rPr lang="tr-TR" dirty="0"/>
              <a:t>, A Magyar </a:t>
            </a:r>
            <a:r>
              <a:rPr lang="tr-TR" dirty="0" err="1"/>
              <a:t>Királyi</a:t>
            </a:r>
            <a:r>
              <a:rPr lang="tr-TR" dirty="0"/>
              <a:t> </a:t>
            </a:r>
            <a:r>
              <a:rPr lang="tr-TR" dirty="0" err="1"/>
              <a:t>Egyetem</a:t>
            </a:r>
            <a:r>
              <a:rPr lang="tr-TR" dirty="0"/>
              <a:t> </a:t>
            </a:r>
            <a:r>
              <a:rPr lang="tr-TR" dirty="0" err="1"/>
              <a:t>Ny</a:t>
            </a:r>
            <a:r>
              <a:rPr lang="tr-TR" dirty="0"/>
              <a:t>. Buda, 1838. </a:t>
            </a:r>
            <a:r>
              <a:rPr lang="tr-TR" dirty="0">
                <a:hlinkClick r:id="rId5"/>
              </a:rPr>
              <a:t>https://mek.oszk.hu/07700/07791/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1020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537</Words>
  <Application>Microsoft Office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Macar Bilimler Akademisi’nin Kuruluşu</vt:lpstr>
      <vt:lpstr>PowerPoint Sunusu</vt:lpstr>
      <vt:lpstr>PowerPoint Sunusu</vt:lpstr>
      <vt:lpstr>PowerPoint Sunusu</vt:lpstr>
      <vt:lpstr>PowerPoint Sunusu</vt:lpstr>
      <vt:lpstr>Akademi’nin kuruluşunun ilk döneminde yaptığı yayımlarına örnekler: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Macar Bilimler Akademisi’nin Kuruluşu</dc:title>
  <dc:creator>Alpertunga Altaylı</dc:creator>
  <cp:lastModifiedBy>Alpertunga Altaylı</cp:lastModifiedBy>
  <cp:revision>46</cp:revision>
  <dcterms:created xsi:type="dcterms:W3CDTF">2020-05-08T06:51:39Z</dcterms:created>
  <dcterms:modified xsi:type="dcterms:W3CDTF">2020-05-12T12:53:38Z</dcterms:modified>
</cp:coreProperties>
</file>