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6" r:id="rId3"/>
    <p:sldId id="258" r:id="rId4"/>
    <p:sldId id="269" r:id="rId5"/>
    <p:sldId id="270" r:id="rId6"/>
    <p:sldId id="273" r:id="rId7"/>
    <p:sldId id="275" r:id="rId8"/>
    <p:sldId id="276" r:id="rId9"/>
    <p:sldId id="277" r:id="rId10"/>
    <p:sldId id="319" r:id="rId11"/>
    <p:sldId id="318" r:id="rId12"/>
    <p:sldId id="278" r:id="rId13"/>
    <p:sldId id="294" r:id="rId14"/>
    <p:sldId id="297" r:id="rId15"/>
    <p:sldId id="317" r:id="rId16"/>
    <p:sldId id="320" r:id="rId17"/>
    <p:sldId id="280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30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5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4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7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83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819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7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89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25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45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45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36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49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44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16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A68A99-721F-4705-BF7F-2AE051E086D7}" type="datetimeFigureOut">
              <a:rPr lang="tr-TR" smtClean="0"/>
              <a:t>01/12/20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E7A25CE-9ADD-47B1-BD9C-278F4A66885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0.png"/><Relationship Id="rId3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524000" y="1123406"/>
            <a:ext cx="9144000" cy="23865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6701" b="1" i="1" dirty="0" smtClean="0"/>
              <a:t>KİM0220 </a:t>
            </a:r>
            <a:r>
              <a:rPr lang="tr-TR" sz="6701" b="1" i="1" dirty="0"/>
              <a:t>Analitik Kimya I</a:t>
            </a:r>
            <a:r>
              <a:rPr lang="tr-TR" sz="6701" b="1" i="1" dirty="0" smtClean="0"/>
              <a:t>I</a:t>
            </a:r>
            <a:r>
              <a:rPr lang="tr-TR" b="1" i="1" dirty="0"/>
              <a:t/>
            </a:r>
            <a:br>
              <a:rPr lang="tr-TR" b="1" i="1" dirty="0"/>
            </a:br>
            <a:r>
              <a:rPr lang="tr-TR" b="1" i="1" dirty="0"/>
              <a:t/>
            </a:r>
            <a:br>
              <a:rPr lang="tr-TR" b="1" i="1" dirty="0"/>
            </a:br>
            <a:r>
              <a:rPr lang="tr-TR" sz="5400" b="1" i="1" dirty="0"/>
              <a:t>Elektrokimyaya Giriş</a:t>
            </a:r>
            <a:endParaRPr lang="tr-TR" sz="5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173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876300"/>
            <a:ext cx="63373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8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70264"/>
            <a:ext cx="10515600" cy="578507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tr-TR" sz="2600" dirty="0" smtClean="0">
                <a:solidFill>
                  <a:prstClr val="black"/>
                </a:solidFill>
              </a:rPr>
              <a:t>IUPAC işaretleme sisteminde bir elektrokimyasal hücredeki reaksiyonun belli bir yönde yürüdüğü kabul edilir ve bu işaretleme kuralına sağdaki artı kuralı denir.</a:t>
            </a:r>
          </a:p>
          <a:p>
            <a:pPr marL="0" lvl="0" indent="0">
              <a:buNone/>
            </a:pPr>
            <a:endParaRPr lang="tr-TR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tr-TR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l-GR" dirty="0"/>
              <a:t>Δ</a:t>
            </a:r>
            <a:r>
              <a:rPr lang="tr-TR" dirty="0"/>
              <a:t>G = -</a:t>
            </a:r>
            <a:r>
              <a:rPr lang="tr-TR" dirty="0" err="1" smtClean="0"/>
              <a:t>nFE</a:t>
            </a:r>
            <a:r>
              <a:rPr lang="tr-TR" baseline="-25000" dirty="0" err="1" smtClean="0"/>
              <a:t>hücre</a:t>
            </a:r>
            <a:r>
              <a:rPr lang="tr-TR" baseline="-25000" dirty="0" smtClean="0"/>
              <a:t> 	</a:t>
            </a:r>
            <a:r>
              <a:rPr lang="el-GR" dirty="0"/>
              <a:t> </a:t>
            </a:r>
            <a:r>
              <a:rPr lang="tr-TR" dirty="0" err="1" smtClean="0"/>
              <a:t>E</a:t>
            </a:r>
            <a:r>
              <a:rPr lang="tr-TR" baseline="-25000" dirty="0" err="1" smtClean="0"/>
              <a:t>hücre</a:t>
            </a:r>
            <a:r>
              <a:rPr lang="tr-TR" dirty="0" smtClean="0"/>
              <a:t>=0,412V</a:t>
            </a:r>
            <a:endParaRPr lang="tr-TR" dirty="0"/>
          </a:p>
          <a:p>
            <a:pPr marL="0" indent="0">
              <a:buNone/>
            </a:pPr>
            <a:r>
              <a:rPr lang="tr-TR" dirty="0" err="1" smtClean="0"/>
              <a:t>E</a:t>
            </a:r>
            <a:r>
              <a:rPr lang="tr-TR" baseline="-25000" dirty="0" err="1" smtClean="0"/>
              <a:t>hücre</a:t>
            </a:r>
            <a:r>
              <a:rPr lang="tr-TR" baseline="-25000" dirty="0" smtClean="0"/>
              <a:t> </a:t>
            </a:r>
            <a:r>
              <a:rPr lang="tr-TR" dirty="0"/>
              <a:t>pozitif ise </a:t>
            </a:r>
            <a:r>
              <a:rPr lang="el-GR" dirty="0"/>
              <a:t>Δ</a:t>
            </a:r>
            <a:r>
              <a:rPr lang="tr-TR" dirty="0"/>
              <a:t>G </a:t>
            </a:r>
            <a:r>
              <a:rPr lang="tr-TR" dirty="0" smtClean="0"/>
              <a:t>negatif. Reaksiyon kendiliğinden sağa yürür.</a:t>
            </a:r>
          </a:p>
          <a:p>
            <a:pPr marL="0" indent="0">
              <a:buNone/>
            </a:pPr>
            <a:r>
              <a:rPr lang="tr-TR" dirty="0" smtClean="0">
                <a:solidFill>
                  <a:prstClr val="black"/>
                </a:solidFill>
              </a:rPr>
              <a:t>	     </a:t>
            </a:r>
            <a:r>
              <a:rPr lang="tr-TR" dirty="0" err="1" smtClean="0">
                <a:solidFill>
                  <a:prstClr val="black"/>
                </a:solidFill>
              </a:rPr>
              <a:t>Ag</a:t>
            </a:r>
            <a:r>
              <a:rPr lang="tr-TR" dirty="0" smtClean="0">
                <a:solidFill>
                  <a:prstClr val="black"/>
                </a:solidFill>
              </a:rPr>
              <a:t> │ </a:t>
            </a:r>
            <a:r>
              <a:rPr lang="tr-TR" dirty="0" err="1" smtClean="0">
                <a:solidFill>
                  <a:prstClr val="black"/>
                </a:solidFill>
              </a:rPr>
              <a:t>Ag</a:t>
            </a:r>
            <a:r>
              <a:rPr lang="tr-TR" baseline="30000" dirty="0" smtClean="0">
                <a:solidFill>
                  <a:prstClr val="black"/>
                </a:solidFill>
              </a:rPr>
              <a:t>+</a:t>
            </a:r>
            <a:r>
              <a:rPr lang="tr-TR" dirty="0" smtClean="0">
                <a:solidFill>
                  <a:prstClr val="black"/>
                </a:solidFill>
              </a:rPr>
              <a:t>(</a:t>
            </a:r>
            <a:r>
              <a:rPr lang="tr-TR" dirty="0">
                <a:solidFill>
                  <a:prstClr val="black"/>
                </a:solidFill>
              </a:rPr>
              <a:t>0,0200M) </a:t>
            </a:r>
            <a:r>
              <a:rPr lang="tr-T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║</a:t>
            </a:r>
            <a:r>
              <a:rPr lang="tr-TR" dirty="0" smtClean="0">
                <a:solidFill>
                  <a:prstClr val="black"/>
                </a:solidFill>
              </a:rPr>
              <a:t> Cu</a:t>
            </a:r>
            <a:r>
              <a:rPr lang="tr-TR" baseline="30000" dirty="0" smtClean="0">
                <a:solidFill>
                  <a:prstClr val="black"/>
                </a:solidFill>
              </a:rPr>
              <a:t>2+</a:t>
            </a:r>
            <a:r>
              <a:rPr lang="tr-TR" dirty="0" smtClean="0">
                <a:solidFill>
                  <a:prstClr val="black"/>
                </a:solidFill>
              </a:rPr>
              <a:t>(</a:t>
            </a:r>
            <a:r>
              <a:rPr lang="tr-TR" dirty="0">
                <a:solidFill>
                  <a:prstClr val="black"/>
                </a:solidFill>
              </a:rPr>
              <a:t>0,0200M) </a:t>
            </a:r>
            <a:r>
              <a:rPr lang="tr-TR" dirty="0" smtClean="0">
                <a:solidFill>
                  <a:prstClr val="black"/>
                </a:solidFill>
              </a:rPr>
              <a:t>│ Cu</a:t>
            </a:r>
            <a:endParaRPr lang="tr-T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 marL="0" lvl="0" indent="0">
              <a:buNone/>
            </a:pPr>
            <a:r>
              <a:rPr lang="el-GR" dirty="0" smtClean="0"/>
              <a:t> </a:t>
            </a:r>
            <a:r>
              <a:rPr lang="tr-TR" dirty="0" err="1" smtClean="0"/>
              <a:t>E</a:t>
            </a:r>
            <a:r>
              <a:rPr lang="tr-TR" baseline="-25000" dirty="0" err="1" smtClean="0"/>
              <a:t>hücre</a:t>
            </a:r>
            <a:r>
              <a:rPr lang="tr-TR" dirty="0" smtClean="0"/>
              <a:t>=-0,412V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E</a:t>
            </a:r>
            <a:r>
              <a:rPr lang="tr-TR" baseline="-25000" dirty="0" err="1"/>
              <a:t>hücre</a:t>
            </a:r>
            <a:r>
              <a:rPr lang="tr-TR" baseline="-25000" dirty="0"/>
              <a:t> </a:t>
            </a:r>
            <a:r>
              <a:rPr lang="tr-TR" dirty="0"/>
              <a:t>negatif</a:t>
            </a:r>
            <a:r>
              <a:rPr lang="tr-TR" dirty="0" smtClean="0"/>
              <a:t> </a:t>
            </a:r>
            <a:r>
              <a:rPr lang="tr-TR" dirty="0"/>
              <a:t>ise </a:t>
            </a:r>
            <a:r>
              <a:rPr lang="el-GR" dirty="0"/>
              <a:t>Δ</a:t>
            </a:r>
            <a:r>
              <a:rPr lang="tr-TR" dirty="0"/>
              <a:t>G </a:t>
            </a:r>
            <a:r>
              <a:rPr lang="tr-TR" dirty="0" smtClean="0"/>
              <a:t>pozitif.</a:t>
            </a:r>
            <a:r>
              <a:rPr lang="tr-TR" dirty="0"/>
              <a:t> Reaksiyon kendiliğinden sağa </a:t>
            </a:r>
            <a:r>
              <a:rPr lang="tr-TR" dirty="0" smtClean="0"/>
              <a:t>yürümez. </a:t>
            </a:r>
            <a:endParaRPr lang="tr-TR" i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buNone/>
            </a:pP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79" y="1701622"/>
            <a:ext cx="730364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18011"/>
            <a:ext cx="10515600" cy="575895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Yarı Hücre Potansiyelleri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Bir hücrenin potansiyeli iki yarı hücre potansiyelinin farkına eşittir.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</a:t>
            </a:r>
            <a:r>
              <a:rPr lang="tr-TR" dirty="0"/>
              <a:t> </a:t>
            </a:r>
            <a:r>
              <a:rPr lang="tr-TR" dirty="0" err="1"/>
              <a:t>E</a:t>
            </a:r>
            <a:r>
              <a:rPr lang="tr-TR" baseline="-25000" dirty="0" err="1"/>
              <a:t>hücre</a:t>
            </a:r>
            <a:r>
              <a:rPr lang="tr-TR" dirty="0"/>
              <a:t> = </a:t>
            </a:r>
            <a:r>
              <a:rPr lang="tr-TR" dirty="0" err="1"/>
              <a:t>E</a:t>
            </a:r>
            <a:r>
              <a:rPr lang="tr-TR" baseline="-25000" dirty="0" err="1"/>
              <a:t>sağ</a:t>
            </a:r>
            <a:r>
              <a:rPr lang="tr-TR" dirty="0"/>
              <a:t> – </a:t>
            </a:r>
            <a:r>
              <a:rPr lang="tr-TR" dirty="0" err="1" smtClean="0"/>
              <a:t>E</a:t>
            </a:r>
            <a:r>
              <a:rPr lang="tr-TR" baseline="-25000" dirty="0" err="1" smtClean="0"/>
              <a:t>sol</a:t>
            </a:r>
            <a:endParaRPr lang="tr-TR" baseline="-25000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b="1" dirty="0" smtClean="0"/>
              <a:t>Galvanik hücrenin boşalması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747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İçerik Yer Tutucusu 3"/>
              <p:cNvSpPr txBox="1">
                <a:spLocks/>
              </p:cNvSpPr>
              <p:nvPr/>
            </p:nvSpPr>
            <p:spPr>
              <a:xfrm>
                <a:off x="731521" y="548640"/>
                <a:ext cx="10774680" cy="5780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tr-TR" b="1" dirty="0"/>
                  <a:t>Standart Hidrojen Referans </a:t>
                </a:r>
                <a:r>
                  <a:rPr lang="tr-TR" b="1" dirty="0" err="1"/>
                  <a:t>Elektrodu</a:t>
                </a:r>
                <a:endParaRPr lang="tr-TR" b="1" dirty="0"/>
              </a:p>
              <a:p>
                <a:pPr marL="0" indent="0">
                  <a:buNone/>
                </a:pPr>
                <a:r>
                  <a:rPr lang="tr-TR" dirty="0"/>
                  <a:t>	Yarı hücre potansiyeli bağıl olarak ölçülür. Bağıl hücre potansiyellerini ölçmek için bir referans yarı hücre gereklidir. Bu yarı hücre tersinir ve tekrarlanabilir olmalıdır.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Bu </a:t>
                </a:r>
                <a:r>
                  <a:rPr lang="tr-TR" dirty="0"/>
                  <a:t>amaçla kullanılan elektrot, standart hidrojen </a:t>
                </a:r>
                <a:r>
                  <a:rPr lang="tr-TR" dirty="0" err="1"/>
                  <a:t>elektrodudur</a:t>
                </a:r>
                <a:r>
                  <a:rPr lang="tr-TR" dirty="0"/>
                  <a:t>(SHE</a:t>
                </a:r>
                <a:r>
                  <a:rPr lang="tr-TR" dirty="0" smtClean="0"/>
                  <a:t>). </a:t>
                </a:r>
                <a:r>
                  <a:rPr lang="tr-TR" dirty="0"/>
                  <a:t>Bu elektrot </a:t>
                </a:r>
                <a:r>
                  <a:rPr lang="tr-TR" dirty="0" smtClean="0"/>
                  <a:t>bilinen ve sabit </a:t>
                </a:r>
                <a:r>
                  <a:rPr lang="tr-TR" dirty="0"/>
                  <a:t>H</a:t>
                </a:r>
                <a:r>
                  <a:rPr lang="tr-TR" baseline="30000" dirty="0"/>
                  <a:t>+</a:t>
                </a:r>
                <a:r>
                  <a:rPr lang="tr-TR" dirty="0"/>
                  <a:t> </a:t>
                </a:r>
                <a:r>
                  <a:rPr lang="tr-TR" dirty="0" smtClean="0"/>
                  <a:t>aktivitesine sahip sulu asit çözeltisine </a:t>
                </a:r>
                <a:r>
                  <a:rPr lang="tr-TR" dirty="0"/>
                  <a:t>daldırılmış bir </a:t>
                </a:r>
                <a:r>
                  <a:rPr lang="tr-TR" dirty="0" smtClean="0"/>
                  <a:t>platinle kaplanmış platin elektrot ve </a:t>
                </a:r>
                <a:r>
                  <a:rPr lang="tr-TR" dirty="0"/>
                  <a:t>bu </a:t>
                </a:r>
                <a:r>
                  <a:rPr lang="tr-TR" dirty="0" err="1" smtClean="0"/>
                  <a:t>elektrodun</a:t>
                </a:r>
                <a:r>
                  <a:rPr lang="tr-TR" dirty="0" smtClean="0"/>
                  <a:t> yüzeyine 1 </a:t>
                </a:r>
                <a:r>
                  <a:rPr lang="tr-TR" dirty="0"/>
                  <a:t>atmosfer basınçtaki H</a:t>
                </a:r>
                <a:r>
                  <a:rPr lang="tr-TR" baseline="-25000" dirty="0"/>
                  <a:t>2 </a:t>
                </a:r>
                <a:r>
                  <a:rPr lang="tr-TR" dirty="0" smtClean="0"/>
                  <a:t>gazı gönderilerek elde edilir. </a:t>
                </a:r>
              </a:p>
              <a:p>
                <a:pPr marL="0" indent="0">
                  <a:buNone/>
                </a:pPr>
                <a:r>
                  <a:rPr lang="tr-TR" dirty="0" smtClean="0"/>
                  <a:t>2 </a:t>
                </a:r>
                <a14:m/>
                <a:r>
                  <a:rPr lang="tr-TR" dirty="0" smtClean="0"/>
                  <a:t>+ 2e </a:t>
                </a:r>
                <a14:m/>
                <a:r>
                  <a:rPr lang="tr-TR" dirty="0"/>
                  <a:t> </a:t>
                </a:r>
                <a:r>
                  <a:rPr lang="tr-TR" dirty="0" smtClean="0"/>
                  <a:t>H</a:t>
                </a:r>
                <a:r>
                  <a:rPr lang="tr-TR" baseline="-25000" dirty="0" smtClean="0"/>
                  <a:t>2(g)</a:t>
                </a:r>
              </a:p>
              <a:p>
                <a:pPr marL="0" indent="0">
                  <a:buNone/>
                </a:pPr>
                <a:endParaRPr lang="tr-TR" baseline="-25000" dirty="0" smtClean="0"/>
              </a:p>
              <a:p>
                <a:pPr marL="0" indent="0">
                  <a:buNone/>
                </a:pPr>
                <a:r>
                  <a:rPr lang="tr-TR" dirty="0" err="1" smtClean="0"/>
                  <a:t>Pt</a:t>
                </a:r>
                <a:r>
                  <a:rPr lang="tr-TR" dirty="0" smtClean="0"/>
                  <a:t>, H</a:t>
                </a:r>
                <a:r>
                  <a:rPr lang="tr-TR" baseline="-25000" dirty="0" smtClean="0"/>
                  <a:t>2 </a:t>
                </a:r>
                <a:r>
                  <a:rPr lang="tr-TR" dirty="0" smtClean="0"/>
                  <a:t>(P=1,00atm) │  [H</a:t>
                </a:r>
                <a:r>
                  <a:rPr lang="tr-TR" baseline="30000" dirty="0" smtClean="0"/>
                  <a:t>+</a:t>
                </a:r>
                <a:r>
                  <a:rPr lang="tr-TR" dirty="0" smtClean="0"/>
                  <a:t>]= XM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║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1 </a:t>
                </a:r>
                <a:r>
                  <a:rPr lang="tr-TR" dirty="0" err="1" smtClean="0"/>
                  <a:t>atm</a:t>
                </a:r>
                <a:r>
                  <a:rPr lang="tr-TR" dirty="0" smtClean="0"/>
                  <a:t> H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 basıncında H</a:t>
                </a:r>
                <a:r>
                  <a:rPr lang="tr-TR" baseline="30000" dirty="0" smtClean="0"/>
                  <a:t>+</a:t>
                </a:r>
                <a:r>
                  <a:rPr lang="tr-TR" dirty="0" smtClean="0"/>
                  <a:t> aktivitesi 1 ise SHE un potansiyeli 0 kabul edilir.</a:t>
                </a:r>
                <a:endParaRPr lang="tr-TR" dirty="0"/>
              </a:p>
            </p:txBody>
          </p:sp>
        </mc:Choice>
        <mc:Fallback xmlns="">
          <p:sp>
            <p:nvSpPr>
              <p:cNvPr id="9" name="İçerik Yer Tutuc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1" y="548640"/>
                <a:ext cx="10774680" cy="5780723"/>
              </a:xfrm>
              <a:prstGeom prst="rect">
                <a:avLst/>
              </a:prstGeom>
              <a:blipFill>
                <a:blip r:embed="rId2"/>
                <a:stretch>
                  <a:fillRect l="-1131" t="-16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60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66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35" y="2251202"/>
            <a:ext cx="4800600" cy="4476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569" y="3355084"/>
            <a:ext cx="1512168" cy="57256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4677" y="3149819"/>
            <a:ext cx="1368152" cy="68407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195" y="4179565"/>
            <a:ext cx="3629025" cy="609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7325" y="4289102"/>
            <a:ext cx="1657350" cy="3905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8842" y="5183454"/>
            <a:ext cx="5724525" cy="752475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64898" y="1095555"/>
            <a:ext cx="921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Elektrot</a:t>
            </a:r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potansiyellerinin</a:t>
            </a:r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derişime</a:t>
            </a:r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etkisi</a:t>
            </a:r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Nernst </a:t>
            </a:r>
            <a:r>
              <a:rPr lang="en-GB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eşitliği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8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6389"/>
                <a:ext cx="10515600" cy="41505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tr-TR" b="1" dirty="0" smtClean="0"/>
                  <a:t>Elektrot potansiyeli ve  Standart Elektrot Potansiyeli</a:t>
                </a:r>
              </a:p>
              <a:p>
                <a:pPr marL="0" indent="0">
                  <a:buNone/>
                </a:pPr>
                <a:r>
                  <a:rPr lang="tr-TR" dirty="0" smtClean="0"/>
                  <a:t>	Elektrot potansiyeli SHE sola ölçülmek istenen elektrot sağa yerleştirilerek ölçülen hücre potansiyelidir.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tr-TR" dirty="0" err="1" smtClean="0"/>
                  <a:t>Ag</a:t>
                </a:r>
                <a:r>
                  <a:rPr lang="tr-TR" baseline="30000" dirty="0"/>
                  <a:t>+ </a:t>
                </a:r>
                <a:r>
                  <a:rPr lang="tr-TR" dirty="0"/>
                  <a:t>+ e </a:t>
                </a:r>
                <a14:m/>
                <a:r>
                  <a:rPr lang="tr-TR" dirty="0"/>
                  <a:t> </a:t>
                </a:r>
                <a:r>
                  <a:rPr lang="tr-TR" dirty="0" err="1"/>
                  <a:t>Ag</a:t>
                </a:r>
                <a:r>
                  <a:rPr lang="tr-TR" baseline="-25000" dirty="0"/>
                  <a:t>(k</a:t>
                </a:r>
                <a:r>
                  <a:rPr lang="tr-TR" baseline="-25000" dirty="0" smtClean="0"/>
                  <a:t>) </a:t>
                </a:r>
              </a:p>
              <a:p>
                <a:pPr marL="0" indent="0">
                  <a:buNone/>
                </a:pPr>
                <a:r>
                  <a:rPr lang="tr-TR" dirty="0" err="1" smtClean="0"/>
                  <a:t>E</a:t>
                </a:r>
                <a:r>
                  <a:rPr lang="tr-TR" baseline="-25000" dirty="0" err="1" smtClean="0"/>
                  <a:t>hücre</a:t>
                </a:r>
                <a:r>
                  <a:rPr lang="tr-TR" dirty="0" smtClean="0"/>
                  <a:t> </a:t>
                </a:r>
                <a:r>
                  <a:rPr lang="tr-TR" dirty="0"/>
                  <a:t>= </a:t>
                </a:r>
                <a:r>
                  <a:rPr lang="tr-TR" dirty="0" err="1"/>
                  <a:t>E</a:t>
                </a:r>
                <a:r>
                  <a:rPr lang="tr-TR" baseline="-25000" dirty="0" err="1"/>
                  <a:t>sağ</a:t>
                </a:r>
                <a:r>
                  <a:rPr lang="tr-TR" dirty="0"/>
                  <a:t> – </a:t>
                </a:r>
                <a:r>
                  <a:rPr lang="tr-TR" dirty="0" err="1"/>
                  <a:t>E</a:t>
                </a:r>
                <a:r>
                  <a:rPr lang="tr-TR" baseline="-25000" dirty="0" err="1"/>
                  <a:t>sol</a:t>
                </a:r>
                <a:r>
                  <a:rPr lang="tr-TR" dirty="0"/>
                  <a:t> = </a:t>
                </a:r>
                <a:r>
                  <a:rPr lang="tr-TR" dirty="0" err="1" smtClean="0"/>
                  <a:t>E</a:t>
                </a:r>
                <a:r>
                  <a:rPr lang="tr-TR" baseline="-25000" dirty="0" err="1" smtClean="0"/>
                  <a:t>Ag</a:t>
                </a:r>
                <a:r>
                  <a:rPr lang="tr-TR" dirty="0" smtClean="0"/>
                  <a:t> – E</a:t>
                </a:r>
                <a:r>
                  <a:rPr lang="tr-TR" baseline="-25000" dirty="0" smtClean="0"/>
                  <a:t>SHE</a:t>
                </a:r>
                <a:r>
                  <a:rPr lang="tr-TR" dirty="0" smtClean="0"/>
                  <a:t>= </a:t>
                </a:r>
                <a:r>
                  <a:rPr lang="tr-TR" dirty="0" err="1" smtClean="0"/>
                  <a:t>E</a:t>
                </a:r>
                <a:r>
                  <a:rPr lang="tr-TR" baseline="-25000" dirty="0" err="1" smtClean="0"/>
                  <a:t>Ag</a:t>
                </a:r>
                <a:r>
                  <a:rPr lang="tr-TR" dirty="0"/>
                  <a:t> </a:t>
                </a:r>
                <a:r>
                  <a:rPr lang="tr-TR" dirty="0" smtClean="0"/>
                  <a:t>- 0</a:t>
                </a:r>
                <a:r>
                  <a:rPr lang="tr-TR" dirty="0"/>
                  <a:t> = </a:t>
                </a:r>
                <a:r>
                  <a:rPr lang="tr-TR" dirty="0" err="1"/>
                  <a:t>E</a:t>
                </a:r>
                <a:r>
                  <a:rPr lang="tr-TR" baseline="-25000" dirty="0" err="1"/>
                  <a:t>Ag</a:t>
                </a:r>
                <a:r>
                  <a:rPr lang="tr-TR" dirty="0"/>
                  <a:t> 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err="1" smtClean="0"/>
                  <a:t>Pt</a:t>
                </a:r>
                <a:r>
                  <a:rPr lang="tr-TR" dirty="0" smtClean="0"/>
                  <a:t>, H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 (P=1,00 </a:t>
                </a:r>
                <a:r>
                  <a:rPr lang="tr-TR" dirty="0" err="1" smtClean="0"/>
                  <a:t>atm</a:t>
                </a:r>
                <a:r>
                  <a:rPr lang="tr-TR" dirty="0" smtClean="0"/>
                  <a:t>) │ H+ (</a:t>
                </a:r>
                <a14:m/>
                <a:r>
                  <a:rPr lang="tr-TR" dirty="0" smtClean="0"/>
                  <a:t>=1,00)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║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Ag</a:t>
                </a:r>
                <a:r>
                  <a:rPr lang="tr-TR" sz="3200" baseline="30000" dirty="0" smtClean="0"/>
                  <a:t>+</a:t>
                </a:r>
                <a:r>
                  <a:rPr lang="tr-TR" dirty="0" smtClean="0"/>
                  <a:t> </a:t>
                </a:r>
                <a:r>
                  <a:rPr lang="tr-TR" dirty="0"/>
                  <a:t>(</a:t>
                </a:r>
                <a14:m/>
                <a:r>
                  <a:rPr lang="tr-TR" dirty="0"/>
                  <a:t>=1,00</a:t>
                </a:r>
                <a:r>
                  <a:rPr lang="tr-TR" dirty="0" smtClean="0"/>
                  <a:t>)│</a:t>
                </a:r>
                <a:r>
                  <a:rPr lang="tr-TR" dirty="0" err="1" smtClean="0"/>
                  <a:t>Ag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veya </a:t>
                </a:r>
              </a:p>
              <a:p>
                <a:pPr marL="0" indent="0">
                  <a:buNone/>
                </a:pPr>
                <a:r>
                  <a:rPr lang="tr-TR" dirty="0" smtClean="0"/>
                  <a:t>	SHE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║</a:t>
                </a:r>
                <a:r>
                  <a:rPr lang="tr-TR" dirty="0" smtClean="0"/>
                  <a:t> </a:t>
                </a:r>
                <a:r>
                  <a:rPr lang="tr-TR" dirty="0"/>
                  <a:t>Ag</a:t>
                </a:r>
                <a:r>
                  <a:rPr lang="tr-TR" sz="3200" baseline="30000" dirty="0"/>
                  <a:t>+</a:t>
                </a:r>
                <a:r>
                  <a:rPr lang="tr-TR" dirty="0"/>
                  <a:t> (</a:t>
                </a:r>
                <a14:m/>
                <a:r>
                  <a:rPr lang="tr-TR" dirty="0"/>
                  <a:t>=1,00</a:t>
                </a:r>
                <a:r>
                  <a:rPr lang="tr-TR" dirty="0" smtClean="0"/>
                  <a:t>)│ </a:t>
                </a:r>
                <a:r>
                  <a:rPr lang="tr-TR" dirty="0" err="1" smtClean="0"/>
                  <a:t>Ag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6389"/>
                <a:ext cx="10515600" cy="4150562"/>
              </a:xfrm>
              <a:blipFill>
                <a:blip r:embed="rId2"/>
                <a:stretch>
                  <a:fillRect l="-1217" t="-23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İçerik Yer Tutucusu 2"/>
              <p:cNvSpPr txBox="1">
                <a:spLocks/>
              </p:cNvSpPr>
              <p:nvPr/>
            </p:nvSpPr>
            <p:spPr>
              <a:xfrm>
                <a:off x="1229193" y="4826833"/>
                <a:ext cx="5776725" cy="15739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r-TR" dirty="0"/>
                  <a:t>2 </a:t>
                </a:r>
                <a:r>
                  <a:rPr lang="tr-TR" dirty="0" err="1"/>
                  <a:t>Ag</a:t>
                </a:r>
                <a:r>
                  <a:rPr lang="tr-TR" baseline="30000" dirty="0"/>
                  <a:t>+ </a:t>
                </a:r>
                <a:r>
                  <a:rPr lang="tr-TR" dirty="0"/>
                  <a:t>+</a:t>
                </a:r>
                <a:r>
                  <a:rPr lang="tr-TR" baseline="30000" dirty="0"/>
                  <a:t> </a:t>
                </a:r>
                <a:r>
                  <a:rPr lang="tr-TR" dirty="0"/>
                  <a:t>H</a:t>
                </a:r>
                <a:r>
                  <a:rPr lang="tr-TR" baseline="-25000" dirty="0"/>
                  <a:t>2(g) </a:t>
                </a:r>
                <a14:m/>
                <a:r>
                  <a:rPr lang="tr-TR" dirty="0"/>
                  <a:t>2 </a:t>
                </a:r>
                <a:r>
                  <a:rPr lang="tr-TR" dirty="0" err="1"/>
                  <a:t>Ag</a:t>
                </a:r>
                <a:r>
                  <a:rPr lang="tr-TR" baseline="-25000" dirty="0"/>
                  <a:t>(k)</a:t>
                </a:r>
                <a:r>
                  <a:rPr lang="tr-TR" baseline="30000" dirty="0"/>
                  <a:t> </a:t>
                </a:r>
                <a:r>
                  <a:rPr lang="tr-TR" dirty="0"/>
                  <a:t>+ 2 H</a:t>
                </a:r>
                <a:r>
                  <a:rPr lang="tr-TR" baseline="30000" dirty="0"/>
                  <a:t>+ </a:t>
                </a:r>
                <a:r>
                  <a:rPr lang="tr-TR" baseline="30000" dirty="0" smtClean="0"/>
                  <a:t> </a:t>
                </a:r>
                <a:r>
                  <a:rPr lang="tr-TR" dirty="0" smtClean="0"/>
                  <a:t>reaksiyonu gerçekleşir.</a:t>
                </a:r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Ag</a:t>
                </a:r>
                <a:r>
                  <a:rPr lang="tr-TR" baseline="30000" dirty="0"/>
                  <a:t>+</a:t>
                </a:r>
                <a:r>
                  <a:rPr lang="tr-TR" dirty="0"/>
                  <a:t> + e</a:t>
                </a:r>
                <a14:m/>
                <a:r>
                  <a:rPr lang="tr-TR" dirty="0"/>
                  <a:t> </a:t>
                </a:r>
                <a:r>
                  <a:rPr lang="tr-TR" dirty="0" err="1"/>
                  <a:t>Ag</a:t>
                </a:r>
                <a:r>
                  <a:rPr lang="tr-TR" baseline="-25000" dirty="0"/>
                  <a:t>(k)		</a:t>
                </a:r>
                <a14:m/>
                <a:r>
                  <a:rPr lang="tr-TR" dirty="0"/>
                  <a:t>= </a:t>
                </a:r>
                <a:r>
                  <a:rPr lang="tr-TR" dirty="0" smtClean="0"/>
                  <a:t>+ 0,799 </a:t>
                </a:r>
                <a:r>
                  <a:rPr lang="tr-TR" dirty="0"/>
                  <a:t>V</a:t>
                </a:r>
                <a:endParaRPr lang="tr-TR" baseline="-25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tr-TR" dirty="0" smtClean="0"/>
                  <a:t>	</a:t>
                </a:r>
                <a:endParaRPr lang="tr-TR" dirty="0"/>
              </a:p>
            </p:txBody>
          </p:sp>
        </mc:Choice>
        <mc:Fallback xmlns="">
          <p:sp>
            <p:nvSpPr>
              <p:cNvPr id="15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93" y="4826833"/>
                <a:ext cx="5776725" cy="1573967"/>
              </a:xfrm>
              <a:prstGeom prst="rect">
                <a:avLst/>
              </a:prstGeom>
              <a:blipFill>
                <a:blip r:embed="rId3"/>
                <a:stretch>
                  <a:fillRect l="-1690" t="-73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79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7200"/>
                <a:ext cx="10515600" cy="5719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dirty="0" smtClean="0"/>
                  <a:t>Bazı yarı hücre reaksiyonlarını ve </a:t>
                </a:r>
                <a:r>
                  <a:rPr lang="tr-TR" dirty="0"/>
                  <a:t>bunlarla </a:t>
                </a:r>
                <a:r>
                  <a:rPr lang="tr-TR" dirty="0" smtClean="0"/>
                  <a:t>ilgili </a:t>
                </a:r>
                <a:r>
                  <a:rPr lang="tr-TR" dirty="0" err="1" smtClean="0"/>
                  <a:t>Nernst</a:t>
                </a:r>
                <a:r>
                  <a:rPr lang="tr-TR" dirty="0" smtClean="0"/>
                  <a:t> eşitliği;</a:t>
                </a:r>
              </a:p>
              <a:p>
                <a:r>
                  <a:rPr lang="tr-TR" dirty="0" smtClean="0"/>
                  <a:t>Cd</a:t>
                </a:r>
                <a:r>
                  <a:rPr lang="tr-TR" baseline="30000" dirty="0" smtClean="0"/>
                  <a:t>2+ </a:t>
                </a:r>
                <a:r>
                  <a:rPr lang="tr-TR" dirty="0" smtClean="0"/>
                  <a:t>+ 2e </a:t>
                </a:r>
                <a14:m>
                  <m:oMath xmlns:m="http://schemas.openxmlformats.org/officeDocument/2006/math" xmlns="">
                    <m:r>
                      <a:rPr lang="tr-TR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 smtClean="0"/>
                  <a:t> Cd</a:t>
                </a:r>
                <a:r>
                  <a:rPr lang="tr-TR" baseline="-25000" dirty="0" smtClean="0"/>
                  <a:t>(k)</a:t>
                </a:r>
                <a:endParaRPr lang="tr-TR" baseline="-25000" dirty="0"/>
              </a:p>
              <a:p>
                <a:pPr marL="0" indent="0">
                  <a:buNone/>
                </a:pPr>
                <a:r>
                  <a:rPr lang="tr-TR" dirty="0" smtClean="0"/>
                  <a:t> 	E </a:t>
                </a:r>
                <a:r>
                  <a:rPr lang="tr-TR" dirty="0"/>
                  <a:t>= E</a:t>
                </a:r>
                <a:r>
                  <a:rPr lang="tr-TR" baseline="30000" dirty="0"/>
                  <a:t>0 </a:t>
                </a:r>
                <a:r>
                  <a:rPr lang="tr-TR" dirty="0"/>
                  <a:t>-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>
                            <a:latin typeface="Cambria Math" panose="02040503050406030204" pitchFamily="18" charset="0"/>
                          </a:rPr>
                          <m:t>0,0592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den>
                    </m:f>
                  </m:oMath>
                </a14:m>
                <a:r>
                  <a:rPr lang="tr-TR" dirty="0"/>
                  <a:t>log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dirty="0"/>
                          <m:t>[</m:t>
                        </m:r>
                        <m:r>
                          <m:rPr>
                            <m:nor/>
                          </m:rPr>
                          <a:rPr lang="tr-TR" b="0" i="0" dirty="0" smtClean="0"/>
                          <m:t>Cd</m:t>
                        </m:r>
                        <m:r>
                          <m:rPr>
                            <m:nor/>
                          </m:rPr>
                          <a:rPr lang="tr-TR" b="0" i="0" baseline="30000" dirty="0" smtClean="0"/>
                          <m:t>2+</m:t>
                        </m:r>
                        <m:r>
                          <m:rPr>
                            <m:nor/>
                          </m:rPr>
                          <a:rPr lang="tr-TR" dirty="0"/>
                          <m:t>]</m:t>
                        </m:r>
                        <m:r>
                          <m:rPr>
                            <m:nor/>
                          </m:rPr>
                          <a:rPr lang="tr-TR" baseline="30000" dirty="0"/>
                          <m:t> </m:t>
                        </m:r>
                      </m:den>
                    </m:f>
                  </m:oMath>
                </a14:m>
                <a:endParaRPr lang="tr-TR" dirty="0" smtClean="0"/>
              </a:p>
              <a:p>
                <a:r>
                  <a:rPr lang="tr-TR" dirty="0" smtClean="0"/>
                  <a:t>Sn</a:t>
                </a:r>
                <a:r>
                  <a:rPr lang="tr-TR" baseline="30000" dirty="0"/>
                  <a:t>4</a:t>
                </a:r>
                <a:r>
                  <a:rPr lang="tr-TR" baseline="30000" dirty="0" smtClean="0"/>
                  <a:t>+ </a:t>
                </a:r>
                <a:r>
                  <a:rPr lang="tr-TR" dirty="0"/>
                  <a:t>+ 2e </a:t>
                </a:r>
                <a14:m>
                  <m:oMath xmlns:m="http://schemas.openxmlformats.org/officeDocument/2006/math" xmlns="">
                    <m:r>
                      <a:rPr lang="tr-TR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Sn</a:t>
                </a:r>
                <a:r>
                  <a:rPr lang="tr-TR" baseline="30000" dirty="0" smtClean="0"/>
                  <a:t>2+</a:t>
                </a:r>
                <a:endParaRPr lang="tr-TR" baseline="30000" dirty="0"/>
              </a:p>
              <a:p>
                <a:pPr marL="0" indent="0">
                  <a:buNone/>
                </a:pPr>
                <a:r>
                  <a:rPr lang="tr-TR" dirty="0"/>
                  <a:t> 	E = E</a:t>
                </a:r>
                <a:r>
                  <a:rPr lang="tr-TR" baseline="30000" dirty="0"/>
                  <a:t>0 </a:t>
                </a:r>
                <a:r>
                  <a:rPr lang="tr-TR" dirty="0"/>
                  <a:t>-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>
                            <a:latin typeface="Cambria Math" panose="02040503050406030204" pitchFamily="18" charset="0"/>
                          </a:rPr>
                          <m:t>0,0592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den>
                    </m:f>
                  </m:oMath>
                </a14:m>
                <a:r>
                  <a:rPr lang="tr-TR" dirty="0"/>
                  <a:t>log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dirty="0"/>
                          <m:t>[</m:t>
                        </m:r>
                        <m:r>
                          <m:rPr>
                            <m:nor/>
                          </m:rPr>
                          <a:rPr lang="tr-TR" dirty="0"/>
                          <m:t>Sn</m:t>
                        </m:r>
                        <m:r>
                          <m:rPr>
                            <m:nor/>
                          </m:rPr>
                          <a:rPr lang="tr-TR" baseline="30000" dirty="0"/>
                          <m:t>2+</m:t>
                        </m:r>
                        <m:r>
                          <m:rPr>
                            <m:nor/>
                          </m:rPr>
                          <a:rPr lang="tr-TR" dirty="0"/>
                          <m:t>]</m:t>
                        </m:r>
                        <m:r>
                          <m:rPr>
                            <m:nor/>
                          </m:rPr>
                          <a:rPr lang="tr-TR" baseline="30000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dirty="0"/>
                          <m:t>[</m:t>
                        </m:r>
                        <m:r>
                          <m:rPr>
                            <m:nor/>
                          </m:rPr>
                          <a:rPr lang="tr-TR" b="0" i="0" dirty="0" smtClean="0"/>
                          <m:t>Sn</m:t>
                        </m:r>
                        <m:r>
                          <m:rPr>
                            <m:nor/>
                          </m:rPr>
                          <a:rPr lang="tr-TR" b="0" i="0" baseline="30000" dirty="0" smtClean="0"/>
                          <m:t>4</m:t>
                        </m:r>
                        <m:r>
                          <m:rPr>
                            <m:nor/>
                          </m:rPr>
                          <a:rPr lang="tr-TR" baseline="30000" dirty="0"/>
                          <m:t>+</m:t>
                        </m:r>
                        <m:r>
                          <m:rPr>
                            <m:nor/>
                          </m:rPr>
                          <a:rPr lang="tr-TR" dirty="0"/>
                          <m:t>]</m:t>
                        </m:r>
                        <m:r>
                          <m:rPr>
                            <m:nor/>
                          </m:rPr>
                          <a:rPr lang="tr-TR" baseline="30000" dirty="0"/>
                          <m:t> </m:t>
                        </m:r>
                      </m:den>
                    </m:f>
                  </m:oMath>
                </a14:m>
                <a:endParaRPr lang="tr-TR" dirty="0" smtClean="0"/>
              </a:p>
              <a:p>
                <a:r>
                  <a:rPr lang="tr-TR" dirty="0" smtClean="0"/>
                  <a:t>2 H</a:t>
                </a:r>
                <a:r>
                  <a:rPr lang="tr-TR" baseline="30000" dirty="0" smtClean="0"/>
                  <a:t>+ </a:t>
                </a:r>
                <a:r>
                  <a:rPr lang="tr-TR" dirty="0"/>
                  <a:t>+ 2e </a:t>
                </a:r>
                <a14:m>
                  <m:oMath xmlns:m="http://schemas.openxmlformats.org/officeDocument/2006/math" xmlns="">
                    <m:r>
                      <a:rPr lang="tr-TR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H</a:t>
                </a:r>
                <a:r>
                  <a:rPr lang="tr-TR" baseline="-25000" dirty="0" smtClean="0"/>
                  <a:t>2(g)</a:t>
                </a:r>
                <a:endParaRPr lang="tr-TR" baseline="-25000" dirty="0"/>
              </a:p>
              <a:p>
                <a:pPr marL="0" indent="0">
                  <a:buNone/>
                </a:pPr>
                <a:r>
                  <a:rPr lang="tr-TR" dirty="0"/>
                  <a:t> 	E = E</a:t>
                </a:r>
                <a:r>
                  <a:rPr lang="tr-TR" baseline="30000" dirty="0"/>
                  <a:t>0 </a:t>
                </a:r>
                <a:r>
                  <a:rPr lang="tr-TR" dirty="0"/>
                  <a:t>-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>
                            <a:latin typeface="Cambria Math" panose="02040503050406030204" pitchFamily="18" charset="0"/>
                          </a:rPr>
                          <m:t>0,0592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den>
                    </m:f>
                  </m:oMath>
                </a14:m>
                <a:r>
                  <a:rPr lang="tr-TR" dirty="0"/>
                  <a:t>log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tr-TR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r-TR" baseline="-25000" dirty="0"/>
                          <m:t>H</m:t>
                        </m:r>
                        <m:r>
                          <a:rPr lang="tr-TR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tr-TR" i="1" baseline="-2500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/>
                          <m:sub/>
                        </m:sSub>
                      </m:num>
                      <m:den>
                        <m:r>
                          <m:rPr>
                            <m:nor/>
                          </m:rPr>
                          <a:rPr lang="tr-TR" dirty="0"/>
                          <m:t>[</m:t>
                        </m:r>
                        <m:r>
                          <m:rPr>
                            <m:nor/>
                          </m:rPr>
                          <a:rPr lang="tr-TR" b="0" i="0" dirty="0" smtClean="0"/>
                          <m:t>H</m:t>
                        </m:r>
                        <m:r>
                          <m:rPr>
                            <m:nor/>
                          </m:rPr>
                          <a:rPr lang="tr-TR" baseline="30000" dirty="0"/>
                          <m:t>+</m:t>
                        </m:r>
                        <m:r>
                          <m:rPr>
                            <m:nor/>
                          </m:rPr>
                          <a:rPr lang="tr-TR" dirty="0"/>
                          <m:t>]</m:t>
                        </m:r>
                        <m:r>
                          <m:rPr>
                            <m:nor/>
                          </m:rPr>
                          <a:rPr lang="tr-TR" b="0" i="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tr-TR" baseline="30000" dirty="0"/>
                          <m:t> </m:t>
                        </m:r>
                      </m:den>
                    </m:f>
                  </m:oMath>
                </a14:m>
                <a:endParaRPr lang="tr-TR" dirty="0" smtClean="0"/>
              </a:p>
              <a:p>
                <a:r>
                  <a:rPr lang="tr-TR" dirty="0" smtClean="0"/>
                  <a:t>I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dirty="0"/>
                          <m:t>O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tr-TR" dirty="0" smtClean="0"/>
                  <a:t> +2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dirty="0"/>
                          <m:t>Cl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tr-TR" dirty="0" smtClean="0"/>
                  <a:t> + 6 H</a:t>
                </a:r>
                <a:r>
                  <a:rPr lang="tr-TR" baseline="30000" dirty="0" smtClean="0"/>
                  <a:t>+</a:t>
                </a:r>
                <a:r>
                  <a:rPr lang="tr-TR" dirty="0" smtClean="0"/>
                  <a:t> + 4e </a:t>
                </a:r>
                <a14:m>
                  <m:oMath xmlns:m="http://schemas.openxmlformats.org/officeDocument/2006/math" xmlns="">
                    <m:r>
                      <a:rPr lang="tr-TR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/>
                  <a:t> I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tr-TR" dirty="0" smtClean="0"/>
                  <a:t> + 3H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O</a:t>
                </a:r>
              </a:p>
              <a:p>
                <a:pPr marL="0" indent="0">
                  <a:buNone/>
                </a:pPr>
                <a:r>
                  <a:rPr lang="tr-TR" dirty="0" smtClean="0"/>
                  <a:t> </a:t>
                </a:r>
                <a:r>
                  <a:rPr lang="tr-TR" dirty="0"/>
                  <a:t>	E = E</a:t>
                </a:r>
                <a:r>
                  <a:rPr lang="tr-TR" baseline="30000" dirty="0"/>
                  <a:t>0 </a:t>
                </a:r>
                <a:r>
                  <a:rPr lang="tr-TR" dirty="0"/>
                  <a:t>-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>
                            <a:latin typeface="Cambria Math" panose="02040503050406030204" pitchFamily="18" charset="0"/>
                          </a:rPr>
                          <m:t>0,0592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den>
                    </m:f>
                  </m:oMath>
                </a14:m>
                <a:r>
                  <a:rPr lang="tr-TR" dirty="0"/>
                  <a:t>log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dirty="0"/>
                          <m:t>[</m:t>
                        </m:r>
                        <m:r>
                          <m:rPr>
                            <m:nor/>
                          </m:rPr>
                          <a:rPr lang="tr-TR" dirty="0"/>
                          <m:t>I</m:t>
                        </m:r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tr-TR" dirty="0"/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dirty="0"/>
                          <m:t>[</m:t>
                        </m:r>
                        <m:r>
                          <m:rPr>
                            <m:nor/>
                          </m:rPr>
                          <a:rPr lang="tr-TR" dirty="0"/>
                          <m:t>I</m:t>
                        </m:r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O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tr-TR" dirty="0"/>
                          <m:t>]</m:t>
                        </m:r>
                        <m:r>
                          <m:rPr>
                            <m:nor/>
                          </m:rPr>
                          <a:rPr lang="tr-TR" b="0" i="0" dirty="0" smtClean="0"/>
                          <m:t>[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Cl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tr-TR" b="0" i="0" dirty="0" smtClean="0"/>
                          <m:t>][</m:t>
                        </m:r>
                        <m:r>
                          <m:rPr>
                            <m:nor/>
                          </m:rPr>
                          <a:rPr lang="tr-TR" b="0" i="0" dirty="0" smtClean="0"/>
                          <m:t>H</m:t>
                        </m:r>
                        <m:r>
                          <m:rPr>
                            <m:nor/>
                          </m:rPr>
                          <a:rPr lang="tr-TR" b="0" i="0" baseline="30000" dirty="0" smtClean="0"/>
                          <m:t>+</m:t>
                        </m:r>
                        <m:r>
                          <m:rPr>
                            <m:nor/>
                          </m:rPr>
                          <a:rPr lang="tr-TR" b="0" i="0" dirty="0" smtClean="0"/>
                          <m:t>]</m:t>
                        </m:r>
                        <m:r>
                          <m:rPr>
                            <m:nor/>
                          </m:rPr>
                          <a:rPr lang="tr-TR" baseline="30000" dirty="0"/>
                          <m:t>6</m:t>
                        </m:r>
                        <m:r>
                          <m:rPr>
                            <m:nor/>
                          </m:rPr>
                          <a:rPr lang="tr-TR" baseline="30000" dirty="0" smtClean="0"/>
                          <m:t> 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7200"/>
                <a:ext cx="10515600" cy="5719763"/>
              </a:xfrm>
              <a:blipFill>
                <a:blip r:embed="rId2"/>
                <a:stretch>
                  <a:fillRect l="-1217" t="-1706" b="-2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01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8823"/>
                <a:ext cx="10515600" cy="5798140"/>
              </a:xfrm>
            </p:spPr>
            <p:txBody>
              <a:bodyPr/>
              <a:lstStyle/>
              <a:p>
                <a:r>
                  <a:rPr lang="tr-TR" dirty="0" err="1" smtClean="0"/>
                  <a:t>AgCl</a:t>
                </a:r>
                <a:r>
                  <a:rPr lang="tr-TR" dirty="0" smtClean="0"/>
                  <a:t>(k)</a:t>
                </a:r>
                <a:r>
                  <a:rPr lang="tr-TR" baseline="30000" dirty="0" smtClean="0"/>
                  <a:t> </a:t>
                </a:r>
                <a:r>
                  <a:rPr lang="tr-TR" dirty="0"/>
                  <a:t>+ </a:t>
                </a:r>
                <a:r>
                  <a:rPr lang="tr-TR" dirty="0" smtClean="0"/>
                  <a:t>e </a:t>
                </a:r>
                <a14:m>
                  <m:oMath xmlns:m="http://schemas.openxmlformats.org/officeDocument/2006/math" xmlns="">
                    <m:r>
                      <a:rPr lang="tr-TR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 smtClean="0"/>
                  <a:t>Ag</a:t>
                </a:r>
                <a:r>
                  <a:rPr lang="tr-TR" baseline="-25000" dirty="0" smtClean="0"/>
                  <a:t>(k) </a:t>
                </a:r>
                <a:r>
                  <a:rPr lang="tr-TR" dirty="0" smtClean="0"/>
                  <a:t>+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dirty="0"/>
                          <m:t>Cl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tr-TR" baseline="-25000" dirty="0"/>
              </a:p>
              <a:p>
                <a:pPr marL="0" indent="0">
                  <a:buNone/>
                </a:pPr>
                <a:r>
                  <a:rPr lang="tr-TR" dirty="0"/>
                  <a:t> 	E = E</a:t>
                </a:r>
                <a:r>
                  <a:rPr lang="tr-TR" baseline="30000" dirty="0"/>
                  <a:t>0 </a:t>
                </a:r>
                <a:r>
                  <a:rPr lang="tr-TR" dirty="0"/>
                  <a:t>-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>
                            <a:latin typeface="Cambria Math" panose="02040503050406030204" pitchFamily="18" charset="0"/>
                          </a:rPr>
                          <m:t>0,0592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den>
                    </m:f>
                  </m:oMath>
                </a14:m>
                <a:r>
                  <a:rPr lang="tr-TR" dirty="0" err="1" smtClean="0"/>
                  <a:t>log</a:t>
                </a:r>
                <a:r>
                  <a:rPr lang="tr-TR" dirty="0" smtClean="0"/>
                  <a:t> [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dirty="0"/>
                          <m:t>Cl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tr-TR" dirty="0" smtClean="0"/>
                  <a:t>]</a:t>
                </a:r>
              </a:p>
              <a:p>
                <a:pPr marL="0" indent="0">
                  <a:buNone/>
                </a:pPr>
                <a:r>
                  <a:rPr lang="tr-TR" dirty="0" smtClean="0"/>
                  <a:t>		</a:t>
                </a:r>
                <a:r>
                  <a:rPr lang="tr-TR" dirty="0"/>
                  <a:t>AgCl(k)</a:t>
                </a:r>
                <a:r>
                  <a:rPr lang="tr-TR" baseline="30000" dirty="0"/>
                  <a:t> 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 xmlns="">
                    <m:r>
                      <a:rPr lang="tr-TR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Ag</a:t>
                </a:r>
                <a:r>
                  <a:rPr lang="tr-TR" baseline="30000" dirty="0"/>
                  <a:t>+</a:t>
                </a:r>
                <a:r>
                  <a:rPr lang="tr-TR" baseline="-25000" dirty="0" smtClean="0"/>
                  <a:t> </a:t>
                </a:r>
                <a:r>
                  <a:rPr lang="tr-TR" dirty="0"/>
                  <a:t>+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dirty="0"/>
                          <m:t>Cl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		</a:t>
                </a:r>
                <a:r>
                  <a:rPr lang="tr-TR" dirty="0" err="1" smtClean="0"/>
                  <a:t>Ag</a:t>
                </a:r>
                <a:r>
                  <a:rPr lang="tr-TR" baseline="30000" dirty="0" smtClean="0"/>
                  <a:t>+</a:t>
                </a:r>
                <a:r>
                  <a:rPr lang="tr-TR" dirty="0" smtClean="0"/>
                  <a:t> + e</a:t>
                </a:r>
                <a14:m>
                  <m:oMath xmlns:m="http://schemas.openxmlformats.org/officeDocument/2006/math" xmlns="">
                    <m:r>
                      <a:rPr lang="tr-TR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Ag</a:t>
                </a:r>
                <a:r>
                  <a:rPr lang="tr-TR" baseline="-25000" dirty="0"/>
                  <a:t>(k) 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	 </a:t>
                </a:r>
                <a:r>
                  <a:rPr lang="tr-TR" dirty="0" smtClean="0"/>
                  <a:t>       +</a:t>
                </a:r>
              </a:p>
              <a:p>
                <a:pPr marL="0" indent="0">
                  <a:buNone/>
                </a:pPr>
                <a:r>
                  <a:rPr lang="tr-TR" dirty="0" smtClean="0"/>
                  <a:t>		</a:t>
                </a:r>
                <a:r>
                  <a:rPr lang="tr-TR" dirty="0" err="1" smtClean="0"/>
                  <a:t>AgCl</a:t>
                </a:r>
                <a:r>
                  <a:rPr lang="tr-TR" dirty="0" smtClean="0"/>
                  <a:t>(k</a:t>
                </a:r>
                <a:r>
                  <a:rPr lang="tr-TR" dirty="0"/>
                  <a:t>)</a:t>
                </a:r>
                <a:r>
                  <a:rPr lang="tr-TR" baseline="30000" dirty="0"/>
                  <a:t> </a:t>
                </a:r>
                <a:r>
                  <a:rPr lang="tr-TR" dirty="0"/>
                  <a:t>+ e </a:t>
                </a:r>
                <a14:m>
                  <m:oMath xmlns:m="http://schemas.openxmlformats.org/officeDocument/2006/math" xmlns="">
                    <m:r>
                      <a:rPr lang="tr-TR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Ag</a:t>
                </a:r>
                <a:r>
                  <a:rPr lang="tr-TR" baseline="-25000" dirty="0"/>
                  <a:t>(k) </a:t>
                </a:r>
                <a:r>
                  <a:rPr lang="tr-TR" dirty="0"/>
                  <a:t>+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dirty="0"/>
                          <m:t>Cl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8823"/>
                <a:ext cx="10515600" cy="5798140"/>
              </a:xfrm>
              <a:blipFill>
                <a:blip r:embed="rId2"/>
                <a:stretch>
                  <a:fillRect l="-1043" t="-16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Düz Bağlayıcı 5"/>
          <p:cNvCxnSpPr/>
          <p:nvPr/>
        </p:nvCxnSpPr>
        <p:spPr>
          <a:xfrm>
            <a:off x="2364377" y="3056709"/>
            <a:ext cx="3788229" cy="13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7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35576"/>
            <a:ext cx="10515600" cy="62048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Standart Elektrot Potansiyeli (E</a:t>
            </a:r>
            <a:r>
              <a:rPr lang="tr-TR" b="1" baseline="30000" dirty="0" smtClean="0"/>
              <a:t>0</a:t>
            </a:r>
            <a:r>
              <a:rPr lang="tr-TR" b="1" dirty="0" smtClean="0"/>
              <a:t>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E</a:t>
            </a:r>
            <a:r>
              <a:rPr lang="tr-TR" baseline="30000" dirty="0" smtClean="0"/>
              <a:t>0 </a:t>
            </a:r>
            <a:r>
              <a:rPr lang="tr-TR" dirty="0" smtClean="0"/>
              <a:t>yarı reaksiyon için standart elektrot potansiyeli olarak tanımlanır ve sabit bir değerdir. </a:t>
            </a:r>
            <a:r>
              <a:rPr lang="tr-TR" b="1" dirty="0" smtClean="0"/>
              <a:t>Derişim oranlarının 1 olduğu durumdaki elektrot potansiyelidir. </a:t>
            </a:r>
            <a:r>
              <a:rPr lang="tr-TR" dirty="0">
                <a:solidFill>
                  <a:prstClr val="black"/>
                </a:solidFill>
              </a:rPr>
              <a:t>E = E</a:t>
            </a:r>
            <a:r>
              <a:rPr lang="tr-TR" baseline="30000" dirty="0">
                <a:solidFill>
                  <a:prstClr val="black"/>
                </a:solidFill>
              </a:rPr>
              <a:t>0 </a:t>
            </a:r>
            <a:endParaRPr lang="tr-TR" b="1" dirty="0" smtClean="0"/>
          </a:p>
          <a:p>
            <a:r>
              <a:rPr lang="tr-TR" dirty="0" smtClean="0"/>
              <a:t>Standart elektrot potansiyeli; keyfi olarak potansiyeli 0,00 V olarak kabul edilen SHE ile ölçülen elektrokimyasal hücrenin potansiyelidir. Bağıldır. </a:t>
            </a:r>
          </a:p>
          <a:p>
            <a:r>
              <a:rPr lang="tr-TR" dirty="0" smtClean="0"/>
              <a:t>SHE göre yarı reaksiyondaki maddelerin aktiviteleri birim olduğu zaman denge aktivitelerine ulaşma meylinin ölçüsüdür.</a:t>
            </a:r>
          </a:p>
          <a:p>
            <a:r>
              <a:rPr lang="tr-TR" dirty="0" smtClean="0"/>
              <a:t>Yarı reaksiyon için standart elektrot potansiyeli indirgenme potansiyelidir.</a:t>
            </a:r>
          </a:p>
          <a:p>
            <a:pPr marL="0" indent="0">
              <a:buNone/>
            </a:pP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1191786" y="1129341"/>
                <a:ext cx="3094117" cy="837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2800" dirty="0">
                    <a:solidFill>
                      <a:prstClr val="black"/>
                    </a:solidFill>
                  </a:rPr>
                  <a:t>E = E</a:t>
                </a:r>
                <a:r>
                  <a:rPr lang="tr-TR" sz="2800" baseline="30000" dirty="0">
                    <a:solidFill>
                      <a:prstClr val="black"/>
                    </a:solidFill>
                  </a:rPr>
                  <a:t>0 </a:t>
                </a:r>
                <a:r>
                  <a:rPr lang="tr-TR" sz="2800" dirty="0">
                    <a:solidFill>
                      <a:prstClr val="black"/>
                    </a:solidFill>
                  </a:rPr>
                  <a:t>-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RT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nF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tr-TR" sz="2800" dirty="0">
                    <a:solidFill>
                      <a:prstClr val="black"/>
                    </a:solidFill>
                  </a:rPr>
                  <a:t>ln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86" y="1129341"/>
                <a:ext cx="3094117" cy="837217"/>
              </a:xfrm>
              <a:prstGeom prst="rect">
                <a:avLst/>
              </a:prstGeom>
              <a:blipFill>
                <a:blip r:embed="rId3"/>
                <a:stretch>
                  <a:fillRect l="-4142" b="-2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5376900" y="1129341"/>
                <a:ext cx="3894015" cy="837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2800" dirty="0">
                    <a:solidFill>
                      <a:prstClr val="black"/>
                    </a:solidFill>
                  </a:rPr>
                  <a:t>E = E</a:t>
                </a:r>
                <a:r>
                  <a:rPr lang="tr-TR" sz="2800" baseline="30000" dirty="0">
                    <a:solidFill>
                      <a:prstClr val="black"/>
                    </a:solidFill>
                  </a:rPr>
                  <a:t>0 </a:t>
                </a:r>
                <a:r>
                  <a:rPr lang="tr-TR" sz="2800" dirty="0">
                    <a:solidFill>
                      <a:prstClr val="black"/>
                    </a:solidFill>
                  </a:rPr>
                  <a:t>-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0,0592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tr-TR" sz="2800" dirty="0">
                    <a:solidFill>
                      <a:prstClr val="black"/>
                    </a:solidFill>
                  </a:rPr>
                  <a:t>log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tr-TR" sz="2800" dirty="0">
                            <a:solidFill>
                              <a:prstClr val="black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tr-TR" sz="2800" baseline="30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00" y="1129341"/>
                <a:ext cx="3894015" cy="837217"/>
              </a:xfrm>
              <a:prstGeom prst="rect">
                <a:avLst/>
              </a:prstGeom>
              <a:blipFill>
                <a:blip r:embed="rId4"/>
                <a:stretch>
                  <a:fillRect l="-3130" b="-2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8100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/>
            </a:r>
            <a:br>
              <a:rPr lang="tr-TR" b="1" i="1" dirty="0" smtClean="0">
                <a:solidFill>
                  <a:schemeClr val="bg1"/>
                </a:solidFill>
              </a:rPr>
            </a:br>
            <a:r>
              <a:rPr lang="tr-TR" b="1" i="1" dirty="0">
                <a:solidFill>
                  <a:schemeClr val="bg1"/>
                </a:solidFill>
              </a:rPr>
              <a:t/>
            </a:r>
            <a:br>
              <a:rPr lang="tr-TR" b="1" i="1" dirty="0">
                <a:solidFill>
                  <a:schemeClr val="bg1"/>
                </a:solidFill>
              </a:rPr>
            </a:br>
            <a:r>
              <a:rPr lang="tr-TR" b="1" i="1" dirty="0" smtClean="0">
                <a:solidFill>
                  <a:schemeClr val="bg1"/>
                </a:solidFill>
              </a:rPr>
              <a:t/>
            </a:r>
            <a:br>
              <a:rPr lang="tr-TR" b="1" i="1" dirty="0" smtClean="0">
                <a:solidFill>
                  <a:schemeClr val="bg1"/>
                </a:solidFill>
              </a:rPr>
            </a:br>
            <a:r>
              <a:rPr lang="tr-TR" b="1" i="1" dirty="0">
                <a:solidFill>
                  <a:schemeClr val="bg1"/>
                </a:solidFill>
              </a:rPr>
              <a:t/>
            </a:r>
            <a:br>
              <a:rPr lang="tr-TR" b="1" i="1" dirty="0">
                <a:solidFill>
                  <a:schemeClr val="bg1"/>
                </a:solidFill>
              </a:rPr>
            </a:br>
            <a:r>
              <a:rPr lang="tr-TR" b="1" i="1" dirty="0" smtClean="0">
                <a:solidFill>
                  <a:schemeClr val="bg1"/>
                </a:solidFill>
              </a:rPr>
              <a:t/>
            </a:r>
            <a:br>
              <a:rPr lang="tr-TR" b="1" i="1" dirty="0" smtClean="0">
                <a:solidFill>
                  <a:schemeClr val="bg1"/>
                </a:solidFill>
              </a:rPr>
            </a:br>
            <a:r>
              <a:rPr lang="tr-TR" b="1" i="1" dirty="0">
                <a:solidFill>
                  <a:schemeClr val="bg1"/>
                </a:solidFill>
              </a:rPr>
              <a:t/>
            </a:r>
            <a:br>
              <a:rPr lang="tr-TR" b="1" i="1" dirty="0">
                <a:solidFill>
                  <a:schemeClr val="bg1"/>
                </a:solidFill>
              </a:rPr>
            </a:br>
            <a:r>
              <a:rPr lang="tr-TR" b="1" i="1" dirty="0" smtClean="0">
                <a:solidFill>
                  <a:schemeClr val="bg1"/>
                </a:solidFill>
              </a:rPr>
              <a:t/>
            </a:r>
            <a:br>
              <a:rPr lang="tr-TR" b="1" i="1" dirty="0" smtClean="0">
                <a:solidFill>
                  <a:schemeClr val="bg1"/>
                </a:solidFill>
              </a:rPr>
            </a:br>
            <a:r>
              <a:rPr lang="tr-TR" b="1" i="1" dirty="0">
                <a:solidFill>
                  <a:schemeClr val="bg1"/>
                </a:solidFill>
              </a:rPr>
              <a:t/>
            </a:r>
            <a:br>
              <a:rPr lang="tr-TR" b="1" i="1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lt Başlık 6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725" y="644577"/>
                <a:ext cx="11497455" cy="5746698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tr-TR" sz="2800" b="1" dirty="0" smtClean="0"/>
                  <a:t>Yükseltgenme İndirgenme Reaksiyonları</a:t>
                </a:r>
              </a:p>
              <a:p>
                <a:pPr algn="just"/>
                <a:r>
                  <a:rPr lang="tr-TR" sz="2800" dirty="0" smtClean="0"/>
                  <a:t>	Elektronların bir türden diğerine aktarıldığı reaksiyonlara yükseltgenme indirgenme (redoks) reaksiyonları adı verilir.</a:t>
                </a:r>
              </a:p>
              <a:p>
                <a:pPr algn="just"/>
                <a:r>
                  <a:rPr lang="tr-TR" sz="2800" dirty="0" smtClean="0"/>
                  <a:t>İndirgen: elektron veren tür</a:t>
                </a:r>
              </a:p>
              <a:p>
                <a:pPr algn="just"/>
                <a:r>
                  <a:rPr lang="tr-TR" sz="2800" dirty="0" smtClean="0"/>
                  <a:t>Yükseltgen: elektron alan tür</a:t>
                </a:r>
              </a:p>
              <a:p>
                <a:pPr algn="just"/>
                <a:r>
                  <a:rPr lang="tr-TR" sz="2800" dirty="0"/>
                  <a:t>	</a:t>
                </a:r>
                <a:r>
                  <a:rPr lang="tr-TR" sz="2800" dirty="0" smtClean="0"/>
                  <a:t>Ce</a:t>
                </a:r>
                <a:r>
                  <a:rPr lang="tr-TR" sz="2800" baseline="30000" dirty="0" smtClean="0"/>
                  <a:t>4+ </a:t>
                </a:r>
                <a:r>
                  <a:rPr lang="tr-TR" sz="2800" dirty="0" smtClean="0"/>
                  <a:t>+ e </a:t>
                </a:r>
                <a14:m>
                  <m:oMath xmlns:m="http://schemas.openxmlformats.org/officeDocument/2006/math" xmlns="">
                    <m:r>
                      <a:rPr lang="tr-TR" sz="2800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sz="2800" dirty="0" smtClean="0"/>
                  <a:t> Ce</a:t>
                </a:r>
                <a:r>
                  <a:rPr lang="tr-TR" sz="2800" baseline="30000" dirty="0" smtClean="0"/>
                  <a:t>3+</a:t>
                </a:r>
              </a:p>
              <a:p>
                <a:pPr algn="just"/>
                <a:r>
                  <a:rPr lang="tr-TR" sz="2800" dirty="0"/>
                  <a:t>	</a:t>
                </a:r>
                <a:r>
                  <a:rPr lang="tr-TR" sz="2800" dirty="0" smtClean="0"/>
                  <a:t>Fe</a:t>
                </a:r>
                <a:r>
                  <a:rPr lang="tr-TR" sz="2800" baseline="30000" dirty="0" smtClean="0"/>
                  <a:t>2+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 xmlns="">
                    <m:r>
                      <a:rPr lang="tr-TR" sz="2800" i="1">
                        <a:latin typeface="Cambria Math" panose="02040503050406030204" pitchFamily="18" charset="0"/>
                      </a:rPr>
                      <m:t>⇆ </m:t>
                    </m:r>
                  </m:oMath>
                </a14:m>
                <a:r>
                  <a:rPr lang="tr-TR" sz="2800" dirty="0" smtClean="0"/>
                  <a:t> Fe</a:t>
                </a:r>
                <a:r>
                  <a:rPr lang="tr-TR" sz="2800" baseline="30000" dirty="0" smtClean="0"/>
                  <a:t>3+</a:t>
                </a:r>
                <a:r>
                  <a:rPr lang="tr-TR" sz="2800" dirty="0" smtClean="0"/>
                  <a:t> + e</a:t>
                </a:r>
              </a:p>
              <a:p>
                <a:pPr algn="just"/>
                <a:r>
                  <a:rPr lang="tr-TR" sz="2800" dirty="0" smtClean="0"/>
                  <a:t> </a:t>
                </a:r>
                <a:r>
                  <a:rPr lang="tr-TR" sz="2800" dirty="0"/>
                  <a:t>Ce</a:t>
                </a:r>
                <a:r>
                  <a:rPr lang="tr-TR" sz="2800" baseline="30000" dirty="0"/>
                  <a:t>4+ </a:t>
                </a:r>
                <a:r>
                  <a:rPr lang="tr-TR" sz="2800" dirty="0" smtClean="0"/>
                  <a:t>+</a:t>
                </a:r>
                <a:r>
                  <a:rPr lang="tr-TR" sz="2800" dirty="0"/>
                  <a:t> Fe</a:t>
                </a:r>
                <a:r>
                  <a:rPr lang="tr-TR" sz="2800" baseline="30000" dirty="0"/>
                  <a:t>2+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 xmlns="">
                    <m:r>
                      <a:rPr lang="tr-TR" sz="2800" i="1">
                        <a:latin typeface="Cambria Math" panose="02040503050406030204" pitchFamily="18" charset="0"/>
                      </a:rPr>
                      <m:t>⇆ </m:t>
                    </m:r>
                  </m:oMath>
                </a14:m>
                <a:r>
                  <a:rPr lang="tr-TR" sz="2800" dirty="0" smtClean="0"/>
                  <a:t> </a:t>
                </a:r>
                <a:r>
                  <a:rPr lang="tr-TR" sz="2800" dirty="0"/>
                  <a:t>Ce</a:t>
                </a:r>
                <a:r>
                  <a:rPr lang="tr-TR" sz="2800" baseline="30000" dirty="0"/>
                  <a:t>3</a:t>
                </a:r>
                <a:r>
                  <a:rPr lang="tr-TR" sz="2800" baseline="30000" dirty="0" smtClean="0"/>
                  <a:t>+</a:t>
                </a:r>
                <a:r>
                  <a:rPr lang="tr-TR" sz="2800" dirty="0" smtClean="0"/>
                  <a:t>+ Fe</a:t>
                </a:r>
                <a:r>
                  <a:rPr lang="tr-TR" sz="2800" baseline="30000" dirty="0" smtClean="0"/>
                  <a:t>3</a:t>
                </a:r>
                <a:r>
                  <a:rPr lang="tr-TR" sz="2800" baseline="30000" dirty="0"/>
                  <a:t>+</a:t>
                </a:r>
                <a:r>
                  <a:rPr lang="tr-TR" sz="2800" dirty="0"/>
                  <a:t> </a:t>
                </a:r>
                <a:endParaRPr lang="tr-TR" sz="2800" dirty="0" smtClean="0"/>
              </a:p>
              <a:p>
                <a:pPr algn="just"/>
                <a:r>
                  <a:rPr lang="tr-TR" sz="2800" dirty="0" smtClean="0"/>
                  <a:t>	MnO</a:t>
                </a:r>
                <a:r>
                  <a:rPr lang="tr-TR" sz="2800" baseline="-25000" dirty="0" smtClean="0"/>
                  <a:t>4</a:t>
                </a:r>
                <a:r>
                  <a:rPr lang="tr-TR" sz="3200" baseline="30000" dirty="0" smtClean="0"/>
                  <a:t>- </a:t>
                </a:r>
                <a:r>
                  <a:rPr lang="tr-TR" sz="2800" dirty="0" smtClean="0"/>
                  <a:t>+ 5 e</a:t>
                </a:r>
                <a:r>
                  <a:rPr lang="tr-TR" sz="3200" dirty="0"/>
                  <a:t> </a:t>
                </a:r>
                <a:r>
                  <a:rPr lang="tr-TR" sz="2800" dirty="0" smtClean="0"/>
                  <a:t>+ 8 H</a:t>
                </a:r>
                <a:r>
                  <a:rPr lang="tr-TR" sz="2800" baseline="30000" dirty="0" smtClean="0"/>
                  <a:t>+ </a:t>
                </a:r>
                <a14:m>
                  <m:oMath xmlns:m="http://schemas.openxmlformats.org/officeDocument/2006/math" xmlns="">
                    <m:r>
                      <a:rPr lang="tr-TR" sz="2800" i="1"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 smtClean="0"/>
                  <a:t> Mn</a:t>
                </a:r>
                <a:r>
                  <a:rPr lang="tr-TR" baseline="30000" dirty="0" smtClean="0"/>
                  <a:t>2+ </a:t>
                </a:r>
                <a:r>
                  <a:rPr lang="tr-TR" dirty="0" smtClean="0"/>
                  <a:t>+ 4 H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O</a:t>
                </a:r>
              </a:p>
              <a:p>
                <a:pPr algn="just"/>
                <a:r>
                  <a:rPr lang="tr-TR" dirty="0"/>
                  <a:t> </a:t>
                </a:r>
                <a:r>
                  <a:rPr lang="tr-TR" dirty="0" smtClean="0"/>
                  <a:t>       </a:t>
                </a:r>
                <a:r>
                  <a:rPr lang="tr-TR" sz="2800" dirty="0" smtClean="0"/>
                  <a:t>5/ </a:t>
                </a:r>
                <a:r>
                  <a:rPr lang="tr-TR" sz="2800" dirty="0"/>
                  <a:t>Fe</a:t>
                </a:r>
                <a:r>
                  <a:rPr lang="tr-TR" sz="2800" baseline="30000" dirty="0"/>
                  <a:t>2+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 xmlns="">
                    <m:r>
                      <a:rPr lang="tr-TR" sz="2800" i="1">
                        <a:latin typeface="Cambria Math" panose="02040503050406030204" pitchFamily="18" charset="0"/>
                      </a:rPr>
                      <m:t>⇆ </m:t>
                    </m:r>
                  </m:oMath>
                </a14:m>
                <a:r>
                  <a:rPr lang="tr-TR" sz="2800" dirty="0"/>
                  <a:t> Fe</a:t>
                </a:r>
                <a:r>
                  <a:rPr lang="tr-TR" sz="2800" baseline="30000" dirty="0"/>
                  <a:t>3+</a:t>
                </a:r>
                <a:r>
                  <a:rPr lang="tr-TR" sz="2800" dirty="0"/>
                  <a:t> + e</a:t>
                </a:r>
              </a:p>
              <a:p>
                <a:pPr algn="just"/>
                <a:r>
                  <a:rPr lang="tr-TR" sz="2800" dirty="0"/>
                  <a:t>MnO</a:t>
                </a:r>
                <a:r>
                  <a:rPr lang="tr-TR" sz="2800" baseline="-25000" dirty="0"/>
                  <a:t>4</a:t>
                </a:r>
                <a:r>
                  <a:rPr lang="tr-TR" sz="2800" baseline="30000" dirty="0"/>
                  <a:t>- </a:t>
                </a:r>
                <a:r>
                  <a:rPr lang="tr-TR" sz="2800" dirty="0"/>
                  <a:t>+ </a:t>
                </a:r>
                <a:r>
                  <a:rPr lang="tr-TR" sz="2800" dirty="0" smtClean="0"/>
                  <a:t>5 </a:t>
                </a:r>
                <a:r>
                  <a:rPr lang="tr-TR" sz="2800" dirty="0"/>
                  <a:t>Fe</a:t>
                </a:r>
                <a:r>
                  <a:rPr lang="tr-TR" sz="2800" baseline="30000" dirty="0"/>
                  <a:t>2</a:t>
                </a:r>
                <a:r>
                  <a:rPr lang="tr-TR" sz="2800" baseline="30000" dirty="0" smtClean="0"/>
                  <a:t>+</a:t>
                </a:r>
                <a:r>
                  <a:rPr lang="tr-TR" sz="2800" dirty="0" smtClean="0"/>
                  <a:t>+ 8 H</a:t>
                </a:r>
                <a:r>
                  <a:rPr lang="tr-TR" sz="2800" baseline="30000" dirty="0" smtClean="0"/>
                  <a:t>+ </a:t>
                </a:r>
                <a:r>
                  <a:rPr lang="tr-TR" sz="2800" dirty="0" smtClean="0"/>
                  <a:t> </a:t>
                </a:r>
                <a14:m>
                  <m:oMath xmlns:m="http://schemas.openxmlformats.org/officeDocument/2006/math" xmlns="">
                    <m:r>
                      <a:rPr lang="tr-TR" sz="2800" i="1">
                        <a:latin typeface="Cambria Math" panose="02040503050406030204" pitchFamily="18" charset="0"/>
                      </a:rPr>
                      <m:t>⇆ </m:t>
                    </m:r>
                  </m:oMath>
                </a14:m>
                <a:r>
                  <a:rPr lang="tr-TR" sz="2800" dirty="0"/>
                  <a:t>Mn</a:t>
                </a:r>
                <a:r>
                  <a:rPr lang="tr-TR" sz="2800" baseline="30000" dirty="0"/>
                  <a:t>2+ </a:t>
                </a:r>
                <a:r>
                  <a:rPr lang="tr-TR" sz="2800" dirty="0" smtClean="0"/>
                  <a:t>+</a:t>
                </a:r>
                <a:r>
                  <a:rPr lang="tr-TR" sz="2800" dirty="0"/>
                  <a:t> 5 </a:t>
                </a:r>
                <a:r>
                  <a:rPr lang="tr-TR" sz="2800" dirty="0" smtClean="0"/>
                  <a:t>Fe</a:t>
                </a:r>
                <a:r>
                  <a:rPr lang="tr-TR" sz="2800" baseline="30000" dirty="0" smtClean="0"/>
                  <a:t>3+</a:t>
                </a:r>
                <a:r>
                  <a:rPr lang="tr-TR" sz="2800" dirty="0" smtClean="0"/>
                  <a:t>+ </a:t>
                </a:r>
                <a:r>
                  <a:rPr lang="tr-TR" sz="2800" dirty="0"/>
                  <a:t>4 H</a:t>
                </a:r>
                <a:r>
                  <a:rPr lang="tr-TR" sz="2800" baseline="-25000" dirty="0"/>
                  <a:t>2</a:t>
                </a:r>
                <a:r>
                  <a:rPr lang="tr-TR" sz="2800" dirty="0"/>
                  <a:t>O</a:t>
                </a:r>
              </a:p>
              <a:p>
                <a:pPr algn="just"/>
                <a:endParaRPr lang="tr-TR" dirty="0"/>
              </a:p>
              <a:p>
                <a:pPr algn="l"/>
                <a:endParaRPr lang="tr-TR" dirty="0"/>
              </a:p>
            </p:txBody>
          </p:sp>
        </mc:Choice>
        <mc:Fallback xmlns="">
          <p:sp>
            <p:nvSpPr>
              <p:cNvPr id="7" name="Alt Başlık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725" y="644577"/>
                <a:ext cx="11497455" cy="5746698"/>
              </a:xfrm>
              <a:blipFill>
                <a:blip r:embed="rId2"/>
                <a:stretch>
                  <a:fillRect l="-1113" t="-1805" r="-10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Düz Bağlayıcı 3"/>
          <p:cNvCxnSpPr/>
          <p:nvPr/>
        </p:nvCxnSpPr>
        <p:spPr>
          <a:xfrm flipV="1">
            <a:off x="836022" y="4088674"/>
            <a:ext cx="3383280" cy="13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557347" y="5599612"/>
            <a:ext cx="5611105" cy="43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6206"/>
                <a:ext cx="10515600" cy="55107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dirty="0"/>
                  <a:t>Standart elektrot </a:t>
                </a:r>
                <a:r>
                  <a:rPr lang="tr-TR" dirty="0" smtClean="0"/>
                  <a:t>potansiyeli </a:t>
                </a:r>
                <a:r>
                  <a:rPr lang="tr-TR" dirty="0" err="1" smtClean="0"/>
                  <a:t>mol</a:t>
                </a:r>
                <a:r>
                  <a:rPr lang="tr-TR" dirty="0" smtClean="0"/>
                  <a:t> sayılarından bağımsızdır</a:t>
                </a:r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Fe</a:t>
                </a:r>
                <a:r>
                  <a:rPr lang="tr-TR" baseline="30000" dirty="0" smtClean="0"/>
                  <a:t>3</a:t>
                </a:r>
                <a:r>
                  <a:rPr lang="tr-TR" baseline="30000" dirty="0"/>
                  <a:t>+ </a:t>
                </a:r>
                <a:r>
                  <a:rPr lang="tr-TR" dirty="0"/>
                  <a:t>+ e </a:t>
                </a:r>
                <a14:m/>
                <a:r>
                  <a:rPr lang="tr-TR" dirty="0"/>
                  <a:t> Fe</a:t>
                </a:r>
                <a:r>
                  <a:rPr lang="tr-TR" baseline="30000" dirty="0"/>
                  <a:t>2+		</a:t>
                </a:r>
                <a:r>
                  <a:rPr lang="tr-TR" dirty="0"/>
                  <a:t>E</a:t>
                </a:r>
                <a:r>
                  <a:rPr lang="tr-TR" baseline="30000" dirty="0"/>
                  <a:t>0</a:t>
                </a:r>
                <a:r>
                  <a:rPr lang="tr-TR" dirty="0"/>
                  <a:t> = + 0,771</a:t>
                </a:r>
                <a:endParaRPr lang="tr-TR" baseline="30000" dirty="0"/>
              </a:p>
              <a:p>
                <a:pPr marL="0" indent="0">
                  <a:buNone/>
                </a:pPr>
                <a:r>
                  <a:rPr lang="tr-TR" dirty="0"/>
                  <a:t> 	E = E</a:t>
                </a:r>
                <a:r>
                  <a:rPr lang="tr-TR" baseline="30000" dirty="0"/>
                  <a:t>0 </a:t>
                </a:r>
                <a:r>
                  <a:rPr lang="tr-TR" dirty="0"/>
                  <a:t>- </a:t>
                </a:r>
                <a14:m/>
                <a:r>
                  <a:rPr lang="tr-TR" dirty="0"/>
                  <a:t>log</a:t>
                </a:r>
                <a14:m/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	5Fe</a:t>
                </a:r>
                <a:r>
                  <a:rPr lang="tr-TR" baseline="30000" dirty="0"/>
                  <a:t>3+ </a:t>
                </a:r>
                <a:r>
                  <a:rPr lang="tr-TR" dirty="0"/>
                  <a:t>+ 5e </a:t>
                </a:r>
                <a14:m/>
                <a:r>
                  <a:rPr lang="tr-TR" dirty="0"/>
                  <a:t> 5Fe</a:t>
                </a:r>
                <a:r>
                  <a:rPr lang="tr-TR" baseline="30000" dirty="0"/>
                  <a:t>2+		</a:t>
                </a:r>
                <a:r>
                  <a:rPr lang="tr-TR" dirty="0"/>
                  <a:t>E</a:t>
                </a:r>
                <a:r>
                  <a:rPr lang="tr-TR" baseline="30000" dirty="0"/>
                  <a:t>0</a:t>
                </a:r>
                <a:r>
                  <a:rPr lang="tr-TR" dirty="0"/>
                  <a:t> = + 0,771</a:t>
                </a:r>
                <a:endParaRPr lang="tr-TR" baseline="30000" dirty="0"/>
              </a:p>
              <a:p>
                <a:pPr marL="0" indent="0">
                  <a:buNone/>
                </a:pPr>
                <a:r>
                  <a:rPr lang="tr-TR" dirty="0"/>
                  <a:t> 	E = E</a:t>
                </a:r>
                <a:r>
                  <a:rPr lang="tr-TR" baseline="30000" dirty="0"/>
                  <a:t>0 </a:t>
                </a:r>
                <a:r>
                  <a:rPr lang="tr-TR" dirty="0"/>
                  <a:t>- </a:t>
                </a:r>
                <a14:m/>
                <a:r>
                  <a:rPr lang="tr-TR" dirty="0"/>
                  <a:t>log</a:t>
                </a:r>
                <a14:m/>
                <a:r>
                  <a:rPr lang="tr-TR" dirty="0"/>
                  <a:t>  </a:t>
                </a:r>
                <a14:m/>
                <a:r>
                  <a:rPr lang="tr-TR" dirty="0"/>
                  <a:t>E = E</a:t>
                </a:r>
                <a:r>
                  <a:rPr lang="tr-TR" baseline="30000" dirty="0"/>
                  <a:t>0 </a:t>
                </a:r>
                <a:r>
                  <a:rPr lang="tr-TR" dirty="0"/>
                  <a:t>- </a:t>
                </a:r>
                <a14:m/>
                <a:r>
                  <a:rPr lang="tr-TR" dirty="0"/>
                  <a:t>x5log</a:t>
                </a:r>
                <a14:m/>
                <a:endParaRPr lang="tr-TR" dirty="0"/>
              </a:p>
              <a:p>
                <a:r>
                  <a:rPr lang="tr-TR" dirty="0"/>
                  <a:t>Elektrot potansiyeli pozitif ise yarı reaksiyon SHE a göre daha istemlidir. </a:t>
                </a:r>
                <a:r>
                  <a:rPr lang="tr-TR" dirty="0" smtClean="0"/>
                  <a:t>Yani </a:t>
                </a:r>
                <a:r>
                  <a:rPr lang="tr-TR" dirty="0"/>
                  <a:t>H</a:t>
                </a:r>
                <a:r>
                  <a:rPr lang="tr-TR" baseline="30000" dirty="0"/>
                  <a:t>+</a:t>
                </a:r>
                <a:r>
                  <a:rPr lang="tr-TR" dirty="0"/>
                  <a:t> dan daha iyi </a:t>
                </a:r>
                <a:r>
                  <a:rPr lang="tr-TR" dirty="0" err="1"/>
                  <a:t>yükseltgendir</a:t>
                </a:r>
                <a:r>
                  <a:rPr lang="tr-TR" dirty="0" smtClean="0"/>
                  <a:t>.</a:t>
                </a:r>
              </a:p>
              <a:p>
                <a:r>
                  <a:rPr lang="tr-TR" dirty="0" smtClean="0"/>
                  <a:t>Yarı reaksiyon </a:t>
                </a:r>
                <a:r>
                  <a:rPr lang="tr-TR" dirty="0"/>
                  <a:t>elektrot potansiyeli </a:t>
                </a:r>
                <a:r>
                  <a:rPr lang="tr-TR" dirty="0" smtClean="0"/>
                  <a:t> sıcaklığa bağlıdır.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6206"/>
                <a:ext cx="10515600" cy="5510757"/>
              </a:xfrm>
              <a:blipFill>
                <a:blip r:embed="rId2"/>
                <a:stretch>
                  <a:fillRect l="-1217" t="-17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7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72998" y="444204"/>
                <a:ext cx="10515600" cy="568057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b="1" dirty="0" smtClean="0"/>
                  <a:t>Kompleks iyonları ve Çökeltileri İçeren Sistemler</a:t>
                </a:r>
              </a:p>
              <a:p>
                <a:pPr marL="0" indent="0">
                  <a:buNone/>
                </a:pPr>
                <a:r>
                  <a:rPr lang="tr-TR" dirty="0"/>
                  <a:t>	AgCl</a:t>
                </a:r>
                <a:r>
                  <a:rPr lang="tr-TR" baseline="-25000" dirty="0"/>
                  <a:t>(k) </a:t>
                </a:r>
                <a:r>
                  <a:rPr lang="tr-TR" dirty="0"/>
                  <a:t>+ e </a:t>
                </a:r>
                <a14:m/>
                <a:r>
                  <a:rPr lang="tr-TR" dirty="0"/>
                  <a:t> Ag</a:t>
                </a:r>
                <a:r>
                  <a:rPr lang="tr-TR" baseline="-25000" dirty="0"/>
                  <a:t>(k) </a:t>
                </a:r>
                <a:r>
                  <a:rPr lang="tr-TR" dirty="0"/>
                  <a:t>+ </a:t>
                </a:r>
                <a14:m/>
                <a:r>
                  <a:rPr lang="tr-TR" dirty="0"/>
                  <a:t>		</a:t>
                </a:r>
                <a14:m/>
                <a:r>
                  <a:rPr lang="tr-TR" dirty="0"/>
                  <a:t>+= +0,222 V</a:t>
                </a:r>
              </a:p>
              <a:p>
                <a:pPr marL="0" indent="0">
                  <a:buNone/>
                </a:pPr>
                <a:r>
                  <a:rPr lang="tr-TR" dirty="0"/>
                  <a:t>	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	</a:t>
                </a:r>
                <a:r>
                  <a:rPr lang="tr-TR" dirty="0" err="1" smtClean="0"/>
                  <a:t>Ag</a:t>
                </a:r>
                <a:r>
                  <a:rPr lang="tr-TR" baseline="30000" dirty="0"/>
                  <a:t>+</a:t>
                </a:r>
                <a:r>
                  <a:rPr lang="tr-TR" dirty="0"/>
                  <a:t> + e</a:t>
                </a:r>
                <a14:m/>
                <a:r>
                  <a:rPr lang="tr-TR" dirty="0"/>
                  <a:t> </a:t>
                </a:r>
                <a:r>
                  <a:rPr lang="tr-TR" dirty="0" err="1"/>
                  <a:t>Ag</a:t>
                </a:r>
                <a:r>
                  <a:rPr lang="tr-TR" baseline="-25000" dirty="0"/>
                  <a:t>(k</a:t>
                </a:r>
                <a:r>
                  <a:rPr lang="tr-TR" baseline="-25000" dirty="0" smtClean="0"/>
                  <a:t>)		</a:t>
                </a:r>
                <a14:m/>
                <a:r>
                  <a:rPr lang="tr-TR" dirty="0" smtClean="0"/>
                  <a:t>= 0,799 V</a:t>
                </a:r>
                <a:endParaRPr lang="tr-TR" baseline="-25000" dirty="0" smtClean="0"/>
              </a:p>
              <a:p>
                <a:pPr marL="0" indent="0">
                  <a:buNone/>
                </a:pPr>
                <a:r>
                  <a:rPr lang="tr-TR" dirty="0" smtClean="0"/>
                  <a:t>	E </a:t>
                </a:r>
                <a:r>
                  <a:rPr lang="tr-TR" dirty="0"/>
                  <a:t>=</a:t>
                </a:r>
                <a14:m/>
                <a:r>
                  <a:rPr lang="tr-TR" dirty="0" smtClean="0"/>
                  <a:t> </a:t>
                </a:r>
                <a:r>
                  <a:rPr lang="tr-TR" dirty="0"/>
                  <a:t>– </a:t>
                </a:r>
                <a14:m/>
                <a:r>
                  <a:rPr lang="tr-TR" dirty="0"/>
                  <a:t>log</a:t>
                </a:r>
                <a14:m/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	AgCl(k)</a:t>
                </a:r>
                <a:r>
                  <a:rPr lang="tr-TR" baseline="30000" dirty="0"/>
                  <a:t> </a:t>
                </a:r>
                <a14:m/>
                <a:r>
                  <a:rPr lang="tr-TR" dirty="0"/>
                  <a:t> </a:t>
                </a:r>
                <a:r>
                  <a:rPr lang="tr-TR" dirty="0" smtClean="0"/>
                  <a:t>Ag</a:t>
                </a:r>
                <a:r>
                  <a:rPr lang="tr-TR" baseline="30000" dirty="0"/>
                  <a:t>+</a:t>
                </a:r>
                <a:r>
                  <a:rPr lang="tr-TR" baseline="-25000" dirty="0" smtClean="0"/>
                  <a:t> </a:t>
                </a:r>
                <a:r>
                  <a:rPr lang="tr-TR" dirty="0"/>
                  <a:t>+ </a:t>
                </a:r>
                <a14:m/>
                <a:r>
                  <a:rPr lang="tr-TR" dirty="0"/>
                  <a:t>	 </a:t>
                </a:r>
                <a14:m/>
                <a:r>
                  <a:rPr lang="tr-TR" dirty="0" smtClean="0"/>
                  <a:t>=1,82.10</a:t>
                </a:r>
                <a:r>
                  <a:rPr lang="tr-TR" baseline="30000" dirty="0" smtClean="0"/>
                  <a:t>-10</a:t>
                </a:r>
              </a:p>
              <a:p>
                <a:pPr marL="0" indent="0">
                  <a:buNone/>
                </a:pPr>
                <a:r>
                  <a:rPr lang="tr-TR" dirty="0"/>
                  <a:t>	</a:t>
                </a:r>
                <a:r>
                  <a:rPr lang="tr-TR" dirty="0" err="1" smtClean="0"/>
                  <a:t>K</a:t>
                </a:r>
                <a:r>
                  <a:rPr lang="tr-TR" baseline="-25000" dirty="0" err="1" smtClean="0"/>
                  <a:t>çç</a:t>
                </a:r>
                <a:r>
                  <a:rPr lang="tr-TR" dirty="0" smtClean="0"/>
                  <a:t> = [</a:t>
                </a:r>
                <a:r>
                  <a:rPr lang="tr-TR" dirty="0" err="1"/>
                  <a:t>Ag</a:t>
                </a:r>
                <a:r>
                  <a:rPr lang="tr-TR" baseline="30000" dirty="0"/>
                  <a:t>+</a:t>
                </a:r>
                <a:r>
                  <a:rPr lang="tr-TR" dirty="0"/>
                  <a:t> </a:t>
                </a:r>
                <a:r>
                  <a:rPr lang="tr-TR" dirty="0" smtClean="0"/>
                  <a:t>][</a:t>
                </a:r>
                <a14:m/>
                <a:r>
                  <a:rPr lang="tr-TR" dirty="0" smtClean="0"/>
                  <a:t>] </a:t>
                </a:r>
                <a14:m/>
                <a:r>
                  <a:rPr lang="tr-TR" dirty="0"/>
                  <a:t>	 [</a:t>
                </a:r>
                <a:r>
                  <a:rPr lang="tr-TR" dirty="0" err="1"/>
                  <a:t>Ag</a:t>
                </a:r>
                <a:r>
                  <a:rPr lang="tr-TR" baseline="30000" dirty="0"/>
                  <a:t>+</a:t>
                </a:r>
                <a:r>
                  <a:rPr lang="tr-TR" dirty="0"/>
                  <a:t> </a:t>
                </a:r>
                <a:r>
                  <a:rPr lang="tr-TR" dirty="0" smtClean="0"/>
                  <a:t>]=</a:t>
                </a:r>
                <a14:m/>
                <a:r>
                  <a:rPr lang="tr-TR" dirty="0" smtClean="0"/>
                  <a:t>	</a:t>
                </a:r>
              </a:p>
              <a:p>
                <a:pPr marL="0" indent="0">
                  <a:buNone/>
                </a:pPr>
                <a:r>
                  <a:rPr lang="tr-TR" dirty="0"/>
                  <a:t>E =</a:t>
                </a:r>
                <a14:m/>
                <a:r>
                  <a:rPr lang="tr-TR" dirty="0" smtClean="0"/>
                  <a:t> </a:t>
                </a:r>
                <a:r>
                  <a:rPr lang="tr-TR" dirty="0"/>
                  <a:t>– </a:t>
                </a:r>
                <a14:m/>
                <a:r>
                  <a:rPr lang="tr-TR" dirty="0"/>
                  <a:t>log</a:t>
                </a:r>
                <a14:m/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E =</a:t>
                </a:r>
                <a14:m/>
                <a:r>
                  <a:rPr lang="tr-TR" dirty="0"/>
                  <a:t> – </a:t>
                </a:r>
                <a14:m/>
                <a:r>
                  <a:rPr lang="tr-TR" dirty="0" smtClean="0"/>
                  <a:t> (</a:t>
                </a:r>
                <a:r>
                  <a:rPr lang="tr-TR" dirty="0" err="1" smtClean="0"/>
                  <a:t>log</a:t>
                </a:r>
                <a:r>
                  <a:rPr lang="tr-TR" dirty="0"/>
                  <a:t>[</a:t>
                </a:r>
                <a14:m/>
                <a:r>
                  <a:rPr lang="tr-TR" dirty="0" smtClean="0"/>
                  <a:t>] – </a:t>
                </a:r>
                <a:r>
                  <a:rPr lang="tr-TR" dirty="0" err="1" smtClean="0"/>
                  <a:t>log</a:t>
                </a:r>
                <a:r>
                  <a:rPr lang="tr-TR" dirty="0" smtClean="0"/>
                  <a:t> </a:t>
                </a:r>
                <a14:m/>
                <a:r>
                  <a:rPr lang="tr-TR" dirty="0" smtClean="0"/>
                  <a:t>)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998" y="444204"/>
                <a:ext cx="10515600" cy="5680574"/>
              </a:xfrm>
              <a:blipFill rotWithShape="1">
                <a:blip r:embed="rId2"/>
                <a:stretch>
                  <a:fillRect b="-9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01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0080"/>
                <a:ext cx="10515600" cy="55368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SHE göre yarı reaksiyondaki maddelerin aktiviteleri birim olduğu zaman denge aktivitelerine ulaşma meylinin ölçüsü idi.</a:t>
                </a:r>
              </a:p>
              <a:p>
                <a:pPr marL="0" indent="0">
                  <a:buNone/>
                </a:pPr>
                <a:r>
                  <a:rPr lang="tr-TR" dirty="0"/>
                  <a:t>[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dirty="0"/>
                          <m:t>Cl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tr-TR" dirty="0"/>
                  <a:t>] </a:t>
                </a:r>
                <a:r>
                  <a:rPr lang="tr-TR" dirty="0" smtClean="0"/>
                  <a:t>= 1,00 alınırsa	</a:t>
                </a:r>
                <a:r>
                  <a:rPr lang="tr-TR" dirty="0"/>
                  <a:t>E =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dirty="0"/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AgCl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Ag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dirty="0" smtClean="0"/>
                  <a:t> olur.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 xmlns="">
                    <m:sSubSup>
                      <m:sSubSup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dirty="0">
                            <a:solidFill>
                              <a:prstClr val="black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AgCl</m:t>
                        </m:r>
                        <m:r>
                          <a:rPr lang="tr-T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tr-T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Ag</m:t>
                        </m:r>
                      </m:sub>
                      <m:sup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dirty="0" smtClean="0"/>
                  <a:t> =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dirty="0"/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Ag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+/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Ag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dirty="0" smtClean="0"/>
                  <a:t>  </a:t>
                </a:r>
                <a:r>
                  <a:rPr lang="tr-TR" dirty="0"/>
                  <a:t>–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>
                            <a:latin typeface="Cambria Math" panose="02040503050406030204" pitchFamily="18" charset="0"/>
                          </a:rPr>
                          <m:t>0,0592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den>
                    </m:f>
                  </m:oMath>
                </a14:m>
                <a:r>
                  <a:rPr lang="tr-TR" dirty="0"/>
                  <a:t> (</a:t>
                </a:r>
                <a:r>
                  <a:rPr lang="tr-TR" dirty="0" err="1"/>
                  <a:t>log</a:t>
                </a:r>
                <a:r>
                  <a:rPr lang="tr-TR" dirty="0"/>
                  <a:t>[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dirty="0"/>
                          <m:t>Cl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tr-TR" dirty="0"/>
                  <a:t>] – </a:t>
                </a:r>
                <a:r>
                  <a:rPr lang="tr-TR" dirty="0" err="1"/>
                  <a:t>log</a:t>
                </a:r>
                <a:r>
                  <a:rPr lang="tr-TR" dirty="0"/>
                  <a:t> </a:t>
                </a:r>
                <a14:m>
                  <m:oMath xmlns:m="http://schemas.openxmlformats.org/officeDocument/2006/math" xmlns="">
                    <m:r>
                      <m:rPr>
                        <m:nor/>
                      </m:rPr>
                      <a:rPr lang="tr-TR" dirty="0"/>
                      <m:t>K</m:t>
                    </m:r>
                    <m:r>
                      <m:rPr>
                        <m:nor/>
                      </m:rPr>
                      <a:rPr lang="tr-TR" baseline="-25000" dirty="0"/>
                      <m:t>çç</m:t>
                    </m:r>
                  </m:oMath>
                </a14:m>
                <a:r>
                  <a:rPr lang="tr-TR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 xmlns="">
                    <m:sSubSup>
                      <m:sSubSup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dirty="0">
                            <a:solidFill>
                              <a:prstClr val="black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AgCl</m:t>
                        </m:r>
                        <m:r>
                          <a:rPr lang="tr-T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tr-T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Ag</m:t>
                        </m:r>
                      </m:sub>
                      <m:sup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dirty="0"/>
                  <a:t> = </a:t>
                </a:r>
                <a:r>
                  <a:rPr lang="tr-TR" dirty="0" smtClean="0"/>
                  <a:t>0,799 – 0,0592xlog1,00 + </a:t>
                </a:r>
                <a:r>
                  <a:rPr lang="tr-TR" dirty="0" err="1" smtClean="0"/>
                  <a:t>log</a:t>
                </a:r>
                <a:r>
                  <a:rPr lang="tr-TR" dirty="0" smtClean="0"/>
                  <a:t> 1,82.10-10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 xmlns="">
                    <m:sSubSup>
                      <m:sSubSup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dirty="0">
                            <a:solidFill>
                              <a:prstClr val="black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AgCl</m:t>
                        </m:r>
                        <m:r>
                          <a:rPr lang="tr-T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tr-T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Ag</m:t>
                        </m:r>
                      </m:sub>
                      <m:sup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dirty="0"/>
                  <a:t> = </a:t>
                </a:r>
                <a:r>
                  <a:rPr lang="tr-TR" dirty="0" smtClean="0"/>
                  <a:t>0,222V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0080"/>
                <a:ext cx="10515600" cy="5536883"/>
              </a:xfrm>
              <a:blipFill>
                <a:blip r:embed="rId2"/>
                <a:stretch>
                  <a:fillRect l="-1217" t="-1762" r="-1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1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5943"/>
                <a:ext cx="10515600" cy="646611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tr-TR" dirty="0" err="1" smtClean="0"/>
                  <a:t>Ag</a:t>
                </a:r>
                <a14:m/>
                <a:r>
                  <a:rPr lang="tr-TR" dirty="0" smtClean="0"/>
                  <a:t> + </a:t>
                </a:r>
                <a:r>
                  <a:rPr lang="tr-TR" dirty="0"/>
                  <a:t>e </a:t>
                </a:r>
                <a14:m/>
                <a:r>
                  <a:rPr lang="tr-TR" dirty="0"/>
                  <a:t> </a:t>
                </a:r>
                <a:r>
                  <a:rPr lang="tr-TR" dirty="0" smtClean="0"/>
                  <a:t>Ag</a:t>
                </a:r>
                <a:r>
                  <a:rPr lang="tr-TR" baseline="-25000" dirty="0" smtClean="0"/>
                  <a:t>(k) </a:t>
                </a:r>
                <a:r>
                  <a:rPr lang="tr-TR" dirty="0" smtClean="0"/>
                  <a:t>+ 2</a:t>
                </a:r>
                <a14:m/>
                <a:r>
                  <a:rPr lang="tr-TR" dirty="0" smtClean="0"/>
                  <a:t> 	</a:t>
                </a:r>
                <a14:m/>
                <a:r>
                  <a:rPr lang="tr-TR" dirty="0" smtClean="0"/>
                  <a:t>= + 0,017 V</a:t>
                </a:r>
              </a:p>
              <a:p>
                <a:pPr marL="0" indent="0">
                  <a:buNone/>
                </a:pPr>
                <a:r>
                  <a:rPr lang="tr-TR" dirty="0" smtClean="0"/>
                  <a:t> 		</a:t>
                </a:r>
                <a:r>
                  <a:rPr lang="tr-TR" dirty="0" err="1" smtClean="0"/>
                  <a:t>Ag</a:t>
                </a:r>
                <a:r>
                  <a:rPr lang="tr-TR" baseline="30000" dirty="0"/>
                  <a:t>+</a:t>
                </a:r>
                <a:r>
                  <a:rPr lang="tr-TR" dirty="0"/>
                  <a:t> + e</a:t>
                </a:r>
                <a14:m/>
                <a:r>
                  <a:rPr lang="tr-TR" dirty="0"/>
                  <a:t> </a:t>
                </a:r>
                <a:r>
                  <a:rPr lang="tr-TR" dirty="0" err="1"/>
                  <a:t>Ag</a:t>
                </a:r>
                <a:r>
                  <a:rPr lang="tr-TR" baseline="-25000" dirty="0"/>
                  <a:t>(k)		</a:t>
                </a:r>
                <a14:m/>
                <a:r>
                  <a:rPr lang="tr-TR" dirty="0"/>
                  <a:t>= 0,799 V</a:t>
                </a:r>
                <a:endParaRPr lang="tr-TR" baseline="-25000" dirty="0"/>
              </a:p>
              <a:p>
                <a:pPr marL="0" indent="0">
                  <a:buNone/>
                </a:pPr>
                <a:r>
                  <a:rPr lang="tr-TR" dirty="0"/>
                  <a:t>	E </a:t>
                </a:r>
                <a:r>
                  <a:rPr lang="tr-TR" dirty="0" smtClean="0"/>
                  <a:t>=</a:t>
                </a:r>
                <a14:m/>
                <a:r>
                  <a:rPr lang="tr-TR" dirty="0"/>
                  <a:t> – </a:t>
                </a:r>
                <a14:m/>
                <a:r>
                  <a:rPr lang="tr-TR" dirty="0"/>
                  <a:t>log</a:t>
                </a:r>
                <a14:m/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Kompleks oluşum reaksiyonunu ele alalım</a:t>
                </a:r>
                <a:r>
                  <a:rPr lang="tr-TR" dirty="0"/>
                  <a:t>	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tr-TR" dirty="0" err="1" smtClean="0"/>
                  <a:t>Ag</a:t>
                </a:r>
                <a:r>
                  <a:rPr lang="tr-TR" baseline="30000" dirty="0" smtClean="0"/>
                  <a:t>+</a:t>
                </a:r>
                <a:r>
                  <a:rPr lang="tr-TR" dirty="0"/>
                  <a:t> </a:t>
                </a:r>
                <a:r>
                  <a:rPr lang="tr-TR" dirty="0" smtClean="0"/>
                  <a:t>+</a:t>
                </a:r>
                <a:r>
                  <a:rPr lang="tr-TR" dirty="0"/>
                  <a:t>2</a:t>
                </a:r>
                <a14:m/>
                <a:r>
                  <a:rPr lang="tr-TR" dirty="0"/>
                  <a:t> </a:t>
                </a:r>
                <a14:m/>
                <a:r>
                  <a:rPr lang="tr-TR" dirty="0" smtClean="0"/>
                  <a:t> </a:t>
                </a:r>
                <a:r>
                  <a:rPr lang="tr-TR" dirty="0"/>
                  <a:t>Ag</a:t>
                </a:r>
                <a14:m/>
                <a:r>
                  <a:rPr lang="tr-TR" dirty="0" smtClean="0"/>
                  <a:t>	</a:t>
                </a:r>
                <a:r>
                  <a:rPr lang="el-GR" dirty="0" smtClean="0"/>
                  <a:t>β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=</a:t>
                </a:r>
                <a14:m/>
                <a:endParaRPr lang="tr-TR" dirty="0" smtClean="0"/>
              </a:p>
              <a:p>
                <a:pPr marL="0" indent="0">
                  <a:buNone/>
                </a:pPr>
                <a14:m/>
                <a:r>
                  <a:rPr lang="tr-TR" dirty="0" smtClean="0"/>
                  <a:t>=</a:t>
                </a:r>
                <a14:m/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E =</a:t>
                </a:r>
                <a14:m/>
                <a:r>
                  <a:rPr lang="tr-TR" dirty="0"/>
                  <a:t> – </a:t>
                </a:r>
                <a14:m/>
                <a:r>
                  <a:rPr lang="tr-TR" dirty="0"/>
                  <a:t>log</a:t>
                </a:r>
                <a14:m/>
                <a:endParaRPr lang="tr-TR" dirty="0" smtClean="0"/>
              </a:p>
              <a:p>
                <a:pPr marL="0" indent="0">
                  <a:buNone/>
                </a:pPr>
                <a14:m/>
                <a:r>
                  <a:rPr lang="tr-TR" dirty="0" smtClean="0"/>
                  <a:t> 1,00 ; </a:t>
                </a:r>
                <a14:m/>
                <a:r>
                  <a:rPr lang="tr-TR" dirty="0" smtClean="0"/>
                  <a:t>=1,00 ise	E=</a:t>
                </a:r>
                <a14:m/>
                <a:endParaRPr lang="tr-TR" dirty="0" smtClean="0"/>
              </a:p>
              <a:p>
                <a:pPr marL="0" indent="0">
                  <a:buNone/>
                </a:pPr>
                <a14:m/>
                <a:r>
                  <a:rPr lang="tr-TR" dirty="0"/>
                  <a:t>=</a:t>
                </a:r>
                <a14:m/>
                <a:r>
                  <a:rPr lang="tr-TR" dirty="0"/>
                  <a:t> – </a:t>
                </a:r>
                <a14:m/>
                <a:r>
                  <a:rPr lang="tr-TR" dirty="0" err="1"/>
                  <a:t>log</a:t>
                </a:r>
                <a:r>
                  <a:rPr lang="el-GR" dirty="0"/>
                  <a:t> </a:t>
                </a:r>
                <a14:m/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5943"/>
                <a:ext cx="10515600" cy="6466113"/>
              </a:xfrm>
              <a:blipFill>
                <a:blip r:embed="rId2"/>
                <a:stretch>
                  <a:fillRect l="-1217" t="-9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68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Yer Tutucusu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788" y="418011"/>
                <a:ext cx="10315892" cy="6152606"/>
              </a:xfrm>
            </p:spPr>
            <p:txBody>
              <a:bodyPr>
                <a:normAutofit/>
              </a:bodyPr>
              <a:lstStyle/>
              <a:p>
                <a:r>
                  <a:rPr lang="tr-TR" dirty="0"/>
                  <a:t>Standart Elektrot Potansiyellerinin Kullanımı ile İlgili Sınırlamalar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b="0" dirty="0"/>
                  <a:t>Aktiviteler yerine derişim kullanılması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b="0" dirty="0"/>
                  <a:t>Diğer dengelerin </a:t>
                </a:r>
                <a:r>
                  <a:rPr lang="tr-TR" b="0" dirty="0" smtClean="0"/>
                  <a:t>etkisi</a:t>
                </a:r>
              </a:p>
              <a:p>
                <a:pPr lvl="0"/>
                <a:r>
                  <a:rPr lang="tr-TR" sz="2600" dirty="0">
                    <a:solidFill>
                      <a:prstClr val="black"/>
                    </a:solidFill>
                  </a:rPr>
                  <a:t>Formal Potansiyel</a:t>
                </a:r>
              </a:p>
              <a:p>
                <a:pPr lvl="0"/>
                <a:r>
                  <a:rPr lang="tr-TR" sz="2600" b="0" dirty="0">
                    <a:solidFill>
                      <a:prstClr val="black"/>
                    </a:solidFill>
                  </a:rPr>
                  <a:t>Sistemin </a:t>
                </a:r>
                <a:r>
                  <a:rPr lang="tr-TR" sz="2600" b="0" dirty="0" err="1">
                    <a:solidFill>
                      <a:prstClr val="black"/>
                    </a:solidFill>
                  </a:rPr>
                  <a:t>formal</a:t>
                </a:r>
                <a:r>
                  <a:rPr lang="tr-TR" sz="2600" b="0" dirty="0">
                    <a:solidFill>
                      <a:prstClr val="black"/>
                    </a:solidFill>
                  </a:rPr>
                  <a:t> potansiyeli </a:t>
                </a:r>
                <a:r>
                  <a:rPr lang="tr-TR" sz="2600" b="0" dirty="0" err="1">
                    <a:solidFill>
                      <a:prstClr val="black"/>
                    </a:solidFill>
                  </a:rPr>
                  <a:t>Nernst</a:t>
                </a:r>
                <a:r>
                  <a:rPr lang="tr-TR" sz="2600" b="0" dirty="0">
                    <a:solidFill>
                      <a:prstClr val="black"/>
                    </a:solidFill>
                  </a:rPr>
                  <a:t> eşitliğinde yer alan türlerin analitik </a:t>
                </a:r>
                <a:r>
                  <a:rPr lang="tr-TR" sz="2600" b="0" dirty="0" err="1">
                    <a:solidFill>
                      <a:prstClr val="black"/>
                    </a:solidFill>
                  </a:rPr>
                  <a:t>derişimlerinin</a:t>
                </a:r>
                <a:r>
                  <a:rPr lang="tr-TR" sz="2600" b="0" dirty="0">
                    <a:solidFill>
                      <a:prstClr val="black"/>
                    </a:solidFill>
                  </a:rPr>
                  <a:t> oranlarının birim (1,00) olduğu ve tam olarak bilindiği şartlarda SHE a karşı ölçülen yarı hücre potansiyelidir. Örneğin</a:t>
                </a:r>
              </a:p>
              <a:p>
                <a:pPr lvl="0"/>
                <a:r>
                  <a:rPr lang="tr-TR" sz="2600" b="0" dirty="0" err="1">
                    <a:solidFill>
                      <a:prstClr val="black"/>
                    </a:solidFill>
                  </a:rPr>
                  <a:t>Ag</a:t>
                </a:r>
                <a:r>
                  <a:rPr lang="tr-TR" sz="2600" b="0" baseline="30000" dirty="0">
                    <a:solidFill>
                      <a:prstClr val="black"/>
                    </a:solidFill>
                  </a:rPr>
                  <a:t>+</a:t>
                </a:r>
                <a:r>
                  <a:rPr lang="tr-TR" sz="2600" b="0" dirty="0">
                    <a:solidFill>
                      <a:prstClr val="black"/>
                    </a:solidFill>
                  </a:rPr>
                  <a:t> + e</a:t>
                </a:r>
                <a14:m>
                  <m:oMath xmlns:m="http://schemas.openxmlformats.org/officeDocument/2006/math" xmlns="">
                    <m:r>
                      <a:rPr lang="tr-TR" sz="26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sz="2600" b="0" dirty="0">
                    <a:solidFill>
                      <a:prstClr val="black"/>
                    </a:solidFill>
                  </a:rPr>
                  <a:t> </a:t>
                </a:r>
                <a:r>
                  <a:rPr lang="tr-TR" sz="2600" b="0" dirty="0" err="1">
                    <a:solidFill>
                      <a:prstClr val="black"/>
                    </a:solidFill>
                  </a:rPr>
                  <a:t>Ag</a:t>
                </a:r>
                <a:r>
                  <a:rPr lang="tr-TR" sz="2600" b="0" baseline="-25000" dirty="0">
                    <a:solidFill>
                      <a:prstClr val="black"/>
                    </a:solidFill>
                  </a:rPr>
                  <a:t>(k)		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tr-TR" sz="26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sz="2600" b="0" dirty="0">
                            <a:solidFill>
                              <a:prstClr val="black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6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Ag</m:t>
                        </m:r>
                        <m:r>
                          <a:rPr lang="tr-TR" sz="26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+/</m:t>
                        </m:r>
                        <m:r>
                          <m:rPr>
                            <m:sty m:val="p"/>
                          </m:rPr>
                          <a:rPr lang="tr-TR" sz="26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Ag</m:t>
                        </m:r>
                      </m:sub>
                      <m:sup>
                        <m:r>
                          <a:rPr lang="tr-TR" sz="26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sz="2600" b="0" dirty="0">
                    <a:solidFill>
                      <a:prstClr val="black"/>
                    </a:solidFill>
                  </a:rPr>
                  <a:t>= 0,799 V</a:t>
                </a:r>
              </a:p>
              <a:p>
                <a:pPr lvl="0"/>
                <a:r>
                  <a:rPr lang="tr-TR" sz="2600" b="0" dirty="0">
                    <a:solidFill>
                      <a:prstClr val="black"/>
                    </a:solidFill>
                  </a:rPr>
                  <a:t>Yarı reaksiyonunun 1M HClO</a:t>
                </a:r>
                <a:r>
                  <a:rPr lang="tr-TR" sz="2600" b="0" baseline="-25000" dirty="0">
                    <a:solidFill>
                      <a:prstClr val="black"/>
                    </a:solidFill>
                  </a:rPr>
                  <a:t>4</a:t>
                </a:r>
                <a:r>
                  <a:rPr lang="tr-TR" sz="2600" b="0" dirty="0">
                    <a:solidFill>
                      <a:prstClr val="black"/>
                    </a:solidFill>
                  </a:rPr>
                  <a:t> ortamında </a:t>
                </a:r>
                <a:r>
                  <a:rPr lang="tr-TR" sz="2600" b="0" dirty="0" err="1">
                    <a:solidFill>
                      <a:prstClr val="black"/>
                    </a:solidFill>
                  </a:rPr>
                  <a:t>formal</a:t>
                </a:r>
                <a:r>
                  <a:rPr lang="tr-TR" sz="2600" b="0" dirty="0">
                    <a:solidFill>
                      <a:prstClr val="black"/>
                    </a:solidFill>
                  </a:rPr>
                  <a:t> potansiyeli 0,792V bulunmuştur.</a:t>
                </a:r>
              </a:p>
              <a:p>
                <a:pPr lvl="0"/>
                <a:endParaRPr lang="tr-TR" sz="2600" b="0" dirty="0">
                  <a:solidFill>
                    <a:prstClr val="black"/>
                  </a:solidFill>
                </a:endParaRPr>
              </a:p>
              <a:p>
                <a:endParaRPr lang="tr-TR" b="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Metin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8" y="418011"/>
                <a:ext cx="10315892" cy="6152606"/>
              </a:xfrm>
              <a:blipFill>
                <a:blip r:embed="rId2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82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4949"/>
                <a:ext cx="10515600" cy="577201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tr-TR" b="1" dirty="0" smtClean="0"/>
                  <a:t>Elektrokimyasal Hücrelerde Yükseltgenme </a:t>
                </a:r>
                <a:r>
                  <a:rPr lang="tr-TR" b="1" dirty="0"/>
                  <a:t>İndirgenme </a:t>
                </a:r>
                <a:r>
                  <a:rPr lang="tr-TR" b="1" dirty="0" smtClean="0"/>
                  <a:t>Reaksiyonları</a:t>
                </a:r>
              </a:p>
              <a:p>
                <a:pPr marL="0" indent="0">
                  <a:buNone/>
                </a:pPr>
                <a:r>
                  <a:rPr lang="tr-TR" dirty="0" smtClean="0"/>
                  <a:t>	İki şekilde gerçekleştirilebilir.</a:t>
                </a:r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1- Aynı kap </a:t>
                </a:r>
                <a:r>
                  <a:rPr lang="tr-TR" dirty="0"/>
                  <a:t>içerisinde yükseltgen ve indirgen arasında doğrudan bir temas ile tepkimenin </a:t>
                </a:r>
                <a:r>
                  <a:rPr lang="tr-TR" dirty="0" smtClean="0"/>
                  <a:t>gerçekleşir.  </a:t>
                </a:r>
              </a:p>
              <a:p>
                <a:pPr marL="0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AgNO</a:t>
                </a:r>
                <a:r>
                  <a:rPr lang="tr-TR" baseline="-25000" dirty="0" smtClean="0"/>
                  <a:t>3 </a:t>
                </a:r>
                <a:r>
                  <a:rPr lang="tr-TR" dirty="0" smtClean="0"/>
                  <a:t>çözeltisine Cu tel daldırılırsa; </a:t>
                </a:r>
              </a:p>
              <a:p>
                <a:pPr marL="0" indent="0">
                  <a:buNone/>
                </a:pPr>
                <a:r>
                  <a:rPr lang="tr-TR" dirty="0" err="1" smtClean="0"/>
                  <a:t>Ag</a:t>
                </a:r>
                <a:r>
                  <a:rPr lang="tr-TR" baseline="30000" dirty="0" smtClean="0"/>
                  <a:t>+ </a:t>
                </a:r>
                <a:r>
                  <a:rPr lang="tr-TR" dirty="0" smtClean="0"/>
                  <a:t>indirgenir</a:t>
                </a:r>
                <a:r>
                  <a:rPr lang="tr-TR" dirty="0"/>
                  <a:t>	</a:t>
                </a:r>
                <a:r>
                  <a:rPr lang="tr-TR" dirty="0" err="1" smtClean="0"/>
                  <a:t>Ag</a:t>
                </a:r>
                <a:r>
                  <a:rPr lang="tr-TR" baseline="30000" dirty="0" smtClean="0"/>
                  <a:t>+ </a:t>
                </a:r>
                <a:r>
                  <a:rPr lang="tr-TR" dirty="0"/>
                  <a:t>+ e </a:t>
                </a:r>
                <a14:m/>
                <a:r>
                  <a:rPr lang="tr-TR" dirty="0"/>
                  <a:t> </a:t>
                </a:r>
                <a:r>
                  <a:rPr lang="tr-TR" dirty="0" err="1" smtClean="0"/>
                  <a:t>Ag</a:t>
                </a:r>
                <a:r>
                  <a:rPr lang="tr-TR" baseline="-25000" dirty="0" smtClean="0"/>
                  <a:t>(k)</a:t>
                </a:r>
              </a:p>
              <a:p>
                <a:pPr marL="0" indent="0">
                  <a:buNone/>
                </a:pPr>
                <a:r>
                  <a:rPr lang="tr-TR" dirty="0" smtClean="0"/>
                  <a:t>Cu</a:t>
                </a:r>
                <a:r>
                  <a:rPr lang="tr-TR" baseline="-25000" dirty="0" smtClean="0"/>
                  <a:t>(k) </a:t>
                </a:r>
                <a:r>
                  <a:rPr lang="tr-TR" dirty="0" smtClean="0"/>
                  <a:t>yükseltgenir    Cu</a:t>
                </a:r>
                <a:r>
                  <a:rPr lang="tr-TR" baseline="-25000" dirty="0" smtClean="0"/>
                  <a:t>(k)</a:t>
                </a:r>
                <a:r>
                  <a:rPr lang="tr-TR" dirty="0"/>
                  <a:t> </a:t>
                </a:r>
                <a14:m/>
                <a:r>
                  <a:rPr lang="tr-TR" dirty="0"/>
                  <a:t> </a:t>
                </a:r>
                <a:r>
                  <a:rPr lang="tr-TR" dirty="0" smtClean="0"/>
                  <a:t>Cu</a:t>
                </a:r>
                <a:r>
                  <a:rPr lang="tr-TR" baseline="30000" dirty="0" smtClean="0"/>
                  <a:t>2+</a:t>
                </a:r>
                <a:r>
                  <a:rPr lang="tr-TR" dirty="0" smtClean="0"/>
                  <a:t> + 2e</a:t>
                </a:r>
              </a:p>
              <a:p>
                <a:pPr marL="0" indent="0">
                  <a:buNone/>
                </a:pPr>
                <a:r>
                  <a:rPr lang="tr-TR" dirty="0" smtClean="0"/>
                  <a:t>	2Ag</a:t>
                </a:r>
                <a:r>
                  <a:rPr lang="tr-TR" baseline="30000" dirty="0"/>
                  <a:t>+ </a:t>
                </a:r>
                <a:r>
                  <a:rPr lang="tr-TR" dirty="0"/>
                  <a:t>+ </a:t>
                </a:r>
                <a:r>
                  <a:rPr lang="tr-TR" dirty="0" smtClean="0"/>
                  <a:t>2e </a:t>
                </a:r>
                <a14:m/>
                <a:r>
                  <a:rPr lang="tr-TR" dirty="0"/>
                  <a:t> </a:t>
                </a:r>
                <a:r>
                  <a:rPr lang="tr-TR" dirty="0" smtClean="0"/>
                  <a:t>2Ag</a:t>
                </a:r>
                <a:r>
                  <a:rPr lang="tr-TR" baseline="-25000" dirty="0" smtClean="0"/>
                  <a:t>(k</a:t>
                </a:r>
                <a:r>
                  <a:rPr lang="tr-TR" baseline="-25000" dirty="0"/>
                  <a:t>)</a:t>
                </a:r>
              </a:p>
              <a:p>
                <a:pPr marL="0" indent="0">
                  <a:buNone/>
                </a:pPr>
                <a:r>
                  <a:rPr lang="tr-TR" dirty="0" smtClean="0"/>
                  <a:t>	Cu</a:t>
                </a:r>
                <a:r>
                  <a:rPr lang="tr-TR" baseline="-25000" dirty="0" smtClean="0"/>
                  <a:t>(k</a:t>
                </a:r>
                <a:r>
                  <a:rPr lang="tr-TR" baseline="-25000" dirty="0"/>
                  <a:t>)</a:t>
                </a:r>
                <a:r>
                  <a:rPr lang="tr-TR" dirty="0"/>
                  <a:t> </a:t>
                </a:r>
                <a14:m/>
                <a:r>
                  <a:rPr lang="tr-TR" dirty="0"/>
                  <a:t> Cu</a:t>
                </a:r>
                <a:r>
                  <a:rPr lang="tr-TR" baseline="30000" dirty="0"/>
                  <a:t>2+</a:t>
                </a:r>
                <a:r>
                  <a:rPr lang="tr-TR" dirty="0"/>
                  <a:t> + 2e</a:t>
                </a:r>
              </a:p>
              <a:p>
                <a:pPr marL="0" indent="0">
                  <a:buNone/>
                </a:pPr>
                <a:r>
                  <a:rPr lang="tr-TR" dirty="0"/>
                  <a:t>+</a:t>
                </a:r>
              </a:p>
              <a:p>
                <a:pPr marL="0" indent="0">
                  <a:buNone/>
                </a:pPr>
                <a:r>
                  <a:rPr lang="tr-TR" dirty="0" smtClean="0"/>
                  <a:t>2Ag</a:t>
                </a:r>
                <a:r>
                  <a:rPr lang="tr-TR" baseline="30000" dirty="0"/>
                  <a:t>+ </a:t>
                </a:r>
                <a:r>
                  <a:rPr lang="tr-TR" dirty="0" smtClean="0"/>
                  <a:t>+ </a:t>
                </a:r>
                <a:r>
                  <a:rPr lang="tr-TR" dirty="0"/>
                  <a:t>Cu</a:t>
                </a:r>
                <a:r>
                  <a:rPr lang="tr-TR" baseline="-25000" dirty="0"/>
                  <a:t>(k)</a:t>
                </a:r>
                <a:r>
                  <a:rPr lang="tr-TR" dirty="0"/>
                  <a:t> </a:t>
                </a:r>
                <a14:m/>
                <a:r>
                  <a:rPr lang="tr-TR" dirty="0"/>
                  <a:t> 2Ag</a:t>
                </a:r>
                <a:r>
                  <a:rPr lang="tr-TR" baseline="-25000" dirty="0"/>
                  <a:t>(k</a:t>
                </a:r>
                <a:r>
                  <a:rPr lang="tr-TR" baseline="-25000" dirty="0" smtClean="0"/>
                  <a:t>)</a:t>
                </a:r>
                <a:r>
                  <a:rPr lang="tr-TR" dirty="0" smtClean="0"/>
                  <a:t> + Cu</a:t>
                </a:r>
                <a:r>
                  <a:rPr lang="tr-TR" baseline="30000" dirty="0" smtClean="0"/>
                  <a:t>2</a:t>
                </a:r>
                <a:r>
                  <a:rPr lang="tr-TR" baseline="30000" dirty="0"/>
                  <a:t>+</a:t>
                </a:r>
                <a:r>
                  <a:rPr lang="tr-TR" dirty="0"/>
                  <a:t> 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4949"/>
                <a:ext cx="10515600" cy="5772014"/>
              </a:xfrm>
              <a:blipFill>
                <a:blip r:embed="rId2"/>
                <a:stretch>
                  <a:fillRect l="-1217" t="-16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Düz Bağlayıcı 4"/>
          <p:cNvCxnSpPr/>
          <p:nvPr/>
        </p:nvCxnSpPr>
        <p:spPr>
          <a:xfrm flipV="1">
            <a:off x="838200" y="5342709"/>
            <a:ext cx="4256314" cy="13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3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6156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2- Tepkimeye giren maddelerin birbiri ile doğrudan temas etmediği bir elektrokimyasal hücrede olur</a:t>
            </a:r>
            <a:r>
              <a:rPr lang="tr-TR" dirty="0"/>
              <a:t>. </a:t>
            </a:r>
            <a:r>
              <a:rPr lang="tr-TR" dirty="0" smtClean="0"/>
              <a:t>Elektron transferinin metal iletkenlik yoluyla reaksiyon ortamının dışına alınabileceği elektrokimyasal hücrelerdir</a:t>
            </a:r>
          </a:p>
          <a:p>
            <a:pPr marL="0" indent="0">
              <a:buNone/>
            </a:pPr>
            <a:r>
              <a:rPr lang="tr-TR" b="1" dirty="0" smtClean="0"/>
              <a:t>	Elektrokimyasal Hücreler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Anot: Yükseltgenmenin olduğu elektrot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Katot: İndirgenmenin olduğu elektrot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Tuz köprüsü: </a:t>
            </a:r>
            <a:r>
              <a:rPr lang="tr-TR" dirty="0" err="1" smtClean="0"/>
              <a:t>KCl</a:t>
            </a:r>
            <a:r>
              <a:rPr lang="tr-TR" dirty="0" smtClean="0"/>
              <a:t>, KNO</a:t>
            </a:r>
            <a:r>
              <a:rPr lang="tr-TR" baseline="-25000" dirty="0" smtClean="0"/>
              <a:t>3 </a:t>
            </a:r>
            <a:r>
              <a:rPr lang="tr-TR" dirty="0" smtClean="0"/>
              <a:t>gibi doygun elektrolit  çözeltisi bulunduran gereç. İki çözeltinin karışmasını önleyerek aralarında elektriksel temas sağlar.</a:t>
            </a:r>
          </a:p>
          <a:p>
            <a:pPr marL="0" lvl="0" indent="0">
              <a:buNone/>
            </a:pPr>
            <a:r>
              <a:rPr lang="tr-TR" dirty="0" smtClean="0"/>
              <a:t>						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9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578507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Elektrokimyasal Hücre Tipleri </a:t>
            </a:r>
          </a:p>
          <a:p>
            <a:pPr marL="0" indent="0">
              <a:buNone/>
            </a:pPr>
            <a:r>
              <a:rPr lang="tr-TR" dirty="0" smtClean="0"/>
              <a:t>İki tip elektrokimyasal hücre vardır.</a:t>
            </a:r>
          </a:p>
          <a:p>
            <a:r>
              <a:rPr lang="tr-TR" dirty="0" smtClean="0"/>
              <a:t>Galvanik hücreler</a:t>
            </a:r>
          </a:p>
          <a:p>
            <a:r>
              <a:rPr lang="tr-TR" dirty="0" smtClean="0"/>
              <a:t>Elektrolitik hücreler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Galvanik </a:t>
            </a:r>
            <a:r>
              <a:rPr lang="tr-TR" dirty="0"/>
              <a:t>hücreler bir kimyasal olay yardımıyla </a:t>
            </a:r>
            <a:r>
              <a:rPr lang="tr-TR" dirty="0" smtClean="0"/>
              <a:t>elektrik </a:t>
            </a:r>
            <a:r>
              <a:rPr lang="tr-TR" dirty="0"/>
              <a:t>akımının elde edilebildiği hücrelerdir. </a:t>
            </a:r>
            <a:r>
              <a:rPr lang="tr-TR" dirty="0" smtClean="0"/>
              <a:t>Bu hücrelerde </a:t>
            </a:r>
            <a:r>
              <a:rPr lang="tr-TR" dirty="0"/>
              <a:t>iki elektrottaki tepkimeler </a:t>
            </a:r>
            <a:r>
              <a:rPr lang="tr-TR" dirty="0" smtClean="0"/>
              <a:t>kendiliğinden </a:t>
            </a:r>
            <a:r>
              <a:rPr lang="tr-TR" dirty="0"/>
              <a:t>oluşma eğilimindedir ve anottan </a:t>
            </a:r>
            <a:r>
              <a:rPr lang="tr-TR" dirty="0" err="1" smtClean="0"/>
              <a:t>katota</a:t>
            </a:r>
            <a:r>
              <a:rPr lang="tr-TR" dirty="0" smtClean="0"/>
              <a:t> </a:t>
            </a:r>
            <a:r>
              <a:rPr lang="tr-TR" dirty="0"/>
              <a:t>bir dış iletken yardımıyla elektron akışı </a:t>
            </a:r>
            <a:r>
              <a:rPr lang="tr-TR" dirty="0" smtClean="0"/>
              <a:t>	olur.</a:t>
            </a:r>
          </a:p>
          <a:p>
            <a:pPr marL="0" indent="0">
              <a:buNone/>
            </a:pPr>
            <a:r>
              <a:rPr lang="tr-TR" dirty="0" smtClean="0"/>
              <a:t>	Elektrolitik </a:t>
            </a:r>
            <a:r>
              <a:rPr lang="tr-TR" dirty="0"/>
              <a:t>hücreler, elektrik enerjisi yardımıyla kimyasal olayın gerçekleştiği hücrelerdir. Bu hücrelerin çalışması için bir elektrik enerjisi kaynağına gerek vardır. Elektrolitik hücreler elektroliz olayının gerçekleştiği hücrelerdir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465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6389"/>
                <a:ext cx="10617926" cy="59744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b="1" dirty="0" smtClean="0"/>
                  <a:t>Hücrelerin Şematik Gösterimi</a:t>
                </a:r>
              </a:p>
              <a:p>
                <a:pPr marL="0" indent="0">
                  <a:buNone/>
                </a:pPr>
                <a:r>
                  <a:rPr lang="tr-TR" dirty="0"/>
                  <a:t>2Ag</a:t>
                </a:r>
                <a:r>
                  <a:rPr lang="tr-TR" baseline="30000" dirty="0"/>
                  <a:t>+ </a:t>
                </a:r>
                <a:r>
                  <a:rPr lang="tr-TR" dirty="0"/>
                  <a:t>+ Cu</a:t>
                </a:r>
                <a:r>
                  <a:rPr lang="tr-TR" baseline="-25000" dirty="0"/>
                  <a:t>(k)</a:t>
                </a:r>
                <a:r>
                  <a:rPr lang="tr-TR" dirty="0"/>
                  <a:t> </a:t>
                </a:r>
                <a14:m/>
                <a:r>
                  <a:rPr lang="tr-TR" dirty="0"/>
                  <a:t> 2Ag</a:t>
                </a:r>
                <a:r>
                  <a:rPr lang="tr-TR" baseline="-25000" dirty="0"/>
                  <a:t>(k)</a:t>
                </a:r>
                <a:r>
                  <a:rPr lang="tr-TR" dirty="0"/>
                  <a:t> + Cu</a:t>
                </a:r>
                <a:r>
                  <a:rPr lang="tr-TR" baseline="30000" dirty="0"/>
                  <a:t>2+</a:t>
                </a:r>
                <a:r>
                  <a:rPr lang="tr-TR" dirty="0"/>
                  <a:t> </a:t>
                </a:r>
                <a:r>
                  <a:rPr lang="tr-TR" dirty="0" smtClean="0"/>
                  <a:t>reaksiyonu ile incelediğimiz galvanik hücrenin şematik gösterimi</a:t>
                </a:r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Anot sol tarafa katot sağ tarafa yazılır.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        │	Ara yüzeyi gösterir. </a:t>
                </a:r>
              </a:p>
              <a:p>
                <a:pPr marL="0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Ara yüzey : elektrot ile çözeltisi arasındaki faz sınırı</a:t>
                </a:r>
              </a:p>
              <a:p>
                <a:pPr marL="0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Derişim parantez içinde belirtilir.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       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║</a:t>
                </a:r>
                <a:r>
                  <a:rPr lang="tr-TR" dirty="0" smtClean="0"/>
                  <a:t>Tuz köprüsünün her iki ucundaki iki faz sınırı</a:t>
                </a:r>
              </a:p>
              <a:p>
                <a:pPr marL="0" indent="0">
                  <a:buNone/>
                </a:pPr>
                <a:r>
                  <a:rPr lang="tr-TR" dirty="0" smtClean="0"/>
                  <a:t>Sıvı </a:t>
                </a:r>
                <a:r>
                  <a:rPr lang="tr-TR" dirty="0"/>
                  <a:t>temas potansiyeli</a:t>
                </a:r>
                <a:r>
                  <a:rPr lang="tr-TR" dirty="0" smtClean="0"/>
                  <a:t>: Farklı </a:t>
                </a:r>
                <a:r>
                  <a:rPr lang="tr-TR" dirty="0"/>
                  <a:t>derişimdeki iki elektrolit arasında meydana gelen potansiyeldir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6389"/>
                <a:ext cx="10617926" cy="5974488"/>
              </a:xfrm>
              <a:blipFill>
                <a:blip r:embed="rId2"/>
                <a:stretch>
                  <a:fillRect l="-1206" t="-1633" r="-6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İçerik Yer Tutucusu 2"/>
          <p:cNvSpPr txBox="1">
            <a:spLocks/>
          </p:cNvSpPr>
          <p:nvPr/>
        </p:nvSpPr>
        <p:spPr>
          <a:xfrm>
            <a:off x="1676402" y="1899111"/>
            <a:ext cx="7182394" cy="587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>
                <a:solidFill>
                  <a:prstClr val="black"/>
                </a:solidFill>
              </a:rPr>
              <a:t>Cu │ Cu</a:t>
            </a:r>
            <a:r>
              <a:rPr lang="tr-TR" baseline="30000" dirty="0" smtClean="0">
                <a:solidFill>
                  <a:prstClr val="black"/>
                </a:solidFill>
              </a:rPr>
              <a:t>2+</a:t>
            </a:r>
            <a:r>
              <a:rPr lang="tr-TR" dirty="0" smtClean="0">
                <a:solidFill>
                  <a:prstClr val="black"/>
                </a:solidFill>
              </a:rPr>
              <a:t>(0,0200M) </a:t>
            </a:r>
            <a:r>
              <a:rPr lang="tr-T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║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Ag</a:t>
            </a:r>
            <a:r>
              <a:rPr lang="tr-TR" baseline="30000" dirty="0" smtClean="0">
                <a:solidFill>
                  <a:prstClr val="black"/>
                </a:solidFill>
              </a:rPr>
              <a:t>+</a:t>
            </a:r>
            <a:r>
              <a:rPr lang="tr-TR" dirty="0" smtClean="0">
                <a:solidFill>
                  <a:prstClr val="black"/>
                </a:solidFill>
              </a:rPr>
              <a:t>(0,0200M)│ </a:t>
            </a:r>
            <a:r>
              <a:rPr lang="tr-TR" dirty="0" err="1" smtClean="0">
                <a:solidFill>
                  <a:prstClr val="black"/>
                </a:solidFill>
              </a:rPr>
              <a:t>Ag</a:t>
            </a: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1878874" y="5883048"/>
            <a:ext cx="7182394" cy="587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>
                <a:solidFill>
                  <a:prstClr val="black"/>
                </a:solidFill>
              </a:rPr>
              <a:t>Cu │ CuSO</a:t>
            </a:r>
            <a:r>
              <a:rPr lang="tr-TR" baseline="-25000" dirty="0" smtClean="0">
                <a:solidFill>
                  <a:prstClr val="black"/>
                </a:solidFill>
              </a:rPr>
              <a:t>4</a:t>
            </a:r>
            <a:r>
              <a:rPr lang="tr-TR" dirty="0" smtClean="0">
                <a:solidFill>
                  <a:prstClr val="black"/>
                </a:solidFill>
              </a:rPr>
              <a:t>(0,0200M) </a:t>
            </a:r>
            <a:r>
              <a:rPr lang="tr-T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║</a:t>
            </a:r>
            <a:r>
              <a:rPr lang="tr-TR" dirty="0" smtClean="0">
                <a:solidFill>
                  <a:prstClr val="black"/>
                </a:solidFill>
              </a:rPr>
              <a:t> AgNO</a:t>
            </a:r>
            <a:r>
              <a:rPr lang="tr-TR" baseline="-25000" dirty="0" smtClean="0">
                <a:solidFill>
                  <a:prstClr val="black"/>
                </a:solidFill>
              </a:rPr>
              <a:t>3</a:t>
            </a:r>
            <a:r>
              <a:rPr lang="tr-TR" dirty="0" smtClean="0">
                <a:solidFill>
                  <a:prstClr val="black"/>
                </a:solidFill>
              </a:rPr>
              <a:t>(0,0200M) │ </a:t>
            </a:r>
            <a:r>
              <a:rPr lang="tr-TR" dirty="0" err="1" smtClean="0">
                <a:solidFill>
                  <a:prstClr val="black"/>
                </a:solidFill>
              </a:rPr>
              <a:t>Ag</a:t>
            </a: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178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0971"/>
            <a:ext cx="10591800" cy="4637315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Elektrokimyasal Hücrelerde Akımlar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tr-TR" dirty="0" smtClean="0">
                <a:solidFill>
                  <a:prstClr val="black"/>
                </a:solidFill>
              </a:rPr>
              <a:t>	Bir </a:t>
            </a:r>
            <a:r>
              <a:rPr lang="tr-TR" dirty="0">
                <a:solidFill>
                  <a:prstClr val="black"/>
                </a:solidFill>
              </a:rPr>
              <a:t>hücrede elektrik anyonların ve katyonların göçüyle </a:t>
            </a:r>
            <a:r>
              <a:rPr lang="tr-TR" dirty="0" smtClean="0">
                <a:solidFill>
                  <a:prstClr val="black"/>
                </a:solidFill>
              </a:rPr>
              <a:t>taşınır. Elektronlar dış iletkende ve elektrotlar içinde elektriği taşırlar.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tr-TR" dirty="0" smtClean="0">
                <a:solidFill>
                  <a:prstClr val="black"/>
                </a:solidFill>
              </a:rPr>
              <a:t>Çözeltinin iyonik iletkenliği anottaki yükseltgenme, katottaki indirgenme tepkimeleriyle elektrotlardaki elektrolitik iletkenlikten kaynaklanır.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858000" y="757645"/>
            <a:ext cx="4571999" cy="4898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026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4217"/>
                <a:ext cx="10515600" cy="50927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b="1" dirty="0" smtClean="0"/>
                  <a:t>Elektrot potansiyelleri</a:t>
                </a:r>
              </a:p>
              <a:p>
                <a:pPr marL="0" indent="0">
                  <a:buNone/>
                </a:pPr>
                <a:r>
                  <a:rPr lang="tr-TR" dirty="0" smtClean="0">
                    <a:solidFill>
                      <a:prstClr val="black"/>
                    </a:solidFill>
                  </a:rPr>
                  <a:t>2Ag</a:t>
                </a:r>
                <a:r>
                  <a:rPr lang="tr-TR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tr-TR" dirty="0">
                    <a:solidFill>
                      <a:prstClr val="black"/>
                    </a:solidFill>
                  </a:rPr>
                  <a:t>+ Cu</a:t>
                </a:r>
                <a:r>
                  <a:rPr lang="tr-TR" baseline="-25000" dirty="0">
                    <a:solidFill>
                      <a:prstClr val="black"/>
                    </a:solidFill>
                  </a:rPr>
                  <a:t>(k)</a:t>
                </a:r>
                <a:r>
                  <a:rPr lang="tr-T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 2Ag</a:t>
                </a:r>
                <a:r>
                  <a:rPr lang="tr-TR" baseline="-25000" dirty="0">
                    <a:solidFill>
                      <a:prstClr val="black"/>
                    </a:solidFill>
                  </a:rPr>
                  <a:t>(k)</a:t>
                </a:r>
                <a:r>
                  <a:rPr lang="tr-TR" dirty="0">
                    <a:solidFill>
                      <a:prstClr val="black"/>
                    </a:solidFill>
                  </a:rPr>
                  <a:t> + Cu</a:t>
                </a:r>
                <a:r>
                  <a:rPr lang="tr-TR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tr-TR" baseline="30000" dirty="0" smtClean="0">
                    <a:solidFill>
                      <a:prstClr val="black"/>
                    </a:solidFill>
                  </a:rPr>
                  <a:t>+</a:t>
                </a:r>
              </a:p>
              <a:p>
                <a:pPr marL="0" indent="0">
                  <a:buNone/>
                </a:pPr>
                <a:r>
                  <a:rPr lang="tr-TR" dirty="0">
                    <a:solidFill>
                      <a:prstClr val="black"/>
                    </a:solidFill>
                  </a:rPr>
                  <a:t>	</a:t>
                </a:r>
                <a:r>
                  <a:rPr lang="tr-TR" dirty="0" err="1" smtClean="0">
                    <a:solidFill>
                      <a:prstClr val="black"/>
                    </a:solidFill>
                  </a:rPr>
                  <a:t>E</a:t>
                </a:r>
                <a:r>
                  <a:rPr lang="tr-TR" baseline="-25000" dirty="0" err="1" smtClean="0">
                    <a:solidFill>
                      <a:prstClr val="black"/>
                    </a:solidFill>
                  </a:rPr>
                  <a:t>hücre</a:t>
                </a:r>
                <a:r>
                  <a:rPr lang="tr-TR" dirty="0" smtClean="0">
                    <a:solidFill>
                      <a:prstClr val="black"/>
                    </a:solidFill>
                  </a:rPr>
                  <a:t> </a:t>
                </a:r>
                <a:r>
                  <a:rPr lang="tr-TR" dirty="0">
                    <a:solidFill>
                      <a:prstClr val="black"/>
                    </a:solidFill>
                  </a:rPr>
                  <a:t>= </a:t>
                </a:r>
                <a:r>
                  <a:rPr lang="tr-TR" dirty="0" err="1">
                    <a:solidFill>
                      <a:prstClr val="black"/>
                    </a:solidFill>
                  </a:rPr>
                  <a:t>E</a:t>
                </a:r>
                <a:r>
                  <a:rPr lang="tr-TR" baseline="-25000" dirty="0" err="1">
                    <a:solidFill>
                      <a:prstClr val="black"/>
                    </a:solidFill>
                  </a:rPr>
                  <a:t>sağ</a:t>
                </a:r>
                <a:r>
                  <a:rPr lang="tr-TR" dirty="0">
                    <a:solidFill>
                      <a:prstClr val="black"/>
                    </a:solidFill>
                  </a:rPr>
                  <a:t> – </a:t>
                </a:r>
                <a:r>
                  <a:rPr lang="tr-TR" dirty="0" err="1">
                    <a:solidFill>
                      <a:prstClr val="black"/>
                    </a:solidFill>
                  </a:rPr>
                  <a:t>E</a:t>
                </a:r>
                <a:r>
                  <a:rPr lang="tr-TR" baseline="-25000" dirty="0" err="1">
                    <a:solidFill>
                      <a:prstClr val="black"/>
                    </a:solidFill>
                  </a:rPr>
                  <a:t>sol</a:t>
                </a:r>
                <a:r>
                  <a:rPr lang="tr-TR" dirty="0">
                    <a:solidFill>
                      <a:prstClr val="black"/>
                    </a:solidFill>
                  </a:rPr>
                  <a:t> = </a:t>
                </a:r>
                <a:r>
                  <a:rPr lang="tr-TR" dirty="0" err="1">
                    <a:solidFill>
                      <a:prstClr val="black"/>
                    </a:solidFill>
                  </a:rPr>
                  <a:t>E</a:t>
                </a:r>
                <a:r>
                  <a:rPr lang="tr-TR" baseline="-25000" dirty="0" err="1">
                    <a:solidFill>
                      <a:prstClr val="black"/>
                    </a:solidFill>
                  </a:rPr>
                  <a:t>katot</a:t>
                </a:r>
                <a:r>
                  <a:rPr lang="tr-TR" dirty="0">
                    <a:solidFill>
                      <a:prstClr val="black"/>
                    </a:solidFill>
                  </a:rPr>
                  <a:t> - </a:t>
                </a:r>
                <a:r>
                  <a:rPr lang="tr-TR" dirty="0" err="1">
                    <a:solidFill>
                      <a:prstClr val="black"/>
                    </a:solidFill>
                  </a:rPr>
                  <a:t>E</a:t>
                </a:r>
                <a:r>
                  <a:rPr lang="tr-TR" baseline="-25000" dirty="0" err="1">
                    <a:solidFill>
                      <a:prstClr val="black"/>
                    </a:solidFill>
                  </a:rPr>
                  <a:t>anot</a:t>
                </a:r>
                <a:r>
                  <a:rPr lang="tr-TR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tr-TR" dirty="0">
                    <a:solidFill>
                      <a:prstClr val="black"/>
                    </a:solidFill>
                  </a:rPr>
                  <a:t>	Hücre Potansiyeli (</a:t>
                </a:r>
                <a:r>
                  <a:rPr lang="tr-TR" dirty="0" err="1">
                    <a:solidFill>
                      <a:prstClr val="black"/>
                    </a:solidFill>
                  </a:rPr>
                  <a:t>E</a:t>
                </a:r>
                <a:r>
                  <a:rPr lang="tr-TR" baseline="-25000" dirty="0" err="1">
                    <a:solidFill>
                      <a:prstClr val="black"/>
                    </a:solidFill>
                  </a:rPr>
                  <a:t>hücre</a:t>
                </a:r>
                <a:r>
                  <a:rPr lang="tr-TR" dirty="0">
                    <a:solidFill>
                      <a:prstClr val="black"/>
                    </a:solidFill>
                  </a:rPr>
                  <a:t>) reaksiyonun dengede olmadığı durumdan denge durumuna ulaşma 	meylinin ölçüsüdür.</a:t>
                </a:r>
              </a:p>
              <a:p>
                <a:pPr marL="0" lvl="0" indent="0">
                  <a:buNone/>
                </a:pPr>
                <a:r>
                  <a:rPr lang="tr-TR" dirty="0">
                    <a:solidFill>
                      <a:prstClr val="black"/>
                    </a:solidFill>
                  </a:rPr>
                  <a:t>	</a:t>
                </a:r>
                <a:r>
                  <a:rPr lang="el-GR" dirty="0" smtClean="0">
                    <a:solidFill>
                      <a:prstClr val="black"/>
                    </a:solidFill>
                  </a:rPr>
                  <a:t>Δ</a:t>
                </a:r>
                <a:r>
                  <a:rPr lang="tr-TR" dirty="0">
                    <a:solidFill>
                      <a:prstClr val="black"/>
                    </a:solidFill>
                  </a:rPr>
                  <a:t>G = -</a:t>
                </a:r>
                <a:r>
                  <a:rPr lang="tr-TR" dirty="0" err="1">
                    <a:solidFill>
                      <a:prstClr val="black"/>
                    </a:solidFill>
                  </a:rPr>
                  <a:t>nFE</a:t>
                </a:r>
                <a:r>
                  <a:rPr lang="tr-TR" baseline="-25000" dirty="0" err="1">
                    <a:solidFill>
                      <a:prstClr val="black"/>
                    </a:solidFill>
                  </a:rPr>
                  <a:t>hücre</a:t>
                </a:r>
                <a:r>
                  <a:rPr lang="tr-TR" dirty="0">
                    <a:solidFill>
                      <a:prstClr val="black"/>
                    </a:solidFill>
                  </a:rPr>
                  <a:t>=-</a:t>
                </a:r>
                <a:r>
                  <a:rPr lang="tr-TR" dirty="0" err="1">
                    <a:solidFill>
                      <a:prstClr val="black"/>
                    </a:solidFill>
                  </a:rPr>
                  <a:t>RTlnK</a:t>
                </a:r>
                <a:endParaRPr lang="tr-TR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tr-TR" dirty="0">
                    <a:solidFill>
                      <a:prstClr val="black"/>
                    </a:solidFill>
                  </a:rPr>
                  <a:t>	</a:t>
                </a:r>
                <a:r>
                  <a:rPr lang="tr-TR" dirty="0" err="1">
                    <a:solidFill>
                      <a:prstClr val="black"/>
                    </a:solidFill>
                  </a:rPr>
                  <a:t>E</a:t>
                </a:r>
                <a:r>
                  <a:rPr lang="tr-TR" baseline="-25000" dirty="0" err="1">
                    <a:solidFill>
                      <a:prstClr val="black"/>
                    </a:solidFill>
                  </a:rPr>
                  <a:t>hücre</a:t>
                </a:r>
                <a14:m>
                  <m:oMath xmlns:m="http://schemas.openxmlformats.org/officeDocument/2006/math" xmlns=""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tr-TR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reaksiyon ileri yönde </a:t>
                </a:r>
                <a:r>
                  <a:rPr lang="tr-TR" dirty="0">
                    <a:solidFill>
                      <a:prstClr val="black"/>
                    </a:solidFill>
                  </a:rPr>
                  <a:t>ilerler ΔG</a:t>
                </a:r>
                <a14:m>
                  <m:oMath xmlns:m="http://schemas.openxmlformats.org/officeDocument/2006/math" xmlns=""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tr-TR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				</a:t>
                </a:r>
                <a:r>
                  <a:rPr lang="tr-TR" dirty="0" err="1">
                    <a:solidFill>
                      <a:prstClr val="black"/>
                    </a:solidFill>
                  </a:rPr>
                  <a:t>E</a:t>
                </a:r>
                <a:r>
                  <a:rPr lang="tr-TR" baseline="-25000" dirty="0" err="1">
                    <a:solidFill>
                      <a:prstClr val="black"/>
                    </a:solidFill>
                  </a:rPr>
                  <a:t>hücre</a:t>
                </a:r>
                <a:r>
                  <a:rPr lang="tr-TR" baseline="-25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 0 ise ΔG</a:t>
                </a:r>
                <a14:m>
                  <m:oMath xmlns:m="http://schemas.openxmlformats.org/officeDocument/2006/math" xmlns=""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tr-TR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 reaksiyon ileri yönde 						kendiliğinden yürümez.</a:t>
                </a:r>
              </a:p>
              <a:p>
                <a:pPr marL="0" indent="0">
                  <a:buNone/>
                </a:pPr>
                <a:endParaRPr lang="tr-TR" baseline="-25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4217"/>
                <a:ext cx="10515600" cy="5092746"/>
              </a:xfrm>
              <a:blipFill>
                <a:blip r:embed="rId2"/>
                <a:stretch>
                  <a:fillRect l="-1217" t="-20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25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9" y="2644170"/>
            <a:ext cx="7234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Yarı</a:t>
            </a:r>
            <a:r>
              <a:rPr lang="en-GB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reaksiyon</a:t>
            </a:r>
            <a:r>
              <a:rPr lang="en-GB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              </a:t>
            </a:r>
            <a:r>
              <a:rPr lang="en-GB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Standart</a:t>
            </a:r>
            <a:r>
              <a:rPr lang="en-GB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elektrot</a:t>
            </a:r>
            <a:r>
              <a:rPr lang="en-GB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pot</a:t>
            </a:r>
          </a:p>
          <a:p>
            <a:pPr lvl="0" defTabSz="914400"/>
            <a:endParaRPr lang="en-GB" sz="2400" dirty="0">
              <a:solidFill>
                <a:srgbClr val="1F497D">
                  <a:lumMod val="60000"/>
                  <a:lumOff val="40000"/>
                </a:srgbClr>
              </a:solidFill>
              <a:latin typeface="Comic Sans MS" pitchFamily="66" charset="0"/>
            </a:endParaRPr>
          </a:p>
          <a:p>
            <a:pPr lvl="0" defTabSz="914400"/>
            <a:r>
              <a:rPr lang="en-GB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Cu</a:t>
            </a:r>
            <a:r>
              <a:rPr lang="en-GB" sz="2400" baseline="30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2</a:t>
            </a:r>
            <a:r>
              <a:rPr lang="en-GB" sz="2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+ 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+ 2e</a:t>
            </a:r>
            <a:r>
              <a:rPr lang="en-GB" sz="2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-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↔ Cu(</a:t>
            </a:r>
            <a:r>
              <a:rPr lang="en-GB" sz="2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k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)		</a:t>
            </a:r>
            <a:r>
              <a:rPr lang="en-GB" sz="24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E</a:t>
            </a:r>
            <a:r>
              <a:rPr lang="en-GB" sz="2400" baseline="30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o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= +0,337 V</a:t>
            </a:r>
          </a:p>
          <a:p>
            <a:pPr lvl="0" defTabSz="914400"/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2H</a:t>
            </a:r>
            <a:r>
              <a:rPr lang="en-GB" sz="2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+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+ 2e</a:t>
            </a:r>
            <a:r>
              <a:rPr lang="en-GB" sz="2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-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↔ H</a:t>
            </a:r>
            <a:r>
              <a:rPr lang="en-GB" sz="2400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2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(g) 	</a:t>
            </a:r>
            <a:r>
              <a:rPr lang="en-GB" sz="2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	</a:t>
            </a:r>
            <a:r>
              <a:rPr lang="en-GB" sz="24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E</a:t>
            </a:r>
            <a:r>
              <a:rPr lang="en-GB" sz="2400" baseline="30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o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= 0,000 V</a:t>
            </a:r>
          </a:p>
          <a:p>
            <a:pPr lvl="0" defTabSz="914400"/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Cd</a:t>
            </a:r>
            <a:r>
              <a:rPr lang="en-GB" sz="2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2+ 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+ 2e</a:t>
            </a:r>
            <a:r>
              <a:rPr lang="en-GB" sz="2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-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↔ Cd(</a:t>
            </a:r>
            <a:r>
              <a:rPr lang="en-GB" sz="2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k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)		</a:t>
            </a:r>
            <a:r>
              <a:rPr lang="en-GB" sz="24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E</a:t>
            </a:r>
            <a:r>
              <a:rPr lang="en-GB" sz="2400" baseline="30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o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= -0,403</a:t>
            </a:r>
          </a:p>
          <a:p>
            <a:pPr lvl="0" defTabSz="914400"/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Zn</a:t>
            </a:r>
            <a:r>
              <a:rPr lang="en-GB" sz="2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2+ 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+ 2e</a:t>
            </a:r>
            <a:r>
              <a:rPr lang="en-GB" sz="2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-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 ↔ Zn(</a:t>
            </a:r>
            <a:r>
              <a:rPr lang="en-GB" sz="2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k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)		</a:t>
            </a:r>
            <a:r>
              <a:rPr lang="en-GB" sz="24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E</a:t>
            </a:r>
            <a:r>
              <a:rPr lang="en-GB" sz="2400" baseline="30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o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= -0,763</a:t>
            </a:r>
          </a:p>
        </p:txBody>
      </p:sp>
    </p:spTree>
    <p:extLst>
      <p:ext uri="{BB962C8B-B14F-4D97-AF65-F5344CB8AC3E}">
        <p14:creationId xmlns:p14="http://schemas.microsoft.com/office/powerpoint/2010/main" val="35242474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493</Words>
  <Application>Microsoft Macintosh PowerPoint</Application>
  <PresentationFormat>Custom</PresentationFormat>
  <Paragraphs>157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Teması</vt:lpstr>
      <vt:lpstr>Breeze</vt:lpstr>
      <vt:lpstr>KİM0220 Analitik Kimya II  Elektrokimyaya Giriş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Kompleksleşme Reaksiyonları ve Titrasyonları</dc:title>
  <dc:creator>Windows Kullanıcısı</dc:creator>
  <cp:lastModifiedBy>ZEHRA YAZAN</cp:lastModifiedBy>
  <cp:revision>188</cp:revision>
  <dcterms:created xsi:type="dcterms:W3CDTF">2020-03-21T09:32:10Z</dcterms:created>
  <dcterms:modified xsi:type="dcterms:W3CDTF">2020-12-01T10:57:49Z</dcterms:modified>
</cp:coreProperties>
</file>