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1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9724-C78E-9E42-B899-ED9DDC055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5815199" cy="2262781"/>
          </a:xfrm>
        </p:spPr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Virginia Woolf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31D80-893A-A94F-A638-0E210E4C06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TR" sz="2000" dirty="0">
                <a:solidFill>
                  <a:schemeClr val="tx1"/>
                </a:solidFill>
              </a:rPr>
              <a:t>     </a:t>
            </a:r>
            <a:r>
              <a:rPr lang="en-TR" sz="2000" i="1" dirty="0">
                <a:solidFill>
                  <a:schemeClr val="tx1"/>
                </a:solidFill>
              </a:rPr>
              <a:t>A Haunted House: The Complete Shorter Fiction</a:t>
            </a:r>
            <a:r>
              <a:rPr lang="en-TR" sz="2000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C1AB2DB-38F0-CB41-80C1-9D489E11E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738" y="127747"/>
            <a:ext cx="3019788" cy="477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8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1BE9-6D02-C14F-AF50-03FC47F7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Snail vs The Insect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A0E84-1017-0847-A263-F6A0549003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The Snail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F324D-C024-2C4D-9FE5-C8B8EE1BEE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TR" dirty="0"/>
              <a:t>moving very slightly</a:t>
            </a:r>
          </a:p>
          <a:p>
            <a:r>
              <a:rPr lang="en-TR" dirty="0"/>
              <a:t>has a definite goal</a:t>
            </a:r>
          </a:p>
          <a:p>
            <a:r>
              <a:rPr lang="en-TR" dirty="0"/>
              <a:t>makes progress</a:t>
            </a:r>
          </a:p>
          <a:p>
            <a:r>
              <a:rPr lang="en-TR" dirty="0"/>
              <a:t>looks for solutions, considers possibilities, makes decisions: “whether to circumvent the arched tent of a dead leaf or to breast it”</a:t>
            </a:r>
          </a:p>
          <a:p>
            <a:endParaRPr lang="en-T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61AE9-7DDE-EB4B-AAC1-F1B5727C2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dirty="0"/>
              <a:t>The Insect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454E8-D762-A646-8CA6-C7EF3224FD5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TR" dirty="0"/>
              <a:t>high-stepping, rapid movements</a:t>
            </a:r>
          </a:p>
          <a:p>
            <a:r>
              <a:rPr lang="en-TR" dirty="0"/>
              <a:t>impulsive: “stepped off as rapidly and strangely in the opposite direction.”</a:t>
            </a:r>
          </a:p>
          <a:p>
            <a:r>
              <a:rPr lang="en-TR" dirty="0"/>
              <a:t>moves back and forth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381460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23F90-DC9E-5843-9CFC-9A877D3A9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Experimental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5F2D7-5107-4D47-A0CC-7DCD9B9F0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000" dirty="0">
                <a:solidFill>
                  <a:schemeClr val="tx1"/>
                </a:solidFill>
              </a:rPr>
              <a:t>Human &amp; non-human figures, colours, sounds are all blended in one narrative.</a:t>
            </a:r>
          </a:p>
          <a:p>
            <a:r>
              <a:rPr lang="en-TR" sz="2000" dirty="0">
                <a:solidFill>
                  <a:schemeClr val="tx1"/>
                </a:solidFill>
              </a:rPr>
              <a:t>When the snail comes to the foreground, the couples turn into mere colours; the snail becomes the focalizer.</a:t>
            </a:r>
          </a:p>
          <a:p>
            <a:r>
              <a:rPr lang="en-TR" sz="2000" dirty="0">
                <a:solidFill>
                  <a:schemeClr val="tx1"/>
                </a:solidFill>
              </a:rPr>
              <a:t>Life is happening around the snail and its struggle to go past the dead leaf.</a:t>
            </a:r>
          </a:p>
          <a:p>
            <a:r>
              <a:rPr lang="en-TR" sz="2000" dirty="0">
                <a:solidFill>
                  <a:schemeClr val="tx1"/>
                </a:solidFill>
              </a:rPr>
              <a:t>Everyone has different struggles, different memories, different goals, and they are ignorant of the struggles, memories, goals of the others. </a:t>
            </a:r>
          </a:p>
          <a:p>
            <a:r>
              <a:rPr lang="en-TR" sz="2000" dirty="0">
                <a:solidFill>
                  <a:schemeClr val="tx1"/>
                </a:solidFill>
              </a:rPr>
              <a:t>Life goes on either way (the final paragraph). </a:t>
            </a:r>
          </a:p>
        </p:txBody>
      </p:sp>
    </p:spTree>
    <p:extLst>
      <p:ext uri="{BB962C8B-B14F-4D97-AF65-F5344CB8AC3E}">
        <p14:creationId xmlns:p14="http://schemas.microsoft.com/office/powerpoint/2010/main" val="75448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7ED6D-BC04-CE41-8938-25783676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Stories to be discussed: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077F7-4425-E747-83C5-FE8BBBD0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“Kew Gardens”</a:t>
            </a:r>
          </a:p>
          <a:p>
            <a:pPr marL="0" indent="0">
              <a:buNone/>
            </a:pPr>
            <a:endParaRPr lang="en-TR" sz="2400" dirty="0">
              <a:solidFill>
                <a:schemeClr val="tx1"/>
              </a:solidFill>
            </a:endParaRPr>
          </a:p>
          <a:p>
            <a:r>
              <a:rPr lang="en-TR" sz="2400" dirty="0">
                <a:solidFill>
                  <a:schemeClr val="tx1"/>
                </a:solidFill>
              </a:rPr>
              <a:t>“Mrs Dalloway in Bond Street”</a:t>
            </a:r>
          </a:p>
        </p:txBody>
      </p:sp>
    </p:spTree>
    <p:extLst>
      <p:ext uri="{BB962C8B-B14F-4D97-AF65-F5344CB8AC3E}">
        <p14:creationId xmlns:p14="http://schemas.microsoft.com/office/powerpoint/2010/main" val="126158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9612C-1B99-E540-AF78-6702CAA0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Woolf’s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C9BCB-536F-084F-9CB6-FA8D7306F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i="1" dirty="0">
                <a:solidFill>
                  <a:schemeClr val="tx1"/>
                </a:solidFill>
              </a:rPr>
              <a:t>The Voyage Out</a:t>
            </a:r>
          </a:p>
          <a:p>
            <a:r>
              <a:rPr lang="en-TR" i="1" dirty="0">
                <a:solidFill>
                  <a:schemeClr val="tx1"/>
                </a:solidFill>
              </a:rPr>
              <a:t>Night and Day</a:t>
            </a:r>
          </a:p>
          <a:p>
            <a:r>
              <a:rPr lang="en-TR" i="1" dirty="0">
                <a:solidFill>
                  <a:schemeClr val="tx1"/>
                </a:solidFill>
              </a:rPr>
              <a:t>Jacob’s Room</a:t>
            </a:r>
          </a:p>
          <a:p>
            <a:r>
              <a:rPr lang="en-TR" i="1" dirty="0">
                <a:solidFill>
                  <a:schemeClr val="tx1"/>
                </a:solidFill>
              </a:rPr>
              <a:t>Mrs Dalloway</a:t>
            </a:r>
          </a:p>
          <a:p>
            <a:r>
              <a:rPr lang="en-TR" i="1" dirty="0">
                <a:solidFill>
                  <a:schemeClr val="tx1"/>
                </a:solidFill>
              </a:rPr>
              <a:t>To the Lighthouse</a:t>
            </a:r>
          </a:p>
          <a:p>
            <a:r>
              <a:rPr lang="en-TR" i="1" dirty="0">
                <a:solidFill>
                  <a:schemeClr val="tx1"/>
                </a:solidFill>
              </a:rPr>
              <a:t>Orlando</a:t>
            </a:r>
          </a:p>
          <a:p>
            <a:r>
              <a:rPr lang="en-TR" i="1" dirty="0">
                <a:solidFill>
                  <a:schemeClr val="tx1"/>
                </a:solidFill>
              </a:rPr>
              <a:t>The Waves</a:t>
            </a:r>
          </a:p>
          <a:p>
            <a:r>
              <a:rPr lang="en-TR" i="1" dirty="0">
                <a:solidFill>
                  <a:schemeClr val="tx1"/>
                </a:solidFill>
              </a:rPr>
              <a:t>The Years</a:t>
            </a:r>
          </a:p>
          <a:p>
            <a:r>
              <a:rPr lang="en-TR" i="1" dirty="0">
                <a:solidFill>
                  <a:schemeClr val="tx1"/>
                </a:solidFill>
              </a:rPr>
              <a:t>Between the Acts</a:t>
            </a:r>
          </a:p>
          <a:p>
            <a:endParaRPr lang="en-TR" i="1" dirty="0"/>
          </a:p>
        </p:txBody>
      </p:sp>
    </p:spTree>
    <p:extLst>
      <p:ext uri="{BB962C8B-B14F-4D97-AF65-F5344CB8AC3E}">
        <p14:creationId xmlns:p14="http://schemas.microsoft.com/office/powerpoint/2010/main" val="155155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022-73B1-0E48-AE51-F0603948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“Kew Gardens”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0191A-CC8F-FA4B-B339-B62BCE569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the style is similar to Joyce’s</a:t>
            </a:r>
          </a:p>
          <a:p>
            <a:r>
              <a:rPr lang="en-TR" sz="2400" dirty="0">
                <a:solidFill>
                  <a:schemeClr val="tx1"/>
                </a:solidFill>
              </a:rPr>
              <a:t>an impression</a:t>
            </a:r>
          </a:p>
          <a:p>
            <a:r>
              <a:rPr lang="en-TR" sz="2400" dirty="0">
                <a:solidFill>
                  <a:schemeClr val="tx1"/>
                </a:solidFill>
              </a:rPr>
              <a:t>a portrait of the garden through the eyes of the people walking in it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third person narrator</a:t>
            </a:r>
          </a:p>
          <a:p>
            <a:r>
              <a:rPr lang="en-TR" sz="2400" dirty="0">
                <a:solidFill>
                  <a:schemeClr val="tx1"/>
                </a:solidFill>
              </a:rPr>
              <a:t>focalizers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symbolism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endParaRPr lang="en-TR" dirty="0"/>
          </a:p>
          <a:p>
            <a:pPr>
              <a:buAutoNum type="arabicPeriod"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2489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E4BD-2574-B148-9B64-63EC395A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R" b="1" dirty="0">
                <a:solidFill>
                  <a:srgbClr val="C00000"/>
                </a:solidFill>
              </a:rPr>
              <a:t>G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TR" b="1" dirty="0">
                <a:solidFill>
                  <a:srgbClr val="C00000"/>
                </a:solidFill>
              </a:rPr>
              <a:t>neral to Specific: Zooming into the Portrait</a:t>
            </a:r>
            <a:br>
              <a:rPr lang="en-TR" b="1" dirty="0">
                <a:solidFill>
                  <a:srgbClr val="C00000"/>
                </a:solidFill>
              </a:rPr>
            </a:br>
            <a:endParaRPr lang="en-T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B854B-7605-F740-9AF5-5A259D5DE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AutoNum type="arabicPeriod"/>
            </a:pPr>
            <a:r>
              <a:rPr lang="en-TR" sz="2400" dirty="0">
                <a:solidFill>
                  <a:schemeClr val="tx1"/>
                </a:solidFill>
              </a:rPr>
              <a:t>Description of the garden: flowers, colours, light, people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TR" sz="2400" dirty="0">
                <a:solidFill>
                  <a:schemeClr val="tx1"/>
                </a:solidFill>
              </a:rPr>
              <a:t>The movement of the people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TR" sz="2400" dirty="0">
                <a:solidFill>
                  <a:schemeClr val="tx1"/>
                </a:solidFill>
              </a:rPr>
              <a:t>A specific couple</a:t>
            </a:r>
          </a:p>
          <a:p>
            <a:pPr lvl="1">
              <a:lnSpc>
                <a:spcPct val="150000"/>
              </a:lnSpc>
            </a:pPr>
            <a:r>
              <a:rPr lang="en-TR" sz="2200" dirty="0">
                <a:solidFill>
                  <a:schemeClr val="tx1"/>
                </a:solidFill>
              </a:rPr>
              <a:t>a married couple with children</a:t>
            </a:r>
          </a:p>
          <a:p>
            <a:pPr lvl="1">
              <a:lnSpc>
                <a:spcPct val="150000"/>
              </a:lnSpc>
            </a:pPr>
            <a:r>
              <a:rPr lang="en-TR" sz="2200" dirty="0">
                <a:solidFill>
                  <a:schemeClr val="tx1"/>
                </a:solidFill>
              </a:rPr>
              <a:t>two men – one younger, one older</a:t>
            </a:r>
          </a:p>
          <a:p>
            <a:pPr lvl="1">
              <a:lnSpc>
                <a:spcPct val="150000"/>
              </a:lnSpc>
            </a:pPr>
            <a:r>
              <a:rPr lang="en-TR" sz="2200" dirty="0">
                <a:solidFill>
                  <a:schemeClr val="tx1"/>
                </a:solidFill>
              </a:rPr>
              <a:t>two lower middle class elderly women</a:t>
            </a:r>
          </a:p>
          <a:p>
            <a:pPr lvl="1">
              <a:lnSpc>
                <a:spcPct val="150000"/>
              </a:lnSpc>
            </a:pPr>
            <a:r>
              <a:rPr lang="en-TR" sz="2200" dirty="0">
                <a:solidFill>
                  <a:schemeClr val="tx1"/>
                </a:solidFill>
              </a:rPr>
              <a:t>a young man and a young woman</a:t>
            </a:r>
          </a:p>
          <a:p>
            <a:pPr>
              <a:lnSpc>
                <a:spcPct val="150000"/>
              </a:lnSpc>
            </a:pPr>
            <a:endParaRPr lang="en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72971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1A577-AFBE-E14A-891C-4791FE312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green-blue: the Earth</a:t>
            </a:r>
          </a:p>
          <a:p>
            <a:r>
              <a:rPr lang="en-TR" sz="2400" dirty="0">
                <a:solidFill>
                  <a:schemeClr val="tx1"/>
                </a:solidFill>
              </a:rPr>
              <a:t>People are born; they have substance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They keep moving around</a:t>
            </a:r>
          </a:p>
          <a:p>
            <a:r>
              <a:rPr lang="en-TR" sz="2400">
                <a:solidFill>
                  <a:schemeClr val="tx1"/>
                </a:solidFill>
              </a:rPr>
              <a:t>Substance dissolves: they die</a:t>
            </a:r>
            <a:endParaRPr lang="en-TR" sz="2400" dirty="0">
              <a:solidFill>
                <a:schemeClr val="tx1"/>
              </a:solidFill>
            </a:endParaRPr>
          </a:p>
          <a:p>
            <a:r>
              <a:rPr lang="en-TR" sz="2400" dirty="0">
                <a:solidFill>
                  <a:schemeClr val="tx1"/>
                </a:solidFill>
              </a:rPr>
              <a:t>Life: walking in the garden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BDA29-5020-9143-A736-BCFFB4F6D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95082" y="616977"/>
            <a:ext cx="3505199" cy="5244073"/>
          </a:xfrm>
        </p:spPr>
        <p:txBody>
          <a:bodyPr>
            <a:noAutofit/>
          </a:bodyPr>
          <a:lstStyle/>
          <a:p>
            <a:pPr algn="ctr"/>
            <a:r>
              <a:rPr lang="en-TR" sz="2200" dirty="0">
                <a:solidFill>
                  <a:schemeClr val="tx1"/>
                </a:solidFill>
              </a:rPr>
              <a:t>“Thus one couple after another with much the same irregular and aimless movement passed the flower-bed and were enveloped in layer after layer of green-blue vapour, in which at first their bodies had substance and a dash of colour, but later both substance and colour dissolved in the green-blue atmosphere.”</a:t>
            </a:r>
          </a:p>
        </p:txBody>
      </p:sp>
    </p:spTree>
    <p:extLst>
      <p:ext uri="{BB962C8B-B14F-4D97-AF65-F5344CB8AC3E}">
        <p14:creationId xmlns:p14="http://schemas.microsoft.com/office/powerpoint/2010/main" val="171644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69D7B-BDF3-534E-890F-D4743F464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TR" sz="2400" dirty="0">
                <a:solidFill>
                  <a:schemeClr val="tx1"/>
                </a:solidFill>
              </a:rPr>
              <a:t>How each couple perceives the garden and what they talk about depends on their individual circumstances: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their social standing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their age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their circumstances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their outlook on life</a:t>
            </a:r>
          </a:p>
        </p:txBody>
      </p:sp>
    </p:spTree>
    <p:extLst>
      <p:ext uri="{BB962C8B-B14F-4D97-AF65-F5344CB8AC3E}">
        <p14:creationId xmlns:p14="http://schemas.microsoft.com/office/powerpoint/2010/main" val="59649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B06-83AE-B546-BF36-186B59CA7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5479D-CBD7-D64D-B3F5-15352EADC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400" dirty="0">
                <a:solidFill>
                  <a:schemeClr val="tx1"/>
                </a:solidFill>
              </a:rPr>
              <a:t>memory of the past &amp; relationships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war</a:t>
            </a:r>
          </a:p>
          <a:p>
            <a:r>
              <a:rPr lang="en-TR" sz="2400" dirty="0">
                <a:solidFill>
                  <a:schemeClr val="tx1"/>
                </a:solidFill>
              </a:rPr>
              <a:t>social differences</a:t>
            </a:r>
          </a:p>
          <a:p>
            <a:r>
              <a:rPr lang="en-TR" sz="2400" dirty="0">
                <a:solidFill>
                  <a:schemeClr val="tx1"/>
                </a:solidFill>
              </a:rPr>
              <a:t>past vs present</a:t>
            </a:r>
          </a:p>
          <a:p>
            <a:r>
              <a:rPr lang="en-TR" sz="2400" dirty="0">
                <a:solidFill>
                  <a:schemeClr val="tx1"/>
                </a:solidFill>
              </a:rPr>
              <a:t>young vs old</a:t>
            </a:r>
          </a:p>
          <a:p>
            <a:pPr marL="0" indent="0">
              <a:buNone/>
            </a:pPr>
            <a:endParaRPr lang="en-TR" dirty="0"/>
          </a:p>
          <a:p>
            <a:endParaRPr lang="en-TR" dirty="0"/>
          </a:p>
          <a:p>
            <a:endParaRPr lang="en-TR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79229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54EDB-FDF3-C441-A718-D3ABCA0A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0A19-FD0E-0748-B6CE-5D3621224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the dragonfly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square silver shoe buckle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snail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green insect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garden</a:t>
            </a:r>
          </a:p>
        </p:txBody>
      </p:sp>
    </p:spTree>
    <p:extLst>
      <p:ext uri="{BB962C8B-B14F-4D97-AF65-F5344CB8AC3E}">
        <p14:creationId xmlns:p14="http://schemas.microsoft.com/office/powerpoint/2010/main" val="28557602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434</Words>
  <Application>Microsoft Macintosh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Virginia Woolf</vt:lpstr>
      <vt:lpstr>Stories to be discussed:</vt:lpstr>
      <vt:lpstr>Woolf’s Works</vt:lpstr>
      <vt:lpstr>“Kew Gardens”</vt:lpstr>
      <vt:lpstr>General to Specific: Zooming into the Portrait </vt:lpstr>
      <vt:lpstr>PowerPoint Presentation</vt:lpstr>
      <vt:lpstr>PowerPoint Presentation</vt:lpstr>
      <vt:lpstr>Themes</vt:lpstr>
      <vt:lpstr>Symbols</vt:lpstr>
      <vt:lpstr>The Snail vs The Insect</vt:lpstr>
      <vt:lpstr>Experimental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Woolf</dc:title>
  <dc:creator>Seda.Peksen</dc:creator>
  <cp:lastModifiedBy>Seda.Peksen</cp:lastModifiedBy>
  <cp:revision>30</cp:revision>
  <dcterms:created xsi:type="dcterms:W3CDTF">2020-09-25T11:13:26Z</dcterms:created>
  <dcterms:modified xsi:type="dcterms:W3CDTF">2022-04-20T18:02:39Z</dcterms:modified>
</cp:coreProperties>
</file>