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5118"/>
  </p:normalViewPr>
  <p:slideViewPr>
    <p:cSldViewPr snapToGrid="0" snapToObjects="1">
      <p:cViewPr varScale="1">
        <p:scale>
          <a:sx n="95" d="100"/>
          <a:sy n="95"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5565BFCA-FA76-1948-9050-9B57C8A98A85}" type="datetimeFigureOut">
              <a:rPr lang="tr-TR" smtClean="0"/>
              <a:t>20.03.2021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49130283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65BFCA-FA76-1948-9050-9B57C8A98A85}" type="datetimeFigureOut">
              <a:rPr lang="tr-TR" smtClean="0"/>
              <a:t>20.03.2021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779172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65BFCA-FA76-1948-9050-9B57C8A98A85}" type="datetimeFigureOut">
              <a:rPr lang="tr-TR" smtClean="0"/>
              <a:t>20.03.2021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28019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565BFCA-FA76-1948-9050-9B57C8A98A85}" type="datetimeFigureOut">
              <a:rPr lang="tr-TR" smtClean="0"/>
              <a:t>20.03.2021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595704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5565BFCA-FA76-1948-9050-9B57C8A98A85}" type="datetimeFigureOut">
              <a:rPr lang="tr-TR" smtClean="0"/>
              <a:t>20.03.2021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4429334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5565BFCA-FA76-1948-9050-9B57C8A98A85}" type="datetimeFigureOut">
              <a:rPr lang="tr-TR" smtClean="0"/>
              <a:t>20.03.2021</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46770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5565BFCA-FA76-1948-9050-9B57C8A98A85}" type="datetimeFigureOut">
              <a:rPr lang="tr-TR" smtClean="0"/>
              <a:t>20.03.2021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0ACE43-0C45-FF4D-A4D5-62DDDFB63BD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416100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565BFCA-FA76-1948-9050-9B57C8A98A85}" type="datetimeFigureOut">
              <a:rPr lang="tr-TR" smtClean="0"/>
              <a:t>20.03.2021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3342261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5BFCA-FA76-1948-9050-9B57C8A98A85}" type="datetimeFigureOut">
              <a:rPr lang="tr-TR" smtClean="0"/>
              <a:t>20.03.2021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207751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5565BFCA-FA76-1948-9050-9B57C8A98A85}" type="datetimeFigureOut">
              <a:rPr lang="tr-TR" smtClean="0"/>
              <a:t>20.03.2021</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1390030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5565BFCA-FA76-1948-9050-9B57C8A98A85}" type="datetimeFigureOut">
              <a:rPr lang="tr-TR" smtClean="0"/>
              <a:t>20.03.2021</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020ACE43-0C45-FF4D-A4D5-62DDDFB63BD6}" type="slidenum">
              <a:rPr lang="tr-TR" smtClean="0"/>
              <a:t>‹#›</a:t>
            </a:fld>
            <a:endParaRPr lang="tr-TR"/>
          </a:p>
        </p:txBody>
      </p:sp>
    </p:spTree>
    <p:extLst>
      <p:ext uri="{BB962C8B-B14F-4D97-AF65-F5344CB8AC3E}">
        <p14:creationId xmlns:p14="http://schemas.microsoft.com/office/powerpoint/2010/main" val="992075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5565BFCA-FA76-1948-9050-9B57C8A98A85}" type="datetimeFigureOut">
              <a:rPr lang="tr-TR" smtClean="0"/>
              <a:t>20.03.2021</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20ACE43-0C45-FF4D-A4D5-62DDDFB63BD6}" type="slidenum">
              <a:rPr lang="tr-TR" smtClean="0"/>
              <a:t>‹#›</a:t>
            </a:fld>
            <a:endParaRPr lang="tr-TR"/>
          </a:p>
        </p:txBody>
      </p:sp>
    </p:spTree>
    <p:extLst>
      <p:ext uri="{BB962C8B-B14F-4D97-AF65-F5344CB8AC3E}">
        <p14:creationId xmlns:p14="http://schemas.microsoft.com/office/powerpoint/2010/main" val="26770808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DE0637-C5F0-B748-80FB-574C98B4FD7F}"/>
              </a:ext>
            </a:extLst>
          </p:cNvPr>
          <p:cNvSpPr>
            <a:spLocks noGrp="1"/>
          </p:cNvSpPr>
          <p:nvPr>
            <p:ph type="ctrTitle"/>
          </p:nvPr>
        </p:nvSpPr>
        <p:spPr/>
        <p:txBody>
          <a:bodyPr/>
          <a:lstStyle/>
          <a:p>
            <a:r>
              <a:rPr lang="tr-TR" dirty="0"/>
              <a:t>Kentli Hakları</a:t>
            </a:r>
            <a:br>
              <a:rPr lang="tr-TR" dirty="0"/>
            </a:br>
            <a:endParaRPr lang="tr-TR" dirty="0"/>
          </a:p>
        </p:txBody>
      </p:sp>
      <p:sp>
        <p:nvSpPr>
          <p:cNvPr id="3" name="Alt Başlık 2">
            <a:extLst>
              <a:ext uri="{FF2B5EF4-FFF2-40B4-BE49-F238E27FC236}">
                <a16:creationId xmlns:a16="http://schemas.microsoft.com/office/drawing/2014/main" id="{E5B37766-F3FA-F14A-9E51-96404F9B110F}"/>
              </a:ext>
            </a:extLst>
          </p:cNvPr>
          <p:cNvSpPr>
            <a:spLocks noGrp="1"/>
          </p:cNvSpPr>
          <p:nvPr>
            <p:ph type="subTitle" idx="1"/>
          </p:nvPr>
        </p:nvSpPr>
        <p:spPr/>
        <p:txBody>
          <a:bodyPr/>
          <a:lstStyle/>
          <a:p>
            <a:r>
              <a:rPr lang="tr-TR" dirty="0"/>
              <a:t>Konu 3</a:t>
            </a:r>
          </a:p>
          <a:p>
            <a:r>
              <a:rPr lang="tr-TR" dirty="0"/>
              <a:t>Kıvılcım Ertan</a:t>
            </a:r>
          </a:p>
        </p:txBody>
      </p:sp>
    </p:spTree>
    <p:extLst>
      <p:ext uri="{BB962C8B-B14F-4D97-AF65-F5344CB8AC3E}">
        <p14:creationId xmlns:p14="http://schemas.microsoft.com/office/powerpoint/2010/main" val="3208461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176A4E-E0E4-6748-A4FF-1F8195FD8990}"/>
              </a:ext>
            </a:extLst>
          </p:cNvPr>
          <p:cNvSpPr>
            <a:spLocks noGrp="1"/>
          </p:cNvSpPr>
          <p:nvPr>
            <p:ph type="title"/>
          </p:nvPr>
        </p:nvSpPr>
        <p:spPr/>
        <p:txBody>
          <a:bodyPr/>
          <a:lstStyle/>
          <a:p>
            <a:r>
              <a:rPr lang="tr-TR" dirty="0"/>
              <a:t>Kentleşme</a:t>
            </a:r>
          </a:p>
        </p:txBody>
      </p:sp>
      <p:sp>
        <p:nvSpPr>
          <p:cNvPr id="3" name="İçerik Yer Tutucusu 2">
            <a:extLst>
              <a:ext uri="{FF2B5EF4-FFF2-40B4-BE49-F238E27FC236}">
                <a16:creationId xmlns:a16="http://schemas.microsoft.com/office/drawing/2014/main" id="{0C3CD82A-AE13-304B-A14A-02C11587344C}"/>
              </a:ext>
            </a:extLst>
          </p:cNvPr>
          <p:cNvSpPr>
            <a:spLocks noGrp="1"/>
          </p:cNvSpPr>
          <p:nvPr>
            <p:ph idx="1"/>
          </p:nvPr>
        </p:nvSpPr>
        <p:spPr/>
        <p:txBody>
          <a:bodyPr/>
          <a:lstStyle/>
          <a:p>
            <a:r>
              <a:rPr lang="tr-TR" sz="2400" dirty="0"/>
              <a:t>Tekeli’ye göre; kentleşme kavramı, toplumsal açıdan şu üç başlık altında özel bir önem taşır:</a:t>
            </a:r>
          </a:p>
          <a:p>
            <a:pPr lvl="0"/>
            <a:r>
              <a:rPr lang="tr-TR" sz="2400" dirty="0"/>
              <a:t>1.kentin nasıl bir olgu olarak görüldüğü ve varlığının neye bağlı olduğu;</a:t>
            </a:r>
          </a:p>
          <a:p>
            <a:pPr lvl="0"/>
            <a:r>
              <a:rPr lang="tr-TR" sz="2400" dirty="0"/>
              <a:t>2.kentleşmenin nasıl bir toplumsal değişme anlayışı içine oturtulduğu;</a:t>
            </a:r>
          </a:p>
          <a:p>
            <a:pPr lvl="0"/>
            <a:r>
              <a:rPr lang="tr-TR" sz="2400" dirty="0"/>
              <a:t>3.hangi coğrafi referansla anlaşılması gerektiği.</a:t>
            </a:r>
          </a:p>
          <a:p>
            <a:endParaRPr lang="tr-TR" dirty="0"/>
          </a:p>
        </p:txBody>
      </p:sp>
    </p:spTree>
    <p:extLst>
      <p:ext uri="{BB962C8B-B14F-4D97-AF65-F5344CB8AC3E}">
        <p14:creationId xmlns:p14="http://schemas.microsoft.com/office/powerpoint/2010/main" val="2542497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876FC8-D288-5144-A7F5-289787797541}"/>
              </a:ext>
            </a:extLst>
          </p:cNvPr>
          <p:cNvSpPr>
            <a:spLocks noGrp="1"/>
          </p:cNvSpPr>
          <p:nvPr>
            <p:ph type="title"/>
          </p:nvPr>
        </p:nvSpPr>
        <p:spPr/>
        <p:txBody>
          <a:bodyPr/>
          <a:lstStyle/>
          <a:p>
            <a:r>
              <a:rPr lang="tr-TR" dirty="0"/>
              <a:t>Kent</a:t>
            </a:r>
          </a:p>
        </p:txBody>
      </p:sp>
      <p:sp>
        <p:nvSpPr>
          <p:cNvPr id="3" name="İçerik Yer Tutucusu 2">
            <a:extLst>
              <a:ext uri="{FF2B5EF4-FFF2-40B4-BE49-F238E27FC236}">
                <a16:creationId xmlns:a16="http://schemas.microsoft.com/office/drawing/2014/main" id="{2BC97CF5-5F96-5D49-8814-EF84E72A3B30}"/>
              </a:ext>
            </a:extLst>
          </p:cNvPr>
          <p:cNvSpPr>
            <a:spLocks noGrp="1"/>
          </p:cNvSpPr>
          <p:nvPr>
            <p:ph idx="1"/>
          </p:nvPr>
        </p:nvSpPr>
        <p:spPr/>
        <p:txBody>
          <a:bodyPr>
            <a:normAutofit fontScale="92500" lnSpcReduction="10000"/>
          </a:bodyPr>
          <a:lstStyle/>
          <a:p>
            <a:r>
              <a:rPr lang="tr-TR" sz="2400" dirty="0"/>
              <a:t>Kentlerin öncelikle gerçekleştirmesi gereken bir koşulu yaşam güvenliğinin sağlanmasıdır. Yaşam güvenliğinin sağlanması, çok yönlü bir olaydır. Kentte bir insanın yaşamı, çok yönlü tehditler altında bulunmaktadır. Satılan bozuk gıdalardan, yangınlara, trafik kazalarına, tekniğine uygun olmadan yapılmış binaların çökme riskine ve yolda kapağı açık kalan kanalizasyon bacasına kadar pek çok şey, can güvenliğimizi tehdit etmektedir. Günümüzde can güvenlikli kentin önemini koruması, bu tehditlerin ötesine uzanmaktadır (Tekeli, 1995). </a:t>
            </a:r>
          </a:p>
          <a:p>
            <a:endParaRPr lang="tr-TR" dirty="0"/>
          </a:p>
        </p:txBody>
      </p:sp>
    </p:spTree>
    <p:extLst>
      <p:ext uri="{BB962C8B-B14F-4D97-AF65-F5344CB8AC3E}">
        <p14:creationId xmlns:p14="http://schemas.microsoft.com/office/powerpoint/2010/main" val="3380163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50273-BE08-B341-AE14-9BC320A54B7B}"/>
              </a:ext>
            </a:extLst>
          </p:cNvPr>
          <p:cNvSpPr>
            <a:spLocks noGrp="1"/>
          </p:cNvSpPr>
          <p:nvPr>
            <p:ph type="title"/>
          </p:nvPr>
        </p:nvSpPr>
        <p:spPr/>
        <p:txBody>
          <a:bodyPr/>
          <a:lstStyle/>
          <a:p>
            <a:r>
              <a:rPr lang="tr-TR" dirty="0"/>
              <a:t>Kentli Hakları</a:t>
            </a:r>
          </a:p>
        </p:txBody>
      </p:sp>
      <p:sp>
        <p:nvSpPr>
          <p:cNvPr id="3" name="İçerik Yer Tutucusu 2">
            <a:extLst>
              <a:ext uri="{FF2B5EF4-FFF2-40B4-BE49-F238E27FC236}">
                <a16:creationId xmlns:a16="http://schemas.microsoft.com/office/drawing/2014/main" id="{0F36AC70-AC83-864E-8709-B7B6FB4849C3}"/>
              </a:ext>
            </a:extLst>
          </p:cNvPr>
          <p:cNvSpPr>
            <a:spLocks noGrp="1"/>
          </p:cNvSpPr>
          <p:nvPr>
            <p:ph idx="1"/>
          </p:nvPr>
        </p:nvSpPr>
        <p:spPr/>
        <p:txBody>
          <a:bodyPr/>
          <a:lstStyle/>
          <a:p>
            <a:r>
              <a:rPr lang="tr-TR" sz="2400" b="1" dirty="0"/>
              <a:t>Keleş, “kentli haklarından somut olarak yararlanmanın ön koşulunu, kentin yalnızca oturanı değil, gerçek sahibi olmak gerektiği” şeklinde ifade etmektedir (2013: 145). </a:t>
            </a:r>
          </a:p>
          <a:p>
            <a:endParaRPr lang="tr-TR" dirty="0"/>
          </a:p>
        </p:txBody>
      </p:sp>
    </p:spTree>
    <p:extLst>
      <p:ext uri="{BB962C8B-B14F-4D97-AF65-F5344CB8AC3E}">
        <p14:creationId xmlns:p14="http://schemas.microsoft.com/office/powerpoint/2010/main" val="35450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2AED33-DBE4-1843-9721-3DD9AC91554B}"/>
              </a:ext>
            </a:extLst>
          </p:cNvPr>
          <p:cNvSpPr>
            <a:spLocks noGrp="1"/>
          </p:cNvSpPr>
          <p:nvPr>
            <p:ph type="title"/>
          </p:nvPr>
        </p:nvSpPr>
        <p:spPr/>
        <p:txBody>
          <a:bodyPr/>
          <a:lstStyle/>
          <a:p>
            <a:r>
              <a:rPr lang="tr-TR" dirty="0"/>
              <a:t>Kentli Hakları</a:t>
            </a:r>
          </a:p>
        </p:txBody>
      </p:sp>
      <p:sp>
        <p:nvSpPr>
          <p:cNvPr id="3" name="İçerik Yer Tutucusu 2">
            <a:extLst>
              <a:ext uri="{FF2B5EF4-FFF2-40B4-BE49-F238E27FC236}">
                <a16:creationId xmlns:a16="http://schemas.microsoft.com/office/drawing/2014/main" id="{35CBDCCE-4433-894B-86B2-B7800202D03C}"/>
              </a:ext>
            </a:extLst>
          </p:cNvPr>
          <p:cNvSpPr>
            <a:spLocks noGrp="1"/>
          </p:cNvSpPr>
          <p:nvPr>
            <p:ph idx="1"/>
          </p:nvPr>
        </p:nvSpPr>
        <p:spPr/>
        <p:txBody>
          <a:bodyPr/>
          <a:lstStyle/>
          <a:p>
            <a:r>
              <a:rPr lang="tr-TR" sz="2400" b="1" dirty="0"/>
              <a:t>Bu koşul, kentte yaşayanları pasif durumdan aktif konuma geçirmekte, bir anlamda bireylerin içinde yaşadıkları kenti, evleri gibi sahiplenmeleri, korumaları ve biçimlendirmeleri gereğini ortaya koymaktadır.</a:t>
            </a:r>
          </a:p>
          <a:p>
            <a:endParaRPr lang="tr-TR" dirty="0"/>
          </a:p>
        </p:txBody>
      </p:sp>
    </p:spTree>
    <p:extLst>
      <p:ext uri="{BB962C8B-B14F-4D97-AF65-F5344CB8AC3E}">
        <p14:creationId xmlns:p14="http://schemas.microsoft.com/office/powerpoint/2010/main" val="2520501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AB67D4-2F02-B646-BC8B-6D00B7A53E5E}"/>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5DF4EE4D-5CE6-904C-9B8F-AE3327834FD5}"/>
              </a:ext>
            </a:extLst>
          </p:cNvPr>
          <p:cNvSpPr>
            <a:spLocks noGrp="1"/>
          </p:cNvSpPr>
          <p:nvPr>
            <p:ph idx="1"/>
          </p:nvPr>
        </p:nvSpPr>
        <p:spPr/>
        <p:txBody>
          <a:bodyPr/>
          <a:lstStyle/>
          <a:p>
            <a:r>
              <a:rPr lang="tr-TR" dirty="0"/>
              <a:t>Keleş, Ruşen (2013), Kentleşme Politikası, İmge Kitabevi Yayınları, Ankara.</a:t>
            </a:r>
          </a:p>
          <a:p>
            <a:r>
              <a:rPr lang="tr-TR" dirty="0"/>
              <a:t>Tekeli, İlhan (2011, 2005), “Kenti Onurlu Bir Yaşam Yeri Yapmak”, </a:t>
            </a:r>
            <a:r>
              <a:rPr lang="tr-TR" b="1" dirty="0"/>
              <a:t>Kent, Kentli Hakları, Kentleşme ve Kentsel Dönüşüm</a:t>
            </a:r>
            <a:r>
              <a:rPr lang="tr-TR" dirty="0"/>
              <a:t>, Tarih Vakfı Yurt Yayınları.</a:t>
            </a:r>
          </a:p>
          <a:p>
            <a:r>
              <a:rPr lang="tr-TR" dirty="0"/>
              <a:t> Tekeli, İlhan (2011, 1995), “Can Güvenlikli Kent”, </a:t>
            </a:r>
            <a:r>
              <a:rPr lang="tr-TR" b="1" dirty="0"/>
              <a:t>Kent, Kentli Hakları, Kentleşme ve Kentsel Dönüşüm</a:t>
            </a:r>
            <a:r>
              <a:rPr lang="tr-TR" dirty="0"/>
              <a:t>, Tarih Vakfı Yurt Yayınları.</a:t>
            </a:r>
          </a:p>
          <a:p>
            <a:endParaRPr lang="tr-TR" dirty="0"/>
          </a:p>
          <a:p>
            <a:endParaRPr lang="tr-TR" dirty="0"/>
          </a:p>
        </p:txBody>
      </p:sp>
    </p:spTree>
    <p:extLst>
      <p:ext uri="{BB962C8B-B14F-4D97-AF65-F5344CB8AC3E}">
        <p14:creationId xmlns:p14="http://schemas.microsoft.com/office/powerpoint/2010/main" val="3230886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60A8C5-04FD-864C-B0CF-949B11174EC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BC885EA-1CF9-4745-98E0-FD22591C05D0}"/>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494634583"/>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{4F152557-D54B-5446-8769-1014D57F41FC}tf10001120</Template>
  <TotalTime>20</TotalTime>
  <Words>276</Words>
  <Application>Microsoft Macintosh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Paket</vt:lpstr>
      <vt:lpstr>Kentli Hakları </vt:lpstr>
      <vt:lpstr>Kentleşme</vt:lpstr>
      <vt:lpstr>Kent</vt:lpstr>
      <vt:lpstr>Kentli Hakları</vt:lpstr>
      <vt:lpstr>Kentli Hakları</vt:lpstr>
      <vt:lpstr>Kaynakça</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Kentli Hakları</dc:title>
  <dc:creator>Microsoft Office User</dc:creator>
  <cp:lastModifiedBy>Microsoft Office User</cp:lastModifiedBy>
  <cp:revision>5</cp:revision>
  <dcterms:created xsi:type="dcterms:W3CDTF">2021-03-20T18:08:32Z</dcterms:created>
  <dcterms:modified xsi:type="dcterms:W3CDTF">2021-03-20T18:29:23Z</dcterms:modified>
</cp:coreProperties>
</file>