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8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295557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II (</a:t>
            </a:r>
            <a:r>
              <a:rPr lang="en-US" sz="4000" dirty="0" err="1" smtClean="0">
                <a:solidFill>
                  <a:srgbClr val="660066"/>
                </a:solidFill>
              </a:rPr>
              <a:t>Bahar</a:t>
            </a:r>
            <a:r>
              <a:rPr lang="en-US" sz="4000" dirty="0" smtClean="0">
                <a:solidFill>
                  <a:srgbClr val="660066"/>
                </a:solidFill>
              </a:rPr>
              <a:t> 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47636"/>
            <a:ext cx="7406640" cy="2020454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660066"/>
              </a:solidFill>
            </a:endParaRPr>
          </a:p>
          <a:p>
            <a:endParaRPr lang="en-US" dirty="0" smtClean="0">
              <a:solidFill>
                <a:srgbClr val="660066"/>
              </a:solidFill>
            </a:endParaRPr>
          </a:p>
          <a:p>
            <a:r>
              <a:rPr lang="en-US" dirty="0" smtClean="0">
                <a:solidFill>
                  <a:srgbClr val="660066"/>
                </a:solidFill>
              </a:rPr>
              <a:t>11. </a:t>
            </a:r>
            <a:r>
              <a:rPr lang="en-US" dirty="0" err="1" smtClean="0">
                <a:solidFill>
                  <a:srgbClr val="660066"/>
                </a:solidFill>
              </a:rPr>
              <a:t>Hafta</a:t>
            </a:r>
            <a:r>
              <a:rPr lang="en-US" dirty="0" smtClean="0">
                <a:solidFill>
                  <a:srgbClr val="660066"/>
                </a:solidFill>
              </a:rPr>
              <a:t>:  AKP </a:t>
            </a:r>
            <a:r>
              <a:rPr lang="en-US" dirty="0" err="1" smtClean="0">
                <a:solidFill>
                  <a:srgbClr val="660066"/>
                </a:solidFill>
              </a:rPr>
              <a:t>Döneminde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Türk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Dış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Politikası</a:t>
            </a:r>
            <a:r>
              <a:rPr lang="en-US" dirty="0" smtClean="0">
                <a:solidFill>
                  <a:srgbClr val="660066"/>
                </a:solidFill>
              </a:rPr>
              <a:t>: 2002’den </a:t>
            </a:r>
            <a:r>
              <a:rPr lang="en-US" dirty="0" err="1" smtClean="0">
                <a:solidFill>
                  <a:srgbClr val="660066"/>
                </a:solidFill>
              </a:rPr>
              <a:t>Günümüze</a:t>
            </a:r>
            <a:r>
              <a:rPr lang="en-US" dirty="0" smtClean="0">
                <a:solidFill>
                  <a:srgbClr val="660066"/>
                </a:solidFill>
              </a:rPr>
              <a:t> (I)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65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Dönemin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/>
              <a:t>Ortam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Dinamikler</a:t>
            </a:r>
            <a:endParaRPr lang="tr-TR" dirty="0"/>
          </a:p>
          <a:p>
            <a:pPr marL="82296" indent="0">
              <a:buNone/>
            </a:pPr>
            <a:r>
              <a:rPr lang="tr-TR" dirty="0"/>
              <a:t>-21. </a:t>
            </a:r>
            <a:r>
              <a:rPr lang="tr-TR" dirty="0" smtClean="0"/>
              <a:t>Yüzyıl </a:t>
            </a:r>
            <a:r>
              <a:rPr lang="tr-TR" dirty="0"/>
              <a:t>başında dünya</a:t>
            </a:r>
          </a:p>
          <a:p>
            <a:pPr marL="82296" indent="0">
              <a:buNone/>
            </a:pPr>
            <a:r>
              <a:rPr lang="tr-TR" dirty="0"/>
              <a:t>-11 Eylül 2001 Olayı:  Bush </a:t>
            </a:r>
            <a:r>
              <a:rPr lang="tr-TR" dirty="0" err="1"/>
              <a:t>doktirini</a:t>
            </a:r>
            <a:r>
              <a:rPr lang="tr-TR" dirty="0"/>
              <a:t>, Afganistan ve Irak işgalleri</a:t>
            </a:r>
          </a:p>
          <a:p>
            <a:pPr marL="82296" indent="0">
              <a:buNone/>
            </a:pPr>
            <a:r>
              <a:rPr lang="tr-TR" dirty="0"/>
              <a:t>-Küreselleşmenin </a:t>
            </a:r>
            <a:r>
              <a:rPr lang="tr-TR" dirty="0" smtClean="0"/>
              <a:t>etkileri</a:t>
            </a:r>
            <a:endParaRPr lang="tr-TR" dirty="0"/>
          </a:p>
          <a:p>
            <a:pPr marL="82296" indent="0">
              <a:buNone/>
            </a:pPr>
            <a:r>
              <a:rPr lang="tr-TR" dirty="0"/>
              <a:t>-Arap Baharı ve Büyük Güçler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646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Dönemin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Bilançosu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/>
              <a:t>Ortam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Dinamikler</a:t>
            </a:r>
            <a:endParaRPr lang="tr-TR" dirty="0"/>
          </a:p>
          <a:p>
            <a:pPr marL="82296" indent="0">
              <a:buNone/>
            </a:pPr>
            <a:r>
              <a:rPr lang="tr-TR" dirty="0"/>
              <a:t>-Ekonomi: 2001 krizi, yapısal reformlar, yüksek büyüme yılları, düşük büyüme ve küresel </a:t>
            </a:r>
            <a:r>
              <a:rPr lang="tr-TR" dirty="0" smtClean="0"/>
              <a:t>kriz.</a:t>
            </a:r>
            <a:endParaRPr lang="tr-TR" dirty="0"/>
          </a:p>
          <a:p>
            <a:pPr marL="82296" indent="0">
              <a:buNone/>
            </a:pPr>
            <a:r>
              <a:rPr lang="tr-TR" dirty="0"/>
              <a:t>-Siyaset: </a:t>
            </a:r>
            <a:r>
              <a:rPr lang="tr-TR" dirty="0" smtClean="0"/>
              <a:t> AKP </a:t>
            </a:r>
            <a:r>
              <a:rPr lang="tr-TR" dirty="0"/>
              <a:t>iktidarı, Kürt sorunu, insan hakları </a:t>
            </a:r>
            <a:r>
              <a:rPr lang="tr-TR" dirty="0" smtClean="0"/>
              <a:t>reformları.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580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Char char="•"/>
            </a:pPr>
            <a:endParaRPr lang="tr-TR" dirty="0" smtClean="0"/>
          </a:p>
          <a:p>
            <a:pPr>
              <a:buFont typeface="Arial"/>
              <a:buChar char="•"/>
            </a:pPr>
            <a:r>
              <a:rPr lang="tr-TR" dirty="0" smtClean="0"/>
              <a:t>AKP dönemindeki Türk </a:t>
            </a:r>
            <a:r>
              <a:rPr lang="tr-TR" dirty="0"/>
              <a:t>dış </a:t>
            </a:r>
            <a:r>
              <a:rPr lang="tr-TR" dirty="0" smtClean="0"/>
              <a:t>politikası </a:t>
            </a:r>
            <a:r>
              <a:rPr lang="tr-TR" dirty="0"/>
              <a:t>2 dönem üzerinden incelenebilir: </a:t>
            </a:r>
          </a:p>
          <a:p>
            <a:pPr marL="82296" indent="0">
              <a:buNone/>
            </a:pPr>
            <a:r>
              <a:rPr lang="tr-TR" u="sng" dirty="0" smtClean="0"/>
              <a:t>I. 2002</a:t>
            </a:r>
            <a:r>
              <a:rPr lang="tr-TR" u="sng" dirty="0"/>
              <a:t>-2011 </a:t>
            </a:r>
            <a:r>
              <a:rPr lang="tr-TR" u="sng" dirty="0" smtClean="0"/>
              <a:t>Dönemi:</a:t>
            </a:r>
            <a:endParaRPr lang="tr-TR" u="sng" dirty="0"/>
          </a:p>
          <a:p>
            <a:pPr marL="82296" indent="0">
              <a:buNone/>
            </a:pPr>
            <a:r>
              <a:rPr lang="tr-TR" dirty="0"/>
              <a:t>-Yeni </a:t>
            </a:r>
            <a:r>
              <a:rPr lang="tr-TR" dirty="0" smtClean="0"/>
              <a:t>küresel ve bölgesel </a:t>
            </a:r>
            <a:r>
              <a:rPr lang="tr-TR" dirty="0"/>
              <a:t>konjonktürde Türk dış politikası</a:t>
            </a:r>
          </a:p>
          <a:p>
            <a:pPr marL="82296" indent="0">
              <a:buNone/>
            </a:pPr>
            <a:r>
              <a:rPr lang="tr-TR" dirty="0" smtClean="0"/>
              <a:t>-Ahmet Davutoğlu </a:t>
            </a:r>
            <a:r>
              <a:rPr lang="tr-TR" dirty="0"/>
              <a:t>faktörü, ‘Stratejik Derinlik’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556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tr-TR" dirty="0" smtClean="0"/>
          </a:p>
          <a:p>
            <a:pPr marL="82296" indent="0">
              <a:buNone/>
            </a:pPr>
            <a:endParaRPr lang="tr-TR" dirty="0"/>
          </a:p>
          <a:p>
            <a:pPr marL="82296" indent="0">
              <a:buNone/>
            </a:pPr>
            <a:r>
              <a:rPr lang="tr-TR" dirty="0" smtClean="0"/>
              <a:t>-”Yeni </a:t>
            </a:r>
            <a:r>
              <a:rPr lang="tr-TR" dirty="0"/>
              <a:t>dış </a:t>
            </a:r>
            <a:r>
              <a:rPr lang="tr-TR" dirty="0" err="1" smtClean="0"/>
              <a:t>politika”nın</a:t>
            </a:r>
            <a:r>
              <a:rPr lang="tr-TR" dirty="0" smtClean="0"/>
              <a:t> </a:t>
            </a:r>
            <a:r>
              <a:rPr lang="tr-TR" dirty="0"/>
              <a:t>temel unsurları: </a:t>
            </a:r>
            <a:endParaRPr lang="tr-TR" dirty="0" smtClean="0"/>
          </a:p>
          <a:p>
            <a:pPr marL="82296" indent="0">
              <a:buNone/>
            </a:pPr>
            <a:r>
              <a:rPr lang="tr-TR" dirty="0" smtClean="0"/>
              <a:t>Çok </a:t>
            </a:r>
            <a:r>
              <a:rPr lang="tr-TR" dirty="0"/>
              <a:t>yönlü dış </a:t>
            </a:r>
            <a:r>
              <a:rPr lang="tr-TR" dirty="0" smtClean="0"/>
              <a:t>politika (geleneksel Türk dış politikasıyla “hesaplaşma”)</a:t>
            </a:r>
          </a:p>
          <a:p>
            <a:pPr marL="82296" indent="0">
              <a:buNone/>
            </a:pPr>
            <a:r>
              <a:rPr lang="tr-TR" dirty="0" smtClean="0"/>
              <a:t>Yumuşak güç</a:t>
            </a:r>
          </a:p>
          <a:p>
            <a:pPr marL="82296" indent="0">
              <a:buNone/>
            </a:pPr>
            <a:r>
              <a:rPr lang="tr-TR" dirty="0" smtClean="0"/>
              <a:t>Komşularla </a:t>
            </a:r>
            <a:r>
              <a:rPr lang="tr-TR" dirty="0"/>
              <a:t>sıfır </a:t>
            </a:r>
            <a:r>
              <a:rPr lang="tr-TR" dirty="0" smtClean="0"/>
              <a:t>sorun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262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tr-TR" dirty="0" smtClean="0"/>
              <a:t>- “Yeni dış </a:t>
            </a:r>
            <a:r>
              <a:rPr lang="tr-TR" dirty="0" err="1" smtClean="0"/>
              <a:t>politika”nın</a:t>
            </a:r>
            <a:r>
              <a:rPr lang="tr-TR" dirty="0" smtClean="0"/>
              <a:t> temel unsurları:</a:t>
            </a:r>
          </a:p>
          <a:p>
            <a:pPr marL="82296" indent="0">
              <a:buNone/>
            </a:pPr>
            <a:r>
              <a:rPr lang="tr-TR" dirty="0" smtClean="0"/>
              <a:t>Ritmik </a:t>
            </a:r>
            <a:r>
              <a:rPr lang="tr-TR" dirty="0"/>
              <a:t>diplomasi </a:t>
            </a:r>
          </a:p>
          <a:p>
            <a:pPr marL="82296" indent="0">
              <a:buNone/>
            </a:pPr>
            <a:r>
              <a:rPr lang="tr-TR" dirty="0" err="1"/>
              <a:t>Arabulucuk</a:t>
            </a:r>
            <a:endParaRPr lang="tr-TR" dirty="0"/>
          </a:p>
          <a:p>
            <a:pPr marL="82296" indent="0">
              <a:buNone/>
            </a:pPr>
            <a:r>
              <a:rPr lang="tr-TR" dirty="0"/>
              <a:t>Kamu diplomasisi </a:t>
            </a:r>
          </a:p>
          <a:p>
            <a:pPr marL="82296" indent="0">
              <a:buNone/>
            </a:pPr>
            <a:r>
              <a:rPr lang="tr-TR" dirty="0"/>
              <a:t>Bölgesel güç </a:t>
            </a:r>
          </a:p>
          <a:p>
            <a:pPr marL="82296" indent="0">
              <a:buNone/>
            </a:pPr>
            <a:r>
              <a:rPr lang="tr-TR" dirty="0"/>
              <a:t>Model ülke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268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tr-TR" dirty="0" smtClean="0"/>
          </a:p>
          <a:p>
            <a:pPr marL="82296" indent="0">
              <a:buNone/>
            </a:pPr>
            <a:r>
              <a:rPr lang="tr-TR" dirty="0" smtClean="0"/>
              <a:t>2</a:t>
            </a:r>
            <a:r>
              <a:rPr lang="tr-TR" dirty="0"/>
              <a:t>. </a:t>
            </a:r>
            <a:r>
              <a:rPr lang="tr-TR" u="sng" dirty="0"/>
              <a:t>2011’den </a:t>
            </a:r>
            <a:r>
              <a:rPr lang="tr-TR" u="sng" dirty="0" smtClean="0"/>
              <a:t>Bugüne Değişen Dış </a:t>
            </a:r>
            <a:r>
              <a:rPr lang="tr-TR" u="sng" dirty="0" err="1" smtClean="0"/>
              <a:t>Polika</a:t>
            </a:r>
            <a:endParaRPr lang="tr-TR" u="sng" dirty="0"/>
          </a:p>
          <a:p>
            <a:pPr marL="82296" indent="0">
              <a:buNone/>
            </a:pPr>
            <a:r>
              <a:rPr lang="tr-TR" dirty="0"/>
              <a:t>Yumuşak güç kullanımının terki</a:t>
            </a:r>
          </a:p>
          <a:p>
            <a:pPr marL="82296" indent="0">
              <a:buNone/>
            </a:pPr>
            <a:r>
              <a:rPr lang="tr-TR" dirty="0"/>
              <a:t>Komşularla sıfır politikasının çöküşü</a:t>
            </a:r>
          </a:p>
          <a:p>
            <a:pPr marL="82296" indent="0">
              <a:buNone/>
            </a:pPr>
            <a:r>
              <a:rPr lang="tr-TR" dirty="0"/>
              <a:t>Bölgesel krizler ve Türkiye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007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82296" indent="0">
              <a:buNone/>
            </a:pPr>
            <a:r>
              <a:rPr lang="tr-TR" dirty="0"/>
              <a:t>Arap Baharı ve Türkiye’nin tutumu</a:t>
            </a:r>
          </a:p>
          <a:p>
            <a:pPr marL="82296" indent="0">
              <a:buNone/>
            </a:pPr>
            <a:r>
              <a:rPr lang="tr-TR" dirty="0"/>
              <a:t>Suriye İç Savaşı ve Türk dış politikası</a:t>
            </a:r>
          </a:p>
          <a:p>
            <a:pPr marL="82296" indent="0">
              <a:buNone/>
            </a:pPr>
            <a:r>
              <a:rPr lang="tr-TR" dirty="0"/>
              <a:t>ABD’yle gerginleşen </a:t>
            </a:r>
            <a:r>
              <a:rPr lang="tr-TR" dirty="0" smtClean="0"/>
              <a:t>ilişkiler </a:t>
            </a:r>
          </a:p>
          <a:p>
            <a:pPr marL="82296" indent="0">
              <a:buNone/>
            </a:pPr>
            <a:r>
              <a:rPr lang="tr-TR" dirty="0" smtClean="0"/>
              <a:t>Rusya’ya </a:t>
            </a:r>
            <a:r>
              <a:rPr lang="tr-TR" dirty="0"/>
              <a:t>yakınlaşma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206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2002-2011 </a:t>
            </a:r>
            <a:r>
              <a:rPr lang="en-US" dirty="0" err="1" smtClean="0"/>
              <a:t>ve</a:t>
            </a:r>
            <a:r>
              <a:rPr lang="en-US" dirty="0" smtClean="0"/>
              <a:t> 2011-2019 </a:t>
            </a:r>
            <a:r>
              <a:rPr lang="en-US" dirty="0" err="1" smtClean="0"/>
              <a:t>dönemlerinin</a:t>
            </a:r>
            <a:r>
              <a:rPr lang="en-US" dirty="0" smtClean="0"/>
              <a:t> </a:t>
            </a:r>
            <a:r>
              <a:rPr lang="en-US" dirty="0" err="1" smtClean="0"/>
              <a:t>karşılaştırılması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Ortadoğu’da</a:t>
            </a:r>
            <a:r>
              <a:rPr lang="en-US" dirty="0" smtClean="0"/>
              <a:t> </a:t>
            </a:r>
            <a:r>
              <a:rPr lang="en-US" dirty="0" err="1" smtClean="0"/>
              <a:t>arabuluculuk</a:t>
            </a:r>
            <a:r>
              <a:rPr lang="en-US" dirty="0" smtClean="0"/>
              <a:t> </a:t>
            </a:r>
            <a:r>
              <a:rPr lang="en-US" dirty="0" err="1" smtClean="0"/>
              <a:t>faaliyetlerinin</a:t>
            </a:r>
            <a:r>
              <a:rPr lang="en-US" dirty="0" smtClean="0"/>
              <a:t> </a:t>
            </a:r>
            <a:r>
              <a:rPr lang="en-US" dirty="0" err="1" smtClean="0"/>
              <a:t>biçim</a:t>
            </a:r>
            <a:r>
              <a:rPr lang="en-US" dirty="0" smtClean="0"/>
              <a:t> </a:t>
            </a:r>
            <a:r>
              <a:rPr lang="en-US" dirty="0" err="1" smtClean="0"/>
              <a:t>değiştirmesi</a:t>
            </a:r>
            <a:r>
              <a:rPr lang="en-US" dirty="0" smtClean="0"/>
              <a:t>,</a:t>
            </a:r>
          </a:p>
          <a:p>
            <a:pPr marL="82296" indent="0">
              <a:buNone/>
            </a:pPr>
            <a:r>
              <a:rPr lang="en-US" dirty="0" smtClean="0"/>
              <a:t>-Model </a:t>
            </a:r>
            <a:r>
              <a:rPr lang="en-US" dirty="0" err="1" smtClean="0"/>
              <a:t>ülkeden</a:t>
            </a:r>
            <a:r>
              <a:rPr lang="en-US" dirty="0" smtClean="0"/>
              <a:t> </a:t>
            </a:r>
            <a:r>
              <a:rPr lang="en-US" dirty="0" err="1" smtClean="0"/>
              <a:t>çatışmaların</a:t>
            </a:r>
            <a:r>
              <a:rPr lang="en-US" dirty="0" smtClean="0"/>
              <a:t> </a:t>
            </a:r>
            <a:r>
              <a:rPr lang="en-US" dirty="0" err="1" smtClean="0"/>
              <a:t>merkezine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politikasında</a:t>
            </a:r>
            <a:r>
              <a:rPr lang="en-US" dirty="0" smtClean="0"/>
              <a:t> “</a:t>
            </a:r>
            <a:r>
              <a:rPr lang="en-US" dirty="0" err="1" smtClean="0"/>
              <a:t>eksen</a:t>
            </a:r>
            <a:r>
              <a:rPr lang="en-US" dirty="0" smtClean="0"/>
              <a:t> </a:t>
            </a:r>
            <a:r>
              <a:rPr lang="en-US" dirty="0" err="1" smtClean="0"/>
              <a:t>değişimi</a:t>
            </a:r>
            <a:r>
              <a:rPr lang="en-US" dirty="0" smtClean="0"/>
              <a:t>” </a:t>
            </a:r>
            <a:r>
              <a:rPr lang="en-US" smtClean="0"/>
              <a:t>tartışmaları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6785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403</TotalTime>
  <Words>265</Words>
  <Application>Microsoft Macintosh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TÜRK DIŞ POLİTİKASI II (Bahar 2019-2020)</vt:lpstr>
      <vt:lpstr>Dönemin Bilançosu</vt:lpstr>
      <vt:lpstr>Dönemin Bilançosu</vt:lpstr>
      <vt:lpstr>Dönemin Bilançosu</vt:lpstr>
      <vt:lpstr>Dönemin Bilançosu</vt:lpstr>
      <vt:lpstr>Dönemin Bilançosu</vt:lpstr>
      <vt:lpstr>Dönemin Bilançosu</vt:lpstr>
      <vt:lpstr>Dönemin Bilançosu</vt:lpstr>
      <vt:lpstr>Dönemin Bilançosu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72</cp:revision>
  <dcterms:created xsi:type="dcterms:W3CDTF">2019-01-06T14:47:31Z</dcterms:created>
  <dcterms:modified xsi:type="dcterms:W3CDTF">2019-09-22T09:35:23Z</dcterms:modified>
</cp:coreProperties>
</file>