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65" r:id="rId6"/>
    <p:sldId id="264" r:id="rId7"/>
    <p:sldId id="263" r:id="rId8"/>
    <p:sldId id="262" r:id="rId9"/>
    <p:sldId id="261" r:id="rId10"/>
    <p:sldId id="25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A31907C-5B16-420E-A630-F92F8DCEEC92}"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2058920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A31907C-5B16-420E-A630-F92F8DCEEC92}"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4277519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A31907C-5B16-420E-A630-F92F8DCEEC92}"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257787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A31907C-5B16-420E-A630-F92F8DCEEC92}"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2210408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A31907C-5B16-420E-A630-F92F8DCEEC92}"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237335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A31907C-5B16-420E-A630-F92F8DCEEC92}" type="datetimeFigureOut">
              <a:rPr lang="tr-TR" smtClean="0"/>
              <a:t>22.03.2019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2315119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A31907C-5B16-420E-A630-F92F8DCEEC92}" type="datetimeFigureOut">
              <a:rPr lang="tr-TR" smtClean="0"/>
              <a:t>22.03.2019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1426311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A31907C-5B16-420E-A630-F92F8DCEEC92}" type="datetimeFigureOut">
              <a:rPr lang="tr-TR" smtClean="0"/>
              <a:t>22.03.2019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1758516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A31907C-5B16-420E-A630-F92F8DCEEC92}" type="datetimeFigureOut">
              <a:rPr lang="tr-TR" smtClean="0"/>
              <a:t>22.03.2019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715649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A31907C-5B16-420E-A630-F92F8DCEEC92}" type="datetimeFigureOut">
              <a:rPr lang="tr-TR" smtClean="0"/>
              <a:t>22.03.2019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757362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A31907C-5B16-420E-A630-F92F8DCEEC92}" type="datetimeFigureOut">
              <a:rPr lang="tr-TR" smtClean="0"/>
              <a:t>22.03.2019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4CB16A-A72D-4F86-AA09-7D143E63B876}" type="slidenum">
              <a:rPr lang="tr-TR" smtClean="0"/>
              <a:t>‹#›</a:t>
            </a:fld>
            <a:endParaRPr lang="tr-TR"/>
          </a:p>
        </p:txBody>
      </p:sp>
    </p:spTree>
    <p:extLst>
      <p:ext uri="{BB962C8B-B14F-4D97-AF65-F5344CB8AC3E}">
        <p14:creationId xmlns:p14="http://schemas.microsoft.com/office/powerpoint/2010/main" val="595599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1907C-5B16-420E-A630-F92F8DCEEC92}" type="datetimeFigureOut">
              <a:rPr lang="tr-TR" smtClean="0"/>
              <a:t>22.03.2019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4CB16A-A72D-4F86-AA09-7D143E63B876}" type="slidenum">
              <a:rPr lang="tr-TR" smtClean="0"/>
              <a:t>‹#›</a:t>
            </a:fld>
            <a:endParaRPr lang="tr-TR"/>
          </a:p>
        </p:txBody>
      </p:sp>
    </p:spTree>
    <p:extLst>
      <p:ext uri="{BB962C8B-B14F-4D97-AF65-F5344CB8AC3E}">
        <p14:creationId xmlns:p14="http://schemas.microsoft.com/office/powerpoint/2010/main" val="1406735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Feodalizm </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94444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4">
            <a:extLst>
              <a:ext uri="{FF2B5EF4-FFF2-40B4-BE49-F238E27FC236}">
                <a16:creationId xmlns:a16="http://schemas.microsoft.com/office/drawing/2014/main" id="{8B00E8EA-1323-4A42-8E21-247FE25D17D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76625" y="2420144"/>
            <a:ext cx="5238750" cy="3162300"/>
          </a:xfrm>
        </p:spPr>
      </p:pic>
    </p:spTree>
    <p:extLst>
      <p:ext uri="{BB962C8B-B14F-4D97-AF65-F5344CB8AC3E}">
        <p14:creationId xmlns:p14="http://schemas.microsoft.com/office/powerpoint/2010/main" val="3208775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smtClean="0"/>
              <a:t>Genel olarak Avrupa’da IX. asırdan XIII. asra kadar uzanan, toplum yapısını oluşturan temel ilişkiler sistemine Feodalizm denmektedir. Ancak </a:t>
            </a:r>
            <a:r>
              <a:rPr lang="tr-TR" dirty="0" err="1" smtClean="0"/>
              <a:t>Marc</a:t>
            </a:r>
            <a:r>
              <a:rPr lang="tr-TR" dirty="0" smtClean="0"/>
              <a:t> </a:t>
            </a:r>
            <a:r>
              <a:rPr lang="tr-TR" dirty="0" err="1" smtClean="0"/>
              <a:t>Bloch’un</a:t>
            </a:r>
            <a:r>
              <a:rPr lang="tr-TR" dirty="0" smtClean="0"/>
              <a:t> da belirttiği üzere Feodaliteyi sadece bir toprak rejimi olarak tanımlamak doğru değildir. </a:t>
            </a:r>
            <a:r>
              <a:rPr lang="tr-TR" dirty="0" err="1" smtClean="0"/>
              <a:t>Marc</a:t>
            </a:r>
            <a:r>
              <a:rPr lang="tr-TR" dirty="0" smtClean="0"/>
              <a:t> </a:t>
            </a:r>
            <a:r>
              <a:rPr lang="tr-TR" dirty="0" err="1" smtClean="0"/>
              <a:t>Bloch’un</a:t>
            </a:r>
            <a:r>
              <a:rPr lang="tr-TR" dirty="0" smtClean="0"/>
              <a:t> tanımlamasına göre Feodalite kendi içerisinde aynı zamanda hukuksal bir boyut, ekonomik derinlik ve  askeri yapı barındıran bölgelere göre farklılıklar gösterebilen son derece hiyerarşik bir sosyal ağlar örgütlenmesidir. </a:t>
            </a:r>
          </a:p>
          <a:p>
            <a:pPr marL="0" indent="0">
              <a:buNone/>
            </a:pPr>
            <a:r>
              <a:rPr lang="tr-TR" dirty="0" smtClean="0"/>
              <a:t>   Feodaliteyi oluşturan unsurlar genel olarak; ekonomik hayatın devamlılığını sağlayacak olan toprak, bu toprak üzerinde tarımsal faaliyet yürütecek olan serf ya da köle, daha sonra ise bu kişilerin güvenliğinden sorumlu olacak şövalyeler, şövalyelerin de </a:t>
            </a:r>
            <a:r>
              <a:rPr lang="tr-TR" dirty="0" err="1" smtClean="0"/>
              <a:t>vassallık</a:t>
            </a:r>
            <a:r>
              <a:rPr lang="tr-TR" dirty="0" smtClean="0"/>
              <a:t> ilişkisi ile bağlı oldukları ve itaat ettikleri efendiler ya da senyörlerdir. </a:t>
            </a:r>
          </a:p>
          <a:p>
            <a:endParaRPr lang="tr-TR" dirty="0"/>
          </a:p>
        </p:txBody>
      </p:sp>
    </p:spTree>
    <p:extLst>
      <p:ext uri="{BB962C8B-B14F-4D97-AF65-F5344CB8AC3E}">
        <p14:creationId xmlns:p14="http://schemas.microsoft.com/office/powerpoint/2010/main" val="358685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pic>
        <p:nvPicPr>
          <p:cNvPr id="4" name="İçerik Yer Tutucusu 3">
            <a:extLst>
              <a:ext uri="{FF2B5EF4-FFF2-40B4-BE49-F238E27FC236}">
                <a16:creationId xmlns:a16="http://schemas.microsoft.com/office/drawing/2014/main" id="{734EFF44-A7D1-2745-99A9-FD777F1A581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8460" y="1825625"/>
            <a:ext cx="4975079" cy="4351338"/>
          </a:xfrm>
          <a:prstGeom prst="rect">
            <a:avLst/>
          </a:prstGeom>
        </p:spPr>
      </p:pic>
    </p:spTree>
    <p:extLst>
      <p:ext uri="{BB962C8B-B14F-4D97-AF65-F5344CB8AC3E}">
        <p14:creationId xmlns:p14="http://schemas.microsoft.com/office/powerpoint/2010/main" val="1744924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smtClean="0"/>
              <a:t>Fernand Braudel bu konuyu söyle açıklamıştır: Feodalite bir bağımlılıklar zinciridir. Bu sistem insanla insan arasındaki ilişkilere dayalı bir toplum sistemidir. Bu sistemde toprak işlemek ya da hizmet etmek tek değil ama en sık rastlanılan ödeme aracıdır. Senyör, kraldan ki kral onun sürezenidir veya kendinden daha yüksek mertebeden bir senyörden bir fief (feodum), bir senyörlük almıştır. Bunun karşılığında ona çeşitli hizmetlerle yükümlülük doğmuştur. Bunların arasında dört yükümlülük zorunludur: 1. Senyör esir düşerse, onun kurtarılmasına katkıda bulunacaktır; 2. Senyörün büyük oğlunun kılıç̧ kuşanma töreninde (şövalyeliğe geçiş) ödeme yapacaktır; 3. Senyörün büyük kızı evlenirken ödeme yapacaktır; 4. Senyör Haçlı Seferine katılacaksa ödeme yapacaktır. Fief alan senyör de kendi hesabına, senyörlüğünden bazı parça veya bölümleri daha mütevazı başka senyörlere veya köylülere tevcih edilebilir. Köylülere verdiği toprağa tenure, censive, ténement gibi adlar verilmektedir. Köylü bu toprağı islemek ve karşılığında nakdi bir ödeme (cens) bulunmak, ürününden bir bölümü (onda bir, dime veya champart) vermek, emek cinsinden katkıda bulunmak (angarya) zorundadır. Senyör de bunlara karşılık, onları korumak ve savunmakla yükümlüdür</a:t>
            </a:r>
          </a:p>
          <a:p>
            <a:endParaRPr lang="tr-TR" dirty="0"/>
          </a:p>
        </p:txBody>
      </p:sp>
    </p:spTree>
    <p:extLst>
      <p:ext uri="{BB962C8B-B14F-4D97-AF65-F5344CB8AC3E}">
        <p14:creationId xmlns:p14="http://schemas.microsoft.com/office/powerpoint/2010/main" val="29374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a:extLst>
              <a:ext uri="{FF2B5EF4-FFF2-40B4-BE49-F238E27FC236}">
                <a16:creationId xmlns:a16="http://schemas.microsoft.com/office/drawing/2014/main" id="{87CDC842-40E8-654C-AE60-7EE43D5DD2C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40673" y="1984917"/>
            <a:ext cx="8229600" cy="4315521"/>
          </a:xfrm>
          <a:prstGeom prst="rect">
            <a:avLst/>
          </a:prstGeom>
        </p:spPr>
      </p:pic>
    </p:spTree>
    <p:extLst>
      <p:ext uri="{BB962C8B-B14F-4D97-AF65-F5344CB8AC3E}">
        <p14:creationId xmlns:p14="http://schemas.microsoft.com/office/powerpoint/2010/main" val="1041773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William, tacını giymiş olsa da henüz adanın tamamını ele geçirememiştir. Zira kendisini dışarıdan gelmiş yabancı bir zorba olarak gören </a:t>
            </a:r>
            <a:r>
              <a:rPr lang="tr-TR" dirty="0" err="1" smtClean="0"/>
              <a:t>Anglo</a:t>
            </a:r>
            <a:r>
              <a:rPr lang="tr-TR" dirty="0" smtClean="0"/>
              <a:t> - </a:t>
            </a:r>
            <a:r>
              <a:rPr lang="tr-TR" dirty="0" err="1" smtClean="0"/>
              <a:t>Saxon</a:t>
            </a:r>
            <a:r>
              <a:rPr lang="tr-TR" dirty="0" smtClean="0"/>
              <a:t> soylu ve köylüleri, özellikle adanın kuzey kesimlerinde kendisine karşı ciddi bir muhalefet unsuru olarak ortaya çıkmıştır. İngiltere’nin tamamını ele geçirme niyetinde olan William’ın bu niyetini gerçekleştirmeden önce yaptığı şey ise kuzeye ilerlemesinin arifesinde adanın henüz ele geçirdiği kısımlarında tam kontrolü sağlamak olmuştur (Feodal sisteme hazırlıklar). Aynı zamanda William, kral olarak tacını giymiş olsa da halen daha </a:t>
            </a:r>
            <a:r>
              <a:rPr lang="tr-TR" dirty="0" err="1" smtClean="0"/>
              <a:t>Normandiya</a:t>
            </a:r>
            <a:r>
              <a:rPr lang="tr-TR" dirty="0" smtClean="0"/>
              <a:t> Dükü olarak görevini de sürdürmektedir. Dolayısıyla kendisinin belli aralıklarla Fransa’ya gitmesi de gerekmiştir. </a:t>
            </a:r>
            <a:endParaRPr lang="tr-TR" dirty="0"/>
          </a:p>
        </p:txBody>
      </p:sp>
    </p:spTree>
    <p:extLst>
      <p:ext uri="{BB962C8B-B14F-4D97-AF65-F5344CB8AC3E}">
        <p14:creationId xmlns:p14="http://schemas.microsoft.com/office/powerpoint/2010/main" val="21834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noktada ise William’ın adaya anakaradan feodal sistemi ihraç ettiği ve adada bu sistemi tesis etmeye çalıştığı görülmektedir (Feodal sistem İngiltere’de tam anlamı ile ancak XII. asırda uygulanmaya başlanabilmiştir). Unutmamak gerekir ki William İngiltere gibi bir ülkenin tek bir merkezden idare edilemeyeceğini de düşünmüştür. William’ın 1086’da hazırlanması talimatını verdiği </a:t>
            </a:r>
            <a:r>
              <a:rPr lang="tr-TR" dirty="0" err="1" smtClean="0"/>
              <a:t>Domsday</a:t>
            </a:r>
            <a:r>
              <a:rPr lang="tr-TR" dirty="0" smtClean="0"/>
              <a:t> </a:t>
            </a:r>
            <a:r>
              <a:rPr lang="tr-TR" dirty="0" err="1" smtClean="0"/>
              <a:t>Book’ta</a:t>
            </a:r>
            <a:r>
              <a:rPr lang="tr-TR" dirty="0" smtClean="0"/>
              <a:t> bu sistemin daha verimli uygulanmasını sağlamak adına kaleme alınmıştır (Başka sebeplerle beraber). Adanın kuzey bölgeleri hariç nerdeyse tam anlamıyla mükemmel bir demografik kaydı bu eserde yer almaktadır ve William’ın gerçekleştirmek isteği Feodal sistemi, mükemmel bir şekilde yansıtmaktadır</a:t>
            </a:r>
          </a:p>
          <a:p>
            <a:endParaRPr lang="tr-TR" dirty="0"/>
          </a:p>
        </p:txBody>
      </p:sp>
    </p:spTree>
    <p:extLst>
      <p:ext uri="{BB962C8B-B14F-4D97-AF65-F5344CB8AC3E}">
        <p14:creationId xmlns:p14="http://schemas.microsoft.com/office/powerpoint/2010/main" val="265152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4">
            <a:extLst>
              <a:ext uri="{FF2B5EF4-FFF2-40B4-BE49-F238E27FC236}">
                <a16:creationId xmlns:a16="http://schemas.microsoft.com/office/drawing/2014/main" id="{F361974A-52D0-FA41-966F-F973FD068BB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76625" y="1920081"/>
            <a:ext cx="5238750" cy="4162425"/>
          </a:xfrm>
        </p:spPr>
      </p:pic>
    </p:spTree>
    <p:extLst>
      <p:ext uri="{BB962C8B-B14F-4D97-AF65-F5344CB8AC3E}">
        <p14:creationId xmlns:p14="http://schemas.microsoft.com/office/powerpoint/2010/main" val="3434873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4">
            <a:extLst>
              <a:ext uri="{FF2B5EF4-FFF2-40B4-BE49-F238E27FC236}">
                <a16:creationId xmlns:a16="http://schemas.microsoft.com/office/drawing/2014/main" id="{73C7744B-3324-FE48-83A8-64E00CF7B41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4468" y="2174489"/>
            <a:ext cx="9824225" cy="3434574"/>
          </a:xfrm>
        </p:spPr>
      </p:pic>
    </p:spTree>
    <p:extLst>
      <p:ext uri="{BB962C8B-B14F-4D97-AF65-F5344CB8AC3E}">
        <p14:creationId xmlns:p14="http://schemas.microsoft.com/office/powerpoint/2010/main" val="7145316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517</Words>
  <Application>Microsoft Office PowerPoint</Application>
  <PresentationFormat>Geniş ekran</PresentationFormat>
  <Paragraphs>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Feodalizm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Feodalizm </dc:title>
  <dc:creator>Mert kozan</dc:creator>
  <cp:lastModifiedBy>Mert kozan</cp:lastModifiedBy>
  <cp:revision>1</cp:revision>
  <dcterms:created xsi:type="dcterms:W3CDTF">2019-03-22T09:53:33Z</dcterms:created>
  <dcterms:modified xsi:type="dcterms:W3CDTF">2019-03-22T09:57:20Z</dcterms:modified>
</cp:coreProperties>
</file>