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59E7E2F-CC75-4038-B5AF-452884E5EE86}"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2383086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9E7E2F-CC75-4038-B5AF-452884E5EE86}"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39784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9E7E2F-CC75-4038-B5AF-452884E5EE86}"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84175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9E7E2F-CC75-4038-B5AF-452884E5EE86}"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3585492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59E7E2F-CC75-4038-B5AF-452884E5EE86}"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81488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59E7E2F-CC75-4038-B5AF-452884E5EE86}"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2785515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59E7E2F-CC75-4038-B5AF-452884E5EE86}"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380530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9E7E2F-CC75-4038-B5AF-452884E5EE86}"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1621801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59E7E2F-CC75-4038-B5AF-452884E5EE86}"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3918349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59E7E2F-CC75-4038-B5AF-452884E5EE86}"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1912922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59E7E2F-CC75-4038-B5AF-452884E5EE86}"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02F9A7F-0D0B-4BC3-BFF8-8D1AEA202925}" type="slidenum">
              <a:rPr lang="tr-TR" smtClean="0"/>
              <a:t>‹#›</a:t>
            </a:fld>
            <a:endParaRPr lang="tr-TR"/>
          </a:p>
        </p:txBody>
      </p:sp>
    </p:spTree>
    <p:extLst>
      <p:ext uri="{BB962C8B-B14F-4D97-AF65-F5344CB8AC3E}">
        <p14:creationId xmlns:p14="http://schemas.microsoft.com/office/powerpoint/2010/main" val="24510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9E7E2F-CC75-4038-B5AF-452884E5EE86}"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F9A7F-0D0B-4BC3-BFF8-8D1AEA202925}" type="slidenum">
              <a:rPr lang="tr-TR" smtClean="0"/>
              <a:t>‹#›</a:t>
            </a:fld>
            <a:endParaRPr lang="tr-TR"/>
          </a:p>
        </p:txBody>
      </p:sp>
    </p:spTree>
    <p:extLst>
      <p:ext uri="{BB962C8B-B14F-4D97-AF65-F5344CB8AC3E}">
        <p14:creationId xmlns:p14="http://schemas.microsoft.com/office/powerpoint/2010/main" val="364726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ders: Ders içeriğinin tanıtımı</a:t>
            </a:r>
            <a:endParaRPr lang="tr-TR" dirty="0"/>
          </a:p>
        </p:txBody>
      </p:sp>
      <p:sp>
        <p:nvSpPr>
          <p:cNvPr id="3" name="2 İçerik Yer Tutucusu"/>
          <p:cNvSpPr>
            <a:spLocks noGrp="1"/>
          </p:cNvSpPr>
          <p:nvPr>
            <p:ph idx="1"/>
          </p:nvPr>
        </p:nvSpPr>
        <p:spPr/>
        <p:txBody>
          <a:bodyPr/>
          <a:lstStyle/>
          <a:p>
            <a:pPr>
              <a:buNone/>
            </a:pPr>
            <a:r>
              <a:rPr lang="tr-TR" dirty="0" smtClean="0"/>
              <a:t>	</a:t>
            </a:r>
          </a:p>
          <a:p>
            <a:pPr>
              <a:buNone/>
            </a:pPr>
            <a:r>
              <a:rPr lang="tr-TR" dirty="0" smtClean="0"/>
              <a:t>	Dönem boyunca ele alınacak konular hakkında genel bir giriş yapılacak, derste kullanılacak kaynaklar tanıtılacak ve dil-düşünce ilişkisi ana çizgileriyle ele alınacaktır.</a:t>
            </a:r>
            <a:endParaRPr lang="tr-TR" dirty="0"/>
          </a:p>
        </p:txBody>
      </p:sp>
    </p:spTree>
    <p:extLst>
      <p:ext uri="{BB962C8B-B14F-4D97-AF65-F5344CB8AC3E}">
        <p14:creationId xmlns:p14="http://schemas.microsoft.com/office/powerpoint/2010/main" val="3394804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Dil-düşünce ilişkisi</a:t>
            </a:r>
            <a:endParaRPr lang="tr-TR" dirty="0"/>
          </a:p>
        </p:txBody>
      </p:sp>
      <p:sp>
        <p:nvSpPr>
          <p:cNvPr id="3" name="2 İçerik Yer Tutucusu"/>
          <p:cNvSpPr>
            <a:spLocks noGrp="1"/>
          </p:cNvSpPr>
          <p:nvPr>
            <p:ph idx="1"/>
          </p:nvPr>
        </p:nvSpPr>
        <p:spPr/>
        <p:txBody>
          <a:bodyPr>
            <a:normAutofit fontScale="85000" lnSpcReduction="20000"/>
          </a:bodyPr>
          <a:lstStyle/>
          <a:p>
            <a:pPr>
              <a:buNone/>
            </a:pPr>
            <a:endParaRPr lang="tr-TR" dirty="0" smtClean="0"/>
          </a:p>
          <a:p>
            <a:r>
              <a:rPr lang="tr-TR" dirty="0" smtClean="0"/>
              <a:t>Klasik görüş; düşüncenin  dilden öncül olduğunu söyler  ve diller düşünceleri ifade etmek için hususiyetlerini geliştirirler. Karşıt görüş ise, bizim sadece dilimiz bunda yardımcı olduğu için mantıklı ve tutarlı düşünebildiğimizi söyler.</a:t>
            </a:r>
          </a:p>
          <a:p>
            <a:r>
              <a:rPr lang="tr-TR" dirty="0" smtClean="0"/>
              <a:t> İkisi de düşüncelerimizi ifade ettiğimiz dil biçimi ve bizim zihnimizde onların saklandıkları biçimi arasındaki belirli ilişkisi hakkında soru doğurur. Dil düşüncenin hangi derecede dış temsili ve hangi derecede tümüyle farklı bir kodudur? Davranışçı kuramı zihni bilinmez olarak görür, ve onun bazı savunucuları düşüncenin içselleşmiş konuşmadan başka hiç bir şey olmadığını önerir. Delil olarak, </a:t>
            </a:r>
            <a:r>
              <a:rPr lang="tr-TR" dirty="0" err="1" smtClean="0"/>
              <a:t>içseslendirmenin</a:t>
            </a:r>
            <a:r>
              <a:rPr lang="tr-TR" dirty="0" smtClean="0"/>
              <a:t> bir türü olduğunu iddia ettikleri düşünme sürecinde gırtlak kaslarının elektriksel faaliyetini gösteriyorlardı. Bu görüş meşhur bir deneyde test edildi: kürar kullanarak bir gönüllünün kas sistemini geçici bir süre içinde felç ettiler, buna rağmen gönüllü düşünebildiğini ve sorunları çözebildiğini sonradan belirtti.</a:t>
            </a:r>
          </a:p>
          <a:p>
            <a:pPr>
              <a:buNone/>
            </a:pPr>
            <a:endParaRPr lang="tr-TR" dirty="0"/>
          </a:p>
        </p:txBody>
      </p:sp>
    </p:spTree>
    <p:extLst>
      <p:ext uri="{BB962C8B-B14F-4D97-AF65-F5344CB8AC3E}">
        <p14:creationId xmlns:p14="http://schemas.microsoft.com/office/powerpoint/2010/main" val="1136893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düşünce ilişkisi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Dil ve düşünce arasındaki ilişki, küçük çocuğun bilişsel gelişmesinin dil edinim sıralamasını nasıl etkilediği kuramında etkisi vardır. Burada birkaç fikir ortaya çıkmıştır:</a:t>
            </a:r>
          </a:p>
          <a:p>
            <a:pPr lvl="0"/>
            <a:r>
              <a:rPr lang="tr-TR" dirty="0" smtClean="0"/>
              <a:t>Bilişsellik dil dürtüsüdür: </a:t>
            </a:r>
            <a:r>
              <a:rPr lang="tr-TR" dirty="0" err="1" smtClean="0"/>
              <a:t>Piaget</a:t>
            </a:r>
            <a:r>
              <a:rPr lang="tr-TR" dirty="0" smtClean="0"/>
              <a:t> dil gelişimini bilişsel kavramların edinilmiş aşamaların tamamlanması olarak görüyordu. Örneğin; çocuk nesnenin kavramına ulaşmadan nesnenin yokluğuna işaret edemez (CUP GONE). </a:t>
            </a:r>
          </a:p>
          <a:p>
            <a:pPr lvl="0"/>
            <a:r>
              <a:rPr lang="tr-TR" dirty="0" smtClean="0"/>
              <a:t>Dil ve bilişsellik karşılıklı destekleyicilerdir:  </a:t>
            </a:r>
            <a:r>
              <a:rPr lang="tr-TR" dirty="0" err="1" smtClean="0"/>
              <a:t>Vygotsky</a:t>
            </a:r>
            <a:r>
              <a:rPr lang="tr-TR" dirty="0" smtClean="0"/>
              <a:t> dil ve düşünce hayatın ilk yıllarında bağımsız olduklarına inanıyordu. Ancak iki yaştan itibaren dil gelişmesi öncesi düşünce (= eylem şemaları, imgeler) zihinsel gelişim öncesi dille (sözcükler gönderiminde bulunan nesnelerin hususiyeti olarak düşünülürler) iletişime </a:t>
            </a:r>
            <a:r>
              <a:rPr lang="tr-TR" dirty="0" err="1" smtClean="0"/>
              <a:t>girir</a:t>
            </a:r>
            <a:r>
              <a:rPr lang="tr-TR" dirty="0" smtClean="0"/>
              <a:t>. Gittikçe “düşünce sözel ve konuşma akılcı olur”. Önemli rol oynayan benmerkezci konuşmanın iki işlevi vardır: çocuk düşüncelerini kontrol edip düzenlediği içsel fonksiyon ve düşüncelerini başkalara ilettiği dışsal fonksiyon. Çocuk genel konuşma ve özel düşünceyi  yedi yaşına kadar  tamamen ayırt edemiyor. </a:t>
            </a:r>
          </a:p>
          <a:p>
            <a:pPr lvl="0"/>
            <a:r>
              <a:rPr lang="tr-TR" dirty="0" smtClean="0"/>
              <a:t>Dil genel bilişsellikten,düşünceden bağımsızdır: Bu görüş, dilin doğuştan edinilen ve bireyin zihinsel kapasitesinden bağımsız olarak gelişen bir ayrı bir beceri olduğunu tartışan </a:t>
            </a:r>
            <a:r>
              <a:rPr lang="tr-TR" dirty="0" err="1" smtClean="0"/>
              <a:t>Chomsky</a:t>
            </a:r>
            <a:r>
              <a:rPr lang="tr-TR" dirty="0" smtClean="0"/>
              <a:t> ve başkaların düşüncelerine eleştiriseldir(önemlidir). </a:t>
            </a:r>
          </a:p>
          <a:p>
            <a:r>
              <a:rPr lang="tr-TR" dirty="0" smtClean="0"/>
              <a:t>Düşüncenin biçimlendirilmesi yolu dili şekillendirilmesine yardım eder: </a:t>
            </a:r>
            <a:r>
              <a:rPr lang="tr-TR" dirty="0" err="1" smtClean="0"/>
              <a:t>Pinker</a:t>
            </a:r>
            <a:r>
              <a:rPr lang="tr-TR" dirty="0" smtClean="0"/>
              <a:t>, </a:t>
            </a:r>
            <a:r>
              <a:rPr lang="tr-TR" dirty="0" err="1" smtClean="0"/>
              <a:t>Chomsky</a:t>
            </a:r>
            <a:r>
              <a:rPr lang="tr-TR" dirty="0" smtClean="0"/>
              <a:t> gibi dilsel ve bilişsel gelişimi ayrı olduğunu savunuyor. Ama  düşünce dili olarak adlandıran düşünceye özel bir soyut düzenekle dili </a:t>
            </a:r>
            <a:r>
              <a:rPr lang="tr-TR" dirty="0" err="1" smtClean="0"/>
              <a:t>eşleştirisel</a:t>
            </a:r>
            <a:r>
              <a:rPr lang="tr-TR" dirty="0" smtClean="0"/>
              <a:t> olarak betimliyor. </a:t>
            </a:r>
            <a:endParaRPr lang="tr-TR" dirty="0"/>
          </a:p>
        </p:txBody>
      </p:sp>
    </p:spTree>
    <p:extLst>
      <p:ext uri="{BB962C8B-B14F-4D97-AF65-F5344CB8AC3E}">
        <p14:creationId xmlns:p14="http://schemas.microsoft.com/office/powerpoint/2010/main" val="4833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düşünce ilişkisi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Düşünce ve dil meselesi bizim gerçekliği nasıl algıladığımız hakkında uzun süren tartışmaları da kapsar. Somut dünya bütün insanlar hazır tanımladıkları doğal kategorilerde yer alır mı (gerçekçi görüş)? Ya da biz dünyayı dilin bize öğrettiği kategoriler açısından mı görüyoruz (yapısalcılık görüş)? İnsanbilimcileri </a:t>
            </a:r>
            <a:r>
              <a:rPr lang="tr-TR" dirty="0" err="1" smtClean="0"/>
              <a:t>Sapir</a:t>
            </a:r>
            <a:r>
              <a:rPr lang="tr-TR" dirty="0" smtClean="0"/>
              <a:t> ve </a:t>
            </a:r>
            <a:r>
              <a:rPr lang="tr-TR" dirty="0" err="1" smtClean="0"/>
              <a:t>Whorf</a:t>
            </a:r>
            <a:r>
              <a:rPr lang="tr-TR" dirty="0" smtClean="0"/>
              <a:t> seslerin yeri hakkında büyük bir iddiada bulundular. Dilsel belirlemecilik konuştuğumuz dili dünyayı gördüğümüz ve düşündüğümüz </a:t>
            </a:r>
            <a:r>
              <a:rPr lang="tr-TR" dirty="0" err="1" smtClean="0"/>
              <a:t>şekilini</a:t>
            </a:r>
            <a:r>
              <a:rPr lang="tr-TR" dirty="0" smtClean="0"/>
              <a:t>  belirlediğini iddia ediyor. Kuramın doğruluğu dillerde renk sistemlerini araştırarak sorgulandı. Diller renkler dizgesini farklı şekilde ayırt etmesine rağmen, belirli renkler için merkez noktası (</a:t>
            </a:r>
            <a:r>
              <a:rPr lang="tr-TR" dirty="0" err="1" smtClean="0"/>
              <a:t>prototipik</a:t>
            </a:r>
            <a:r>
              <a:rPr lang="tr-TR" dirty="0" smtClean="0"/>
              <a:t> özellikler) sadece aynı dili konuşanlar arasında değil, diller arsında paylaşılır. </a:t>
            </a:r>
          </a:p>
          <a:p>
            <a:r>
              <a:rPr lang="tr-TR" dirty="0" smtClean="0"/>
              <a:t>Başka araştırmalar belirli bir kavram yapılandırma kabiliyeti dilin dilbilgisi yapısından etkilenip etkilenmediğini ortaya koymaya çalışmıştır. Bazı kanıtlara göre Çince konuşanlar karşı olgusal </a:t>
            </a:r>
            <a:r>
              <a:rPr lang="tr-TR" dirty="0" err="1" smtClean="0"/>
              <a:t>nedenlendirmede</a:t>
            </a:r>
            <a:r>
              <a:rPr lang="tr-TR" dirty="0" smtClean="0"/>
              <a:t> (</a:t>
            </a:r>
            <a:r>
              <a:rPr lang="tr-TR" dirty="0" err="1" smtClean="0"/>
              <a:t>İf</a:t>
            </a:r>
            <a:r>
              <a:rPr lang="tr-TR" dirty="0" smtClean="0"/>
              <a:t> İ </a:t>
            </a:r>
            <a:r>
              <a:rPr lang="tr-TR" dirty="0" err="1" smtClean="0"/>
              <a:t>were</a:t>
            </a:r>
            <a:r>
              <a:rPr lang="tr-TR" dirty="0" smtClean="0"/>
              <a:t> </a:t>
            </a:r>
            <a:r>
              <a:rPr lang="tr-TR" dirty="0" err="1" smtClean="0"/>
              <a:t>reach</a:t>
            </a:r>
            <a:r>
              <a:rPr lang="tr-TR" dirty="0" smtClean="0"/>
              <a:t> </a:t>
            </a:r>
            <a:r>
              <a:rPr lang="tr-TR" dirty="0" err="1" smtClean="0"/>
              <a:t>İ’d</a:t>
            </a:r>
            <a:r>
              <a:rPr lang="tr-TR" dirty="0" smtClean="0"/>
              <a:t> buy a </a:t>
            </a:r>
            <a:r>
              <a:rPr lang="tr-TR" dirty="0" err="1" smtClean="0"/>
              <a:t>plane</a:t>
            </a:r>
            <a:r>
              <a:rPr lang="tr-TR" dirty="0" smtClean="0"/>
              <a:t>) başka dili konuşanlardan daha çok zorlanırlar; ama bunun kültürel ve eğitimsel olmayıp özellikle dilbilimsel olduğunda emin olamayız. 	</a:t>
            </a:r>
          </a:p>
          <a:p>
            <a:pPr>
              <a:buNone/>
            </a:pPr>
            <a:endParaRPr lang="tr-TR" dirty="0"/>
          </a:p>
        </p:txBody>
      </p:sp>
    </p:spTree>
    <p:extLst>
      <p:ext uri="{BB962C8B-B14F-4D97-AF65-F5344CB8AC3E}">
        <p14:creationId xmlns:p14="http://schemas.microsoft.com/office/powerpoint/2010/main" val="1164866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düşünce ilişkisi</a:t>
            </a:r>
            <a:endParaRPr lang="tr-TR" dirty="0"/>
          </a:p>
        </p:txBody>
      </p:sp>
      <p:sp>
        <p:nvSpPr>
          <p:cNvPr id="3" name="2 İçerik Yer Tutucusu"/>
          <p:cNvSpPr>
            <a:spLocks noGrp="1"/>
          </p:cNvSpPr>
          <p:nvPr>
            <p:ph idx="1"/>
          </p:nvPr>
        </p:nvSpPr>
        <p:spPr/>
        <p:txBody>
          <a:bodyPr/>
          <a:lstStyle/>
          <a:p>
            <a:pPr>
              <a:buNone/>
            </a:pPr>
            <a:r>
              <a:rPr lang="tr-TR" dirty="0" smtClean="0"/>
              <a:t>Bu durumda, </a:t>
            </a:r>
            <a:r>
              <a:rPr lang="tr-TR" dirty="0" err="1" smtClean="0"/>
              <a:t>Sapir</a:t>
            </a:r>
            <a:r>
              <a:rPr lang="tr-TR" dirty="0" smtClean="0"/>
              <a:t>-</a:t>
            </a:r>
            <a:r>
              <a:rPr lang="tr-TR" dirty="0" err="1" smtClean="0"/>
              <a:t>Whorf</a:t>
            </a:r>
            <a:r>
              <a:rPr lang="tr-TR" dirty="0" smtClean="0"/>
              <a:t> Hipotezi biraz inandırıcı gibi gözüküyor, şöyle ki dil belli işlevsel görevlerinin  performansını destekleyebilir ya da kısıtlayabilir. Daha önceki deneyimde deneklere iki farklı anlatım eşliğinde görsel imgeler  gösterildi (bir grup imgeyi süpürge olarak betimlerken başkası silah olarak betimler). Deneklerden sonradan imgeleri çizmeyi istendiğinde onların versiyonu gerçek resimden daha çok betimlemeye uymuştur.</a:t>
            </a:r>
          </a:p>
          <a:p>
            <a:pPr>
              <a:buNone/>
            </a:pPr>
            <a:endParaRPr lang="tr-TR" dirty="0"/>
          </a:p>
        </p:txBody>
      </p:sp>
    </p:spTree>
    <p:extLst>
      <p:ext uri="{BB962C8B-B14F-4D97-AF65-F5344CB8AC3E}">
        <p14:creationId xmlns:p14="http://schemas.microsoft.com/office/powerpoint/2010/main" val="10926645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612</Words>
  <Application>Microsoft Office PowerPoint</Application>
  <PresentationFormat>Geniş ekran</PresentationFormat>
  <Paragraphs>18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1. ders: Ders içeriğinin tanıtımı</vt:lpstr>
      <vt:lpstr>Dil-düşünce ilişkisi</vt:lpstr>
      <vt:lpstr>Dil- düşünce ilişkisi</vt:lpstr>
      <vt:lpstr>Dil- düşünce ilişkisi</vt:lpstr>
      <vt:lpstr>Dil- düşünce ilişkisi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ders: Ders içeriğinin tanıtımı</dc:title>
  <dc:creator>SEDA</dc:creator>
  <cp:lastModifiedBy>SEDA</cp:lastModifiedBy>
  <cp:revision>1</cp:revision>
  <dcterms:created xsi:type="dcterms:W3CDTF">2020-03-18T08:18:29Z</dcterms:created>
  <dcterms:modified xsi:type="dcterms:W3CDTF">2020-03-18T08:18:40Z</dcterms:modified>
</cp:coreProperties>
</file>