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71" r:id="rId3"/>
    <p:sldId id="258" r:id="rId4"/>
    <p:sldId id="272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8EADBF5A-F7B5-487C-9DD6-21B467BE63E7}">
          <p14:sldIdLst>
            <p14:sldId id="256"/>
            <p14:sldId id="271"/>
            <p14:sldId id="258"/>
            <p14:sldId id="272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59" d="100"/>
          <a:sy n="59" d="100"/>
        </p:scale>
        <p:origin x="7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6D9-DD54-436D-836E-AB5D73A4B777}" type="datetimeFigureOut">
              <a:rPr lang="tr-TR" smtClean="0"/>
              <a:t>5.3.2018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F4BC4-72C9-4CFF-88DA-FD8BBD529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9562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6D9-DD54-436D-836E-AB5D73A4B777}" type="datetimeFigureOut">
              <a:rPr lang="tr-TR" smtClean="0"/>
              <a:t>5.3.2018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F4BC4-72C9-4CFF-88DA-FD8BBD529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6605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6D9-DD54-436D-836E-AB5D73A4B777}" type="datetimeFigureOut">
              <a:rPr lang="tr-TR" smtClean="0"/>
              <a:t>5.3.2018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F4BC4-72C9-4CFF-88DA-FD8BBD529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1903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6D9-DD54-436D-836E-AB5D73A4B777}" type="datetimeFigureOut">
              <a:rPr lang="tr-TR" smtClean="0"/>
              <a:t>5.3.2018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F4BC4-72C9-4CFF-88DA-FD8BBD5291D5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7824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6D9-DD54-436D-836E-AB5D73A4B777}" type="datetimeFigureOut">
              <a:rPr lang="tr-TR" smtClean="0"/>
              <a:t>5.3.2018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F4BC4-72C9-4CFF-88DA-FD8BBD529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3413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6D9-DD54-436D-836E-AB5D73A4B777}" type="datetimeFigureOut">
              <a:rPr lang="tr-TR" smtClean="0"/>
              <a:t>5.3.2018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F4BC4-72C9-4CFF-88DA-FD8BBD529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2076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6D9-DD54-436D-836E-AB5D73A4B777}" type="datetimeFigureOut">
              <a:rPr lang="tr-TR" smtClean="0"/>
              <a:t>5.3.2018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F4BC4-72C9-4CFF-88DA-FD8BBD529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01783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6D9-DD54-436D-836E-AB5D73A4B777}" type="datetimeFigureOut">
              <a:rPr lang="tr-TR" smtClean="0"/>
              <a:t>5.3.2018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F4BC4-72C9-4CFF-88DA-FD8BBD529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88230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6D9-DD54-436D-836E-AB5D73A4B777}" type="datetimeFigureOut">
              <a:rPr lang="tr-TR" smtClean="0"/>
              <a:t>5.3.2018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F4BC4-72C9-4CFF-88DA-FD8BBD529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7499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6D9-DD54-436D-836E-AB5D73A4B777}" type="datetimeFigureOut">
              <a:rPr lang="tr-TR" smtClean="0"/>
              <a:t>5.3.2018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F4BC4-72C9-4CFF-88DA-FD8BBD529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2158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6D9-DD54-436D-836E-AB5D73A4B777}" type="datetimeFigureOut">
              <a:rPr lang="tr-TR" smtClean="0"/>
              <a:t>5.3.2018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F4BC4-72C9-4CFF-88DA-FD8BBD529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4879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6D9-DD54-436D-836E-AB5D73A4B777}" type="datetimeFigureOut">
              <a:rPr lang="tr-TR" smtClean="0"/>
              <a:t>5.3.2018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F4BC4-72C9-4CFF-88DA-FD8BBD529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57055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6D9-DD54-436D-836E-AB5D73A4B777}" type="datetimeFigureOut">
              <a:rPr lang="tr-TR" smtClean="0"/>
              <a:t>5.3.2018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F4BC4-72C9-4CFF-88DA-FD8BBD529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05035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6D9-DD54-436D-836E-AB5D73A4B777}" type="datetimeFigureOut">
              <a:rPr lang="tr-TR" smtClean="0"/>
              <a:t>5.3.2018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F4BC4-72C9-4CFF-88DA-FD8BBD529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9283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6D9-DD54-436D-836E-AB5D73A4B777}" type="datetimeFigureOut">
              <a:rPr lang="tr-TR" smtClean="0"/>
              <a:t>5.3.2018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F4BC4-72C9-4CFF-88DA-FD8BBD529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7176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6D9-DD54-436D-836E-AB5D73A4B777}" type="datetimeFigureOut">
              <a:rPr lang="tr-TR" smtClean="0"/>
              <a:t>5.3.2018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F4BC4-72C9-4CFF-88DA-FD8BBD529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30719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F86D9-DD54-436D-836E-AB5D73A4B777}" type="datetimeFigureOut">
              <a:rPr lang="tr-TR" smtClean="0"/>
              <a:t>5.3.2018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F4BC4-72C9-4CFF-88DA-FD8BBD529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4027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F86D9-DD54-436D-836E-AB5D73A4B777}" type="datetimeFigureOut">
              <a:rPr lang="tr-TR" smtClean="0"/>
              <a:t>5.3.2018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F4BC4-72C9-4CFF-88DA-FD8BBD5291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38166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  <p:sldLayoutId id="2147483853" r:id="rId13"/>
    <p:sldLayoutId id="2147483854" r:id="rId14"/>
    <p:sldLayoutId id="2147483855" r:id="rId15"/>
    <p:sldLayoutId id="2147483856" r:id="rId16"/>
    <p:sldLayoutId id="214748385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5B6B0DB8-8D9E-4751-BE78-DFFDA3904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919550"/>
          </a:xfrm>
        </p:spPr>
        <p:txBody>
          <a:bodyPr>
            <a:normAutofit/>
          </a:bodyPr>
          <a:lstStyle/>
          <a:p>
            <a:r>
              <a:rPr lang="tr-TR" sz="6600" b="1" dirty="0">
                <a:solidFill>
                  <a:schemeClr val="accent6">
                    <a:lumMod val="75000"/>
                  </a:schemeClr>
                </a:solidFill>
              </a:rPr>
              <a:t>SEKRETERLİKTE ETKİN İLETİŞİM VE BEDEN DİLİ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="" xmlns:a16="http://schemas.microsoft.com/office/drawing/2014/main" id="{527958E0-7F8E-4CB3-8E70-1829920BEC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4574" y="4041913"/>
            <a:ext cx="4956313" cy="805070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182509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D0FCA871-2CD1-448D-8798-24EED6ABF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800" b="1" dirty="0">
                <a:solidFill>
                  <a:schemeClr val="accent6">
                    <a:lumMod val="75000"/>
                  </a:schemeClr>
                </a:solidFill>
              </a:rPr>
              <a:t>6)FİLTRE(ALGILAMA VE DEĞERLENDİRME)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D37CBD9B-E5ED-4FC1-9839-2950CEE30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/>
              <a:t>Filtre,göndericinin</a:t>
            </a:r>
            <a:r>
              <a:rPr lang="tr-TR" dirty="0"/>
              <a:t> ve alıcının kendilerine ulaşan mesajları değerlendirmeleriyle ilgilidir ve burada devreye algılama </a:t>
            </a:r>
            <a:r>
              <a:rPr lang="tr-TR" dirty="0" err="1"/>
              <a:t>girer.Algı</a:t>
            </a:r>
            <a:r>
              <a:rPr lang="tr-TR" dirty="0"/>
              <a:t> insanın çevresindeki uyaranların ya da olayların farkına varması ve onları yorumlaması </a:t>
            </a:r>
            <a:r>
              <a:rPr lang="tr-TR" dirty="0" err="1"/>
              <a:t>sürecidir.Algı,kişinin</a:t>
            </a:r>
            <a:r>
              <a:rPr lang="tr-TR" dirty="0"/>
              <a:t> belli bir bilgiyi </a:t>
            </a:r>
            <a:r>
              <a:rPr lang="tr-TR" dirty="0" err="1"/>
              <a:t>duyma,organize</a:t>
            </a:r>
            <a:r>
              <a:rPr lang="tr-TR" dirty="0"/>
              <a:t> </a:t>
            </a:r>
            <a:r>
              <a:rPr lang="tr-TR" dirty="0" err="1"/>
              <a:t>etme,anlama</a:t>
            </a:r>
            <a:r>
              <a:rPr lang="tr-TR" dirty="0"/>
              <a:t> ve değerleme sürecidir.</a:t>
            </a:r>
          </a:p>
        </p:txBody>
      </p:sp>
    </p:spTree>
    <p:extLst>
      <p:ext uri="{BB962C8B-B14F-4D97-AF65-F5344CB8AC3E}">
        <p14:creationId xmlns:p14="http://schemas.microsoft.com/office/powerpoint/2010/main" val="3013990842"/>
      </p:ext>
    </p:extLst>
  </p:cSld>
  <p:clrMapOvr>
    <a:masterClrMapping/>
  </p:clrMapOvr>
  <p:transition spd="slow"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3105EC9C-3E71-48E8-A920-0726863A7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5400" b="1" dirty="0">
                <a:solidFill>
                  <a:schemeClr val="accent6">
                    <a:lumMod val="75000"/>
                  </a:schemeClr>
                </a:solidFill>
              </a:rPr>
              <a:t>7)GERİ BİLDİRİM(FEED-BACK)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B1CB3956-DA50-496E-BF39-C0B4E3F08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Geri </a:t>
            </a:r>
            <a:r>
              <a:rPr lang="tr-TR" dirty="0" err="1"/>
              <a:t>bildirim;alıcı</a:t>
            </a:r>
            <a:r>
              <a:rPr lang="tr-TR" dirty="0"/>
              <a:t> ve gönderici arasındaki geriye bilgi </a:t>
            </a:r>
            <a:r>
              <a:rPr lang="tr-TR" dirty="0" err="1"/>
              <a:t>akışıdır.Bu</a:t>
            </a:r>
            <a:r>
              <a:rPr lang="tr-TR" dirty="0"/>
              <a:t> </a:t>
            </a:r>
            <a:r>
              <a:rPr lang="tr-TR" dirty="0" err="1"/>
              <a:t>sayede,gönderici</a:t>
            </a:r>
            <a:r>
              <a:rPr lang="tr-TR" dirty="0"/>
              <a:t> mesajının anlaşılıp anlaşılamadığını öğrenir.</a:t>
            </a:r>
          </a:p>
        </p:txBody>
      </p:sp>
    </p:spTree>
    <p:extLst>
      <p:ext uri="{BB962C8B-B14F-4D97-AF65-F5344CB8AC3E}">
        <p14:creationId xmlns:p14="http://schemas.microsoft.com/office/powerpoint/2010/main" val="3064125742"/>
      </p:ext>
    </p:extLst>
  </p:cSld>
  <p:clrMapOvr>
    <a:masterClrMapping/>
  </p:clrMapOvr>
  <p:transition spd="slow"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9D5160DB-33AF-4579-8CFE-078CEA567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9548" y="365125"/>
            <a:ext cx="8014251" cy="1325563"/>
          </a:xfrm>
        </p:spPr>
        <p:txBody>
          <a:bodyPr>
            <a:normAutofit fontScale="90000"/>
          </a:bodyPr>
          <a:lstStyle/>
          <a:p>
            <a:r>
              <a:rPr lang="tr-TR" sz="5400" b="1" dirty="0">
                <a:solidFill>
                  <a:schemeClr val="accent6">
                    <a:lumMod val="75000"/>
                  </a:schemeClr>
                </a:solidFill>
              </a:rPr>
              <a:t>İLETİŞİMİN ENGELLERİ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4859A3C3-48CD-41C1-BCBA-579D16C3DC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İletişim sürecinde etkin iletişimi engelleyen birtakım faktörler bulunmaktadır.</a:t>
            </a:r>
          </a:p>
          <a:p>
            <a:pPr marL="0" indent="0">
              <a:buNone/>
            </a:pPr>
            <a:r>
              <a:rPr lang="tr-TR" dirty="0"/>
              <a:t>İletişimin bozucu engelleri arasında; tutarsızlık, güvensizlik, isteksizlik, yetersiz dinlenme, aşırı bilgi yükleme, statü, yaş ve cinsiyet uyuşmazlıkları yer almaktadır.</a:t>
            </a:r>
          </a:p>
        </p:txBody>
      </p:sp>
    </p:spTree>
    <p:extLst>
      <p:ext uri="{BB962C8B-B14F-4D97-AF65-F5344CB8AC3E}">
        <p14:creationId xmlns:p14="http://schemas.microsoft.com/office/powerpoint/2010/main" val="3981331770"/>
      </p:ext>
    </p:extLst>
  </p:cSld>
  <p:clrMapOvr>
    <a:masterClrMapping/>
  </p:clrMapOvr>
  <p:transition spd="slow"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4A97D39A-B8E8-4070-8C8E-146B5CFDC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5948" y="365125"/>
            <a:ext cx="10147851" cy="1325563"/>
          </a:xfrm>
        </p:spPr>
        <p:txBody>
          <a:bodyPr>
            <a:noAutofit/>
          </a:bodyPr>
          <a:lstStyle/>
          <a:p>
            <a:r>
              <a:rPr lang="tr-TR" sz="5400" b="1" dirty="0">
                <a:solidFill>
                  <a:schemeClr val="accent6">
                    <a:lumMod val="75000"/>
                  </a:schemeClr>
                </a:solidFill>
              </a:rPr>
              <a:t>BÜRO İLETİŞİMİNİN FONKSİYONLARI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2905A38E-C82C-4EF6-8E81-337F3BEA0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Büro </a:t>
            </a:r>
            <a:r>
              <a:rPr lang="tr-TR" dirty="0" err="1"/>
              <a:t>iletişimi,büro</a:t>
            </a:r>
            <a:r>
              <a:rPr lang="tr-TR" dirty="0"/>
              <a:t> çalışanlarının kişi ve </a:t>
            </a:r>
            <a:r>
              <a:rPr lang="tr-TR" dirty="0" err="1"/>
              <a:t>grupların,kurumun</a:t>
            </a:r>
            <a:r>
              <a:rPr lang="tr-TR" dirty="0"/>
              <a:t> ortak amaçları doğrultusunda gerçekleştirdikleri ileti alışverişidir. Büro çalışanlarının koordinasyonu iletişimle olur. </a:t>
            </a:r>
          </a:p>
          <a:p>
            <a:pPr marL="0" indent="0">
              <a:buNone/>
            </a:pPr>
            <a:r>
              <a:rPr lang="tr-TR" dirty="0"/>
              <a:t>Bürolarda iletişimin temel işlevleri; bilgilendirme, denetleme, </a:t>
            </a:r>
            <a:r>
              <a:rPr lang="tr-TR" dirty="0" err="1"/>
              <a:t>yönlendirme,bilgi</a:t>
            </a:r>
            <a:r>
              <a:rPr lang="tr-TR" dirty="0"/>
              <a:t> ve becerileri iletme, eğitme, duyguları dile getirme, sorun çözüp kaygı azaltma, uyarma, gerekli rolleri üstlenme olarak </a:t>
            </a:r>
            <a:r>
              <a:rPr lang="tr-TR" dirty="0" err="1"/>
              <a:t>sıralanabilir.Büro</a:t>
            </a:r>
            <a:r>
              <a:rPr lang="tr-TR" dirty="0"/>
              <a:t> </a:t>
            </a:r>
            <a:r>
              <a:rPr lang="tr-TR" dirty="0" err="1"/>
              <a:t>iletişimi;genel</a:t>
            </a:r>
            <a:r>
              <a:rPr lang="tr-TR" dirty="0"/>
              <a:t> olarak bürolarda şu fonksiyonları yerine getirir:</a:t>
            </a:r>
          </a:p>
          <a:p>
            <a:r>
              <a:rPr lang="tr-TR" dirty="0"/>
              <a:t>Kontrol Fonksiyonu</a:t>
            </a:r>
          </a:p>
          <a:p>
            <a:r>
              <a:rPr lang="tr-TR" dirty="0"/>
              <a:t>Güdüleme Fonksiyonu</a:t>
            </a:r>
          </a:p>
          <a:p>
            <a:r>
              <a:rPr lang="tr-TR" dirty="0"/>
              <a:t>Duyguların İfade Edilmesi Fonksiyonu</a:t>
            </a:r>
          </a:p>
          <a:p>
            <a:r>
              <a:rPr lang="tr-TR" dirty="0"/>
              <a:t>Bilgi İletme Fonksiyonu</a:t>
            </a:r>
          </a:p>
        </p:txBody>
      </p:sp>
    </p:spTree>
    <p:extLst>
      <p:ext uri="{BB962C8B-B14F-4D97-AF65-F5344CB8AC3E}">
        <p14:creationId xmlns:p14="http://schemas.microsoft.com/office/powerpoint/2010/main" val="770490442"/>
      </p:ext>
    </p:extLst>
  </p:cSld>
  <p:clrMapOvr>
    <a:masterClrMapping/>
  </p:clrMapOvr>
  <p:transition spd="slow"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F7AC4C23-4618-4DAA-A460-0F6C4F8E9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5635" y="365125"/>
            <a:ext cx="9008165" cy="1325563"/>
          </a:xfrm>
        </p:spPr>
        <p:txBody>
          <a:bodyPr>
            <a:noAutofit/>
          </a:bodyPr>
          <a:lstStyle/>
          <a:p>
            <a:r>
              <a:rPr lang="tr-TR" sz="5400" b="1" dirty="0">
                <a:solidFill>
                  <a:schemeClr val="accent6">
                    <a:lumMod val="75000"/>
                  </a:schemeClr>
                </a:solidFill>
              </a:rPr>
              <a:t>BÜROLARDA İLETİŞİM BİÇİMLERİ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D67344B4-445B-41F6-A698-3C767EB2E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1)Örgütsel Yapı Bakımından İletişim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a)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Formal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İletişim: </a:t>
            </a:r>
            <a:r>
              <a:rPr lang="tr-TR" dirty="0"/>
              <a:t>Örgütte, örgütsel kurallar içinde ve örgütün amaçları doğrultusunda  belli kalıplara göre işleyen  iletişim biçimidir.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b)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İnformal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İletişim: </a:t>
            </a:r>
            <a:r>
              <a:rPr lang="tr-TR" dirty="0"/>
              <a:t>Resmi yollarla kurulmayan, yüz yüze veya telefonla örgütün farklı kademeleri arasındaki çalışanlar arasında gerçekleşen iletişimdir.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2)Mesaj Akışına Göre</a:t>
            </a:r>
            <a:r>
              <a:rPr lang="tr-TR" dirty="0"/>
              <a:t> 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İletişim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a)Dikey İletişim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b)Yatay İletişim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3)Büro Faaliyetlerinin İşleyiş Ve Türüne Göre İletişim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a)Sözlü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İletişim</a:t>
            </a:r>
            <a:r>
              <a:rPr lang="tr-TR" dirty="0" err="1"/>
              <a:t>,düşüncelerin</a:t>
            </a:r>
            <a:r>
              <a:rPr lang="tr-TR" dirty="0"/>
              <a:t> sesli olarak ifade edilmesidir.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b)Sözsüz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İletişim</a:t>
            </a:r>
            <a:r>
              <a:rPr lang="tr-TR" dirty="0" err="1"/>
              <a:t>,çoğunlukla</a:t>
            </a:r>
            <a:r>
              <a:rPr lang="tr-TR" dirty="0"/>
              <a:t> yüzün aldığı ifade ,el ve kol hareketleri ile ifade edilmesidir.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c)Yazılı İletişim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d)Elektronik İletişim</a:t>
            </a:r>
          </a:p>
        </p:txBody>
      </p:sp>
    </p:spTree>
    <p:extLst>
      <p:ext uri="{BB962C8B-B14F-4D97-AF65-F5344CB8AC3E}">
        <p14:creationId xmlns:p14="http://schemas.microsoft.com/office/powerpoint/2010/main" val="207424298"/>
      </p:ext>
    </p:extLst>
  </p:cSld>
  <p:clrMapOvr>
    <a:masterClrMapping/>
  </p:clrMapOvr>
  <p:transition spd="slow">
    <p:randomBa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10C9B852-D12D-499C-AE6E-D732FA41C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7112" y="365125"/>
            <a:ext cx="7616687" cy="1325563"/>
          </a:xfrm>
        </p:spPr>
        <p:txBody>
          <a:bodyPr/>
          <a:lstStyle/>
          <a:p>
            <a:r>
              <a:rPr lang="tr-TR" sz="5400" b="1" dirty="0">
                <a:solidFill>
                  <a:schemeClr val="accent6">
                    <a:lumMod val="75000"/>
                  </a:schemeClr>
                </a:solidFill>
              </a:rPr>
              <a:t>KAYNAKÇA</a:t>
            </a:r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3A6916FD-11AE-47BF-8A13-F3FBDDDAC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Tıp Sekreterliği Kitabı</a:t>
            </a:r>
          </a:p>
          <a:p>
            <a:r>
              <a:rPr lang="tr-TR"/>
              <a:t>http://slideplayer.biz.tr/slide/9298844/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7170437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85F49DB2-2625-490F-AA52-3D63C3ED5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5400" dirty="0">
                <a:solidFill>
                  <a:schemeClr val="accent6">
                    <a:lumMod val="75000"/>
                  </a:schemeClr>
                </a:solidFill>
              </a:rPr>
              <a:t>İLETİŞİMİN TANIMI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C9EB35EB-A115-4B2B-A7EB-5A8FC9C97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İletişim;insanların</a:t>
            </a:r>
            <a:r>
              <a:rPr lang="tr-TR" dirty="0"/>
              <a:t> </a:t>
            </a:r>
            <a:r>
              <a:rPr lang="tr-TR" dirty="0" err="1"/>
              <a:t>duygu,düşünce,inanç,tutum</a:t>
            </a:r>
            <a:r>
              <a:rPr lang="tr-TR" dirty="0"/>
              <a:t> ve davranışlarını </a:t>
            </a:r>
            <a:r>
              <a:rPr lang="tr-TR" dirty="0" err="1"/>
              <a:t>sözlü,yazılı</a:t>
            </a:r>
            <a:r>
              <a:rPr lang="tr-TR" dirty="0"/>
              <a:t> ya da sözsüz olarak iletmesidir.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186007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F77C58F0-0E7C-4DA7-93C9-9B834462C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7426" y="500062"/>
            <a:ext cx="10926136" cy="1325563"/>
          </a:xfrm>
        </p:spPr>
        <p:txBody>
          <a:bodyPr>
            <a:normAutofit fontScale="90000"/>
          </a:bodyPr>
          <a:lstStyle/>
          <a:p>
            <a:r>
              <a:rPr lang="tr-TR" sz="5400" b="1" dirty="0">
                <a:solidFill>
                  <a:schemeClr val="accent6">
                    <a:lumMod val="75000"/>
                  </a:schemeClr>
                </a:solidFill>
              </a:rPr>
              <a:t>İLETİŞİMİN TEMEL ÖZELLİKLERİ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8FE9216B-D5BA-48CD-8888-886E95114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İletişim insan davranışlarının bir ürünüdür.</a:t>
            </a:r>
          </a:p>
          <a:p>
            <a:r>
              <a:rPr lang="tr-TR" dirty="0"/>
              <a:t>İletişim dinamik bir </a:t>
            </a:r>
            <a:r>
              <a:rPr lang="tr-TR" dirty="0" err="1"/>
              <a:t>olgudur.Kültürel</a:t>
            </a:r>
            <a:r>
              <a:rPr lang="tr-TR" dirty="0"/>
              <a:t> yapıdaki değişime paralel olarak iletişim </a:t>
            </a:r>
            <a:r>
              <a:rPr lang="tr-TR" dirty="0" err="1"/>
              <a:t>değişir.Yeni</a:t>
            </a:r>
            <a:r>
              <a:rPr lang="tr-TR" dirty="0"/>
              <a:t> çevresel olguların ortaya </a:t>
            </a:r>
            <a:r>
              <a:rPr lang="tr-TR" dirty="0" err="1"/>
              <a:t>çıkması,yeni</a:t>
            </a:r>
            <a:r>
              <a:rPr lang="tr-TR" dirty="0"/>
              <a:t> </a:t>
            </a:r>
            <a:r>
              <a:rPr lang="tr-TR" dirty="0" err="1"/>
              <a:t>deyimlerin,yeni</a:t>
            </a:r>
            <a:r>
              <a:rPr lang="tr-TR" dirty="0"/>
              <a:t> kelimelerin ortaya çıkmasına yol açar.</a:t>
            </a:r>
          </a:p>
          <a:p>
            <a:r>
              <a:rPr lang="tr-TR" dirty="0"/>
              <a:t>İletişim belirli kalıplara </a:t>
            </a:r>
            <a:r>
              <a:rPr lang="tr-TR" dirty="0" err="1"/>
              <a:t>bağlıdır.İletişimde</a:t>
            </a:r>
            <a:r>
              <a:rPr lang="tr-TR" dirty="0"/>
              <a:t> kullanılan </a:t>
            </a:r>
            <a:r>
              <a:rPr lang="tr-TR" dirty="0" err="1"/>
              <a:t>deyimlerin,kelimelerin,işaretlerin</a:t>
            </a:r>
            <a:r>
              <a:rPr lang="tr-TR" dirty="0"/>
              <a:t> bazen değişik anlamları </a:t>
            </a:r>
            <a:r>
              <a:rPr lang="tr-TR" dirty="0" err="1"/>
              <a:t>vardır.Bu</a:t>
            </a:r>
            <a:r>
              <a:rPr lang="tr-TR" dirty="0"/>
              <a:t> kelimeler veya </a:t>
            </a:r>
            <a:r>
              <a:rPr lang="tr-TR" dirty="0" err="1"/>
              <a:t>işaretler,iletişim</a:t>
            </a:r>
            <a:r>
              <a:rPr lang="tr-TR" dirty="0"/>
              <a:t> kalıbı içerisinde anlamını bulur.</a:t>
            </a:r>
          </a:p>
        </p:txBody>
      </p:sp>
    </p:spTree>
    <p:extLst>
      <p:ext uri="{BB962C8B-B14F-4D97-AF65-F5344CB8AC3E}">
        <p14:creationId xmlns:p14="http://schemas.microsoft.com/office/powerpoint/2010/main" val="286536433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AF08DD11-8FD5-4AAB-ACB0-893503CB4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5400" dirty="0">
                <a:solidFill>
                  <a:schemeClr val="accent6">
                    <a:lumMod val="75000"/>
                  </a:schemeClr>
                </a:solidFill>
              </a:rPr>
              <a:t>İLETİŞİM SÜRECİ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ED651756-5832-464D-B254-A5DC67F9B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İletişim iki yönlü bir </a:t>
            </a:r>
            <a:r>
              <a:rPr lang="tr-TR" dirty="0" err="1"/>
              <a:t>süreçtir;bir</a:t>
            </a:r>
            <a:r>
              <a:rPr lang="tr-TR" dirty="0"/>
              <a:t> verici ile bir alıcı arasındaki düşünce alışverişidir.</a:t>
            </a:r>
          </a:p>
        </p:txBody>
      </p:sp>
    </p:spTree>
    <p:extLst>
      <p:ext uri="{BB962C8B-B14F-4D97-AF65-F5344CB8AC3E}">
        <p14:creationId xmlns:p14="http://schemas.microsoft.com/office/powerpoint/2010/main" val="1281818980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D199BB40-95E3-40AA-835B-7077A1FA6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5400" b="1" dirty="0">
                <a:solidFill>
                  <a:schemeClr val="accent6">
                    <a:lumMod val="75000"/>
                  </a:schemeClr>
                </a:solidFill>
              </a:rPr>
              <a:t>1)KAYNAK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E4636C4D-9220-4261-A4D7-F6F30E1A9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İletişim sürecinin gerçekleşmesi için gerekli olan iki kişiden biri </a:t>
            </a:r>
            <a:r>
              <a:rPr lang="tr-TR" dirty="0" err="1"/>
              <a:t>gönderici,diğeri</a:t>
            </a:r>
            <a:r>
              <a:rPr lang="tr-TR" dirty="0"/>
              <a:t> ise alıcıdır.</a:t>
            </a:r>
          </a:p>
          <a:p>
            <a:r>
              <a:rPr lang="tr-TR" dirty="0"/>
              <a:t>Kaynak bilgili olmalıdır.</a:t>
            </a:r>
          </a:p>
          <a:p>
            <a:r>
              <a:rPr lang="tr-TR" dirty="0"/>
              <a:t>Kaynak kodlama özelliğine sahip olmalıdır.</a:t>
            </a:r>
          </a:p>
          <a:p>
            <a:r>
              <a:rPr lang="tr-TR" dirty="0"/>
              <a:t>Kaynak düzlem ve rolüne uygun davranmalıdır.</a:t>
            </a:r>
          </a:p>
          <a:p>
            <a:r>
              <a:rPr lang="tr-TR" dirty="0"/>
              <a:t>Kaynak tanınmalıdır.</a:t>
            </a:r>
          </a:p>
        </p:txBody>
      </p:sp>
    </p:spTree>
    <p:extLst>
      <p:ext uri="{BB962C8B-B14F-4D97-AF65-F5344CB8AC3E}">
        <p14:creationId xmlns:p14="http://schemas.microsoft.com/office/powerpoint/2010/main" val="743104563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6354D4FB-DB24-485C-B196-AD73C6155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5400" b="1" dirty="0">
                <a:solidFill>
                  <a:schemeClr val="accent6">
                    <a:lumMod val="75000"/>
                  </a:schemeClr>
                </a:solidFill>
              </a:rPr>
              <a:t>2)MESAJ(İLETİ)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3FC1EE6D-FDAD-4596-BA6A-9E2A91082A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Mesaj,alıcı</a:t>
            </a:r>
            <a:r>
              <a:rPr lang="tr-TR" dirty="0"/>
              <a:t> için uyaran olarak işlev gören bir sinyal ya da sinyaller birleşimidir.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b="1" dirty="0">
                <a:solidFill>
                  <a:schemeClr val="accent6">
                    <a:lumMod val="75000"/>
                  </a:schemeClr>
                </a:solidFill>
              </a:rPr>
              <a:t>Mesajın Genel Özellikleri</a:t>
            </a:r>
          </a:p>
          <a:p>
            <a:r>
              <a:rPr lang="tr-TR" dirty="0"/>
              <a:t>Mesaj anlaşılır olmalıdır.</a:t>
            </a:r>
          </a:p>
          <a:p>
            <a:r>
              <a:rPr lang="tr-TR" dirty="0"/>
              <a:t>Mesaj açık olmalıdır.</a:t>
            </a:r>
          </a:p>
          <a:p>
            <a:r>
              <a:rPr lang="tr-TR" dirty="0"/>
              <a:t>Mesaj doğru zamanda iletilmelidir.</a:t>
            </a:r>
          </a:p>
          <a:p>
            <a:r>
              <a:rPr lang="tr-TR" dirty="0"/>
              <a:t>Mesaj uygun kanalı izlemelidir.</a:t>
            </a:r>
          </a:p>
          <a:p>
            <a:r>
              <a:rPr lang="tr-TR" dirty="0" err="1"/>
              <a:t>Mesaj,kaynak</a:t>
            </a:r>
            <a:r>
              <a:rPr lang="tr-TR" dirty="0"/>
              <a:t> ve alıcı arasında kalmalıdır.</a:t>
            </a:r>
          </a:p>
          <a:p>
            <a:endParaRPr lang="tr-TR" b="1" dirty="0"/>
          </a:p>
          <a:p>
            <a:endParaRPr lang="tr-TR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tr-TR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783378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82793595-3F24-4FE0-8114-A1E140725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5400" b="1" dirty="0">
                <a:solidFill>
                  <a:schemeClr val="accent6">
                    <a:lumMod val="75000"/>
                  </a:schemeClr>
                </a:solidFill>
              </a:rPr>
              <a:t>3)KODLAMA VE KOD AÇMA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FE3CDFA5-7C47-42B6-8053-7637E3BB2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Kodlama bir </a:t>
            </a:r>
            <a:r>
              <a:rPr lang="tr-TR" dirty="0" err="1"/>
              <a:t>mesajın,iletişim</a:t>
            </a:r>
            <a:r>
              <a:rPr lang="tr-TR" dirty="0"/>
              <a:t> kanallarının özelliklerine uygun </a:t>
            </a:r>
            <a:r>
              <a:rPr lang="tr-TR" dirty="0" err="1"/>
              <a:t>şekilde,bir</a:t>
            </a:r>
            <a:r>
              <a:rPr lang="tr-TR" dirty="0"/>
              <a:t> simgeleştirme sistemi aracılığıyla fiziksel olarak iletilebilecek veya taşınabilecek bir biçime çevrilmesidir.</a:t>
            </a:r>
          </a:p>
        </p:txBody>
      </p:sp>
    </p:spTree>
    <p:extLst>
      <p:ext uri="{BB962C8B-B14F-4D97-AF65-F5344CB8AC3E}">
        <p14:creationId xmlns:p14="http://schemas.microsoft.com/office/powerpoint/2010/main" val="178171463"/>
      </p:ext>
    </p:extLst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FD4190DC-C977-4A5D-9140-257388C17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5400" b="1" dirty="0">
                <a:solidFill>
                  <a:schemeClr val="accent6">
                    <a:lumMod val="75000"/>
                  </a:schemeClr>
                </a:solidFill>
              </a:rPr>
              <a:t>4)KANAL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E00E703E-1814-428E-8A4B-11D6B6237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/>
              <a:t>Kanal,sinyali</a:t>
            </a:r>
            <a:r>
              <a:rPr lang="tr-TR" dirty="0"/>
              <a:t> taşıyan herhangi bir fiziksel </a:t>
            </a:r>
            <a:r>
              <a:rPr lang="tr-TR" dirty="0" err="1"/>
              <a:t>araçtır.Işık</a:t>
            </a:r>
            <a:r>
              <a:rPr lang="tr-TR" dirty="0"/>
              <a:t> dalgaları ,görsel </a:t>
            </a:r>
            <a:r>
              <a:rPr lang="tr-TR" dirty="0" err="1"/>
              <a:t>sinyalleri,hava</a:t>
            </a:r>
            <a:r>
              <a:rPr lang="tr-TR" dirty="0"/>
              <a:t> dalgaları ise ses sinyallerini </a:t>
            </a:r>
            <a:r>
              <a:rPr lang="tr-TR" dirty="0" err="1"/>
              <a:t>taşır.Kanal,mesajın</a:t>
            </a:r>
            <a:r>
              <a:rPr lang="tr-TR" dirty="0"/>
              <a:t> göndericiden alıcıya iletildiği yoldur.</a:t>
            </a:r>
          </a:p>
        </p:txBody>
      </p:sp>
    </p:spTree>
    <p:extLst>
      <p:ext uri="{BB962C8B-B14F-4D97-AF65-F5344CB8AC3E}">
        <p14:creationId xmlns:p14="http://schemas.microsoft.com/office/powerpoint/2010/main" val="2906694089"/>
      </p:ext>
    </p:extLst>
  </p:cSld>
  <p:clrMapOvr>
    <a:masterClrMapping/>
  </p:clrMapOvr>
  <p:transition spd="slow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993C57FA-7B06-411D-B718-A27390796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>
                <a:solidFill>
                  <a:schemeClr val="accent6">
                    <a:lumMod val="75000"/>
                  </a:schemeClr>
                </a:solidFill>
              </a:rPr>
              <a:t>5)ALICI(HEDEF)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0EE4BA33-C45F-4DE1-98EA-8EE60A5AE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Kodlanmış mesajı alan ve kodunu açan kişi </a:t>
            </a:r>
            <a:r>
              <a:rPr lang="tr-TR" dirty="0" err="1"/>
              <a:t>alıcıdır.alıcı,mesajı</a:t>
            </a:r>
            <a:r>
              <a:rPr lang="tr-TR" dirty="0"/>
              <a:t> taşıyan sembolleri algılayıp anlam </a:t>
            </a:r>
            <a:r>
              <a:rPr lang="tr-TR" dirty="0" err="1"/>
              <a:t>vererek,iletişimi</a:t>
            </a:r>
            <a:r>
              <a:rPr lang="tr-TR" dirty="0"/>
              <a:t> sonlandırır ya da kendisi bir mesaj göndererek gönderici konumuna geçer.</a:t>
            </a:r>
          </a:p>
          <a:p>
            <a:pPr marL="0" indent="0"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ETKİN İLETİŞİM İÇİN ALICININ TAŞIMASI GEREKEN ÖZELLİKLER</a:t>
            </a:r>
          </a:p>
          <a:p>
            <a:r>
              <a:rPr lang="tr-TR" dirty="0"/>
              <a:t>Alıcı mesajı algılayabilmelidir.</a:t>
            </a:r>
          </a:p>
          <a:p>
            <a:r>
              <a:rPr lang="tr-TR" dirty="0"/>
              <a:t>Alıcı bilgili olmalı ve bir geri-besleme sistemine sahip olmalıdır.</a:t>
            </a:r>
          </a:p>
          <a:p>
            <a:r>
              <a:rPr lang="tr-TR" dirty="0"/>
              <a:t>Alıcı seçici olmamalıdır.</a:t>
            </a:r>
          </a:p>
          <a:p>
            <a:r>
              <a:rPr lang="tr-TR" dirty="0" err="1"/>
              <a:t>Alıcı,bulunduğu</a:t>
            </a:r>
            <a:r>
              <a:rPr lang="tr-TR" dirty="0"/>
              <a:t> düzleme uyabilmelidir.</a:t>
            </a:r>
          </a:p>
          <a:p>
            <a:r>
              <a:rPr lang="tr-TR" dirty="0" err="1"/>
              <a:t>Alıcı,kaynak</a:t>
            </a:r>
            <a:r>
              <a:rPr lang="tr-TR" dirty="0"/>
              <a:t> olma özelliği taşımalıdır.</a:t>
            </a:r>
          </a:p>
          <a:p>
            <a:pPr marL="0" indent="0">
              <a:buNone/>
            </a:pPr>
            <a:endParaRPr lang="tr-TR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789425"/>
      </p:ext>
    </p:extLst>
  </p:cSld>
  <p:clrMapOvr>
    <a:masterClrMapping/>
  </p:clrMapOvr>
  <p:transition spd="slow">
    <p:randomBar dir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292</TotalTime>
  <Words>523</Words>
  <Application>Microsoft Office PowerPoint</Application>
  <PresentationFormat>Geniş ekran</PresentationFormat>
  <Paragraphs>65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Bookman Old Style</vt:lpstr>
      <vt:lpstr>Rockwell</vt:lpstr>
      <vt:lpstr>Damask</vt:lpstr>
      <vt:lpstr>SEKRETERLİKTE ETKİN İLETİŞİM VE BEDEN DİLİ</vt:lpstr>
      <vt:lpstr>İLETİŞİMİN TANIMI</vt:lpstr>
      <vt:lpstr>İLETİŞİMİN TEMEL ÖZELLİKLERİ</vt:lpstr>
      <vt:lpstr>İLETİŞİM SÜRECİ</vt:lpstr>
      <vt:lpstr>1)KAYNAK</vt:lpstr>
      <vt:lpstr>2)MESAJ(İLETİ)</vt:lpstr>
      <vt:lpstr>3)KODLAMA VE KOD AÇMA</vt:lpstr>
      <vt:lpstr>4)KANAL</vt:lpstr>
      <vt:lpstr>5)ALICI(HEDEF)</vt:lpstr>
      <vt:lpstr>6)FİLTRE(ALGILAMA VE DEĞERLENDİRME)</vt:lpstr>
      <vt:lpstr>7)GERİ BİLDİRİM(FEED-BACK)</vt:lpstr>
      <vt:lpstr>İLETİŞİMİN ENGELLERİ</vt:lpstr>
      <vt:lpstr>BÜRO İLETİŞİMİNİN FONKSİYONLARI </vt:lpstr>
      <vt:lpstr>BÜROLARDA İLETİŞİM BİÇİMLERİ</vt:lpstr>
      <vt:lpstr>KAYNAKÇA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SEKRETERLİKTE ETKİN İLETİŞİM VE BEDEN DİLİ</dc:title>
  <dc:creator>Büşra Karataş</dc:creator>
  <cp:lastModifiedBy>Zeynep Köksal</cp:lastModifiedBy>
  <cp:revision>22</cp:revision>
  <dcterms:created xsi:type="dcterms:W3CDTF">2017-10-17T21:14:01Z</dcterms:created>
  <dcterms:modified xsi:type="dcterms:W3CDTF">2018-03-05T19:53:35Z</dcterms:modified>
</cp:coreProperties>
</file>